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79" r:id="rId3"/>
  </p:sldMasterIdLst>
  <p:notesMasterIdLst>
    <p:notesMasterId r:id="rId179"/>
  </p:notesMasterIdLst>
  <p:handoutMasterIdLst>
    <p:handoutMasterId r:id="rId180"/>
  </p:handoutMasterIdLst>
  <p:sldIdLst>
    <p:sldId id="1340" r:id="rId4"/>
    <p:sldId id="1341" r:id="rId5"/>
    <p:sldId id="1342" r:id="rId6"/>
    <p:sldId id="1343" r:id="rId7"/>
    <p:sldId id="1344" r:id="rId8"/>
    <p:sldId id="1345" r:id="rId9"/>
    <p:sldId id="1346" r:id="rId10"/>
    <p:sldId id="1347" r:id="rId11"/>
    <p:sldId id="1348" r:id="rId12"/>
    <p:sldId id="1234" r:id="rId13"/>
    <p:sldId id="1235" r:id="rId14"/>
    <p:sldId id="1226" r:id="rId15"/>
    <p:sldId id="1227" r:id="rId16"/>
    <p:sldId id="1228" r:id="rId17"/>
    <p:sldId id="1030" r:id="rId18"/>
    <p:sldId id="1107" r:id="rId19"/>
    <p:sldId id="1108" r:id="rId20"/>
    <p:sldId id="1109" r:id="rId21"/>
    <p:sldId id="1110" r:id="rId22"/>
    <p:sldId id="1111" r:id="rId23"/>
    <p:sldId id="1112" r:id="rId24"/>
    <p:sldId id="1113" r:id="rId25"/>
    <p:sldId id="1114" r:id="rId26"/>
    <p:sldId id="1115" r:id="rId27"/>
    <p:sldId id="1116" r:id="rId28"/>
    <p:sldId id="1117" r:id="rId29"/>
    <p:sldId id="1119" r:id="rId30"/>
    <p:sldId id="1031" r:id="rId31"/>
    <p:sldId id="1120" r:id="rId32"/>
    <p:sldId id="1121" r:id="rId33"/>
    <p:sldId id="1122" r:id="rId34"/>
    <p:sldId id="1123" r:id="rId35"/>
    <p:sldId id="1124" r:id="rId36"/>
    <p:sldId id="1125" r:id="rId37"/>
    <p:sldId id="1126" r:id="rId38"/>
    <p:sldId id="1127" r:id="rId39"/>
    <p:sldId id="1128" r:id="rId40"/>
    <p:sldId id="1129" r:id="rId41"/>
    <p:sldId id="1130" r:id="rId42"/>
    <p:sldId id="1131" r:id="rId43"/>
    <p:sldId id="1236" r:id="rId44"/>
    <p:sldId id="999" r:id="rId45"/>
    <p:sldId id="1000" r:id="rId46"/>
    <p:sldId id="1199" r:id="rId47"/>
    <p:sldId id="1101" r:id="rId48"/>
    <p:sldId id="1143" r:id="rId49"/>
    <p:sldId id="1144" r:id="rId50"/>
    <p:sldId id="1145" r:id="rId51"/>
    <p:sldId id="1098" r:id="rId52"/>
    <p:sldId id="1137" r:id="rId53"/>
    <p:sldId id="1138" r:id="rId54"/>
    <p:sldId id="1139" r:id="rId55"/>
    <p:sldId id="1102" r:id="rId56"/>
    <p:sldId id="1099" r:id="rId57"/>
    <p:sldId id="1140" r:id="rId58"/>
    <p:sldId id="1141" r:id="rId59"/>
    <p:sldId id="1142" r:id="rId60"/>
    <p:sldId id="1105" r:id="rId61"/>
    <p:sldId id="1003" r:id="rId62"/>
    <p:sldId id="1004" r:id="rId63"/>
    <p:sldId id="1198" r:id="rId64"/>
    <p:sldId id="1005" r:id="rId65"/>
    <p:sldId id="1146" r:id="rId66"/>
    <p:sldId id="1147" r:id="rId67"/>
    <p:sldId id="1095" r:id="rId68"/>
    <p:sldId id="1091" r:id="rId69"/>
    <p:sldId id="1149" r:id="rId70"/>
    <p:sldId id="1148" r:id="rId71"/>
    <p:sldId id="1092" r:id="rId72"/>
    <p:sldId id="1009" r:id="rId73"/>
    <p:sldId id="1010" r:id="rId74"/>
    <p:sldId id="1197" r:id="rId75"/>
    <p:sldId id="1237" r:id="rId76"/>
    <p:sldId id="1238" r:id="rId77"/>
    <p:sldId id="1239" r:id="rId78"/>
    <p:sldId id="1240" r:id="rId79"/>
    <p:sldId id="1241" r:id="rId80"/>
    <p:sldId id="1242" r:id="rId81"/>
    <p:sldId id="1243" r:id="rId82"/>
    <p:sldId id="1244" r:id="rId83"/>
    <p:sldId id="1245" r:id="rId84"/>
    <p:sldId id="1246" r:id="rId85"/>
    <p:sldId id="1247" r:id="rId86"/>
    <p:sldId id="1248" r:id="rId87"/>
    <p:sldId id="1249" r:id="rId88"/>
    <p:sldId id="1250" r:id="rId89"/>
    <p:sldId id="1251" r:id="rId90"/>
    <p:sldId id="1252" r:id="rId91"/>
    <p:sldId id="1253" r:id="rId92"/>
    <p:sldId id="1254" r:id="rId93"/>
    <p:sldId id="1255" r:id="rId94"/>
    <p:sldId id="1256" r:id="rId95"/>
    <p:sldId id="1257" r:id="rId96"/>
    <p:sldId id="1258" r:id="rId97"/>
    <p:sldId id="1259" r:id="rId98"/>
    <p:sldId id="1260" r:id="rId99"/>
    <p:sldId id="1261" r:id="rId100"/>
    <p:sldId id="1262" r:id="rId101"/>
    <p:sldId id="1263" r:id="rId102"/>
    <p:sldId id="1264" r:id="rId103"/>
    <p:sldId id="1265" r:id="rId104"/>
    <p:sldId id="1266" r:id="rId105"/>
    <p:sldId id="1267" r:id="rId106"/>
    <p:sldId id="1268" r:id="rId107"/>
    <p:sldId id="1269" r:id="rId108"/>
    <p:sldId id="1272" r:id="rId109"/>
    <p:sldId id="1273" r:id="rId110"/>
    <p:sldId id="1274" r:id="rId111"/>
    <p:sldId id="1275" r:id="rId112"/>
    <p:sldId id="1276" r:id="rId113"/>
    <p:sldId id="1277" r:id="rId114"/>
    <p:sldId id="1278" r:id="rId115"/>
    <p:sldId id="1279" r:id="rId116"/>
    <p:sldId id="1280" r:id="rId117"/>
    <p:sldId id="1281" r:id="rId118"/>
    <p:sldId id="1282" r:id="rId119"/>
    <p:sldId id="1283" r:id="rId120"/>
    <p:sldId id="1284" r:id="rId121"/>
    <p:sldId id="1285" r:id="rId122"/>
    <p:sldId id="1286" r:id="rId123"/>
    <p:sldId id="1287" r:id="rId124"/>
    <p:sldId id="1288" r:id="rId125"/>
    <p:sldId id="1289" r:id="rId126"/>
    <p:sldId id="1290" r:id="rId127"/>
    <p:sldId id="1291" r:id="rId128"/>
    <p:sldId id="1292" r:id="rId129"/>
    <p:sldId id="1293" r:id="rId130"/>
    <p:sldId id="1294" r:id="rId131"/>
    <p:sldId id="1295" r:id="rId132"/>
    <p:sldId id="1296" r:id="rId133"/>
    <p:sldId id="1297" r:id="rId134"/>
    <p:sldId id="1298" r:id="rId135"/>
    <p:sldId id="1299" r:id="rId136"/>
    <p:sldId id="1300" r:id="rId137"/>
    <p:sldId id="1301" r:id="rId138"/>
    <p:sldId id="1302" r:id="rId139"/>
    <p:sldId id="1303" r:id="rId140"/>
    <p:sldId id="1304" r:id="rId141"/>
    <p:sldId id="1305" r:id="rId142"/>
    <p:sldId id="1306" r:id="rId143"/>
    <p:sldId id="1307" r:id="rId144"/>
    <p:sldId id="1308" r:id="rId145"/>
    <p:sldId id="1309" r:id="rId146"/>
    <p:sldId id="1310" r:id="rId147"/>
    <p:sldId id="1270" r:id="rId148"/>
    <p:sldId id="1271" r:id="rId149"/>
    <p:sldId id="1311" r:id="rId150"/>
    <p:sldId id="1338" r:id="rId151"/>
    <p:sldId id="1313" r:id="rId152"/>
    <p:sldId id="1314" r:id="rId153"/>
    <p:sldId id="1315" r:id="rId154"/>
    <p:sldId id="1316" r:id="rId155"/>
    <p:sldId id="1337" r:id="rId156"/>
    <p:sldId id="1318" r:id="rId157"/>
    <p:sldId id="1319" r:id="rId158"/>
    <p:sldId id="1320" r:id="rId159"/>
    <p:sldId id="1321" r:id="rId160"/>
    <p:sldId id="1322" r:id="rId161"/>
    <p:sldId id="1323" r:id="rId162"/>
    <p:sldId id="1324" r:id="rId163"/>
    <p:sldId id="1325" r:id="rId164"/>
    <p:sldId id="1326" r:id="rId165"/>
    <p:sldId id="1327" r:id="rId166"/>
    <p:sldId id="1328" r:id="rId167"/>
    <p:sldId id="1339" r:id="rId168"/>
    <p:sldId id="1330" r:id="rId169"/>
    <p:sldId id="1331" r:id="rId170"/>
    <p:sldId id="1333" r:id="rId171"/>
    <p:sldId id="1334" r:id="rId172"/>
    <p:sldId id="1335" r:id="rId173"/>
    <p:sldId id="1229" r:id="rId174"/>
    <p:sldId id="1231" r:id="rId175"/>
    <p:sldId id="1232" r:id="rId176"/>
    <p:sldId id="1233" r:id="rId177"/>
    <p:sldId id="1349" r:id="rId178"/>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2" pos="272" userDrawn="1">
          <p15:clr>
            <a:srgbClr val="A4A3A4"/>
          </p15:clr>
        </p15:guide>
        <p15:guide id="3" orient="horz" pos="3216" userDrawn="1">
          <p15:clr>
            <a:srgbClr val="A4A3A4"/>
          </p15:clr>
        </p15:guide>
      </p15:sldGuideLst>
    </p:ext>
    <p:ext uri="{2D200454-40CA-4A62-9FC3-DE9A4176ACB9}">
      <p15:notesGuideLst xmlns="" xmlns:p15="http://schemas.microsoft.com/office/powerpoint/2012/main">
        <p15:guide id="1" orient="horz" pos="2880" userDrawn="1">
          <p15:clr>
            <a:srgbClr val="A4A3A4"/>
          </p15:clr>
        </p15:guide>
        <p15:guide id="2" pos="456"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yan Smale" initials="Bryan" lastIdx="7" clrIdx="0"/>
  <p:cmAuthor id="1" name="Margo" initials="M" lastIdx="1" clrIdx="1"/>
  <p:cmAuthor id="2" name="Linda P. McKessock" initials="LPM" lastIdx="5" clrIdx="2"/>
  <p:cmAuthor id="3" name="Gao, Mingjie" initials="GM"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3"/>
    <a:srgbClr val="006600"/>
    <a:srgbClr val="FF6600"/>
    <a:srgbClr val="009900"/>
    <a:srgbClr val="005064"/>
    <a:srgbClr val="00324B"/>
    <a:srgbClr val="003399"/>
    <a:srgbClr val="000099"/>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50236" autoAdjust="0"/>
  </p:normalViewPr>
  <p:slideViewPr>
    <p:cSldViewPr snapToGrid="0">
      <p:cViewPr varScale="1">
        <p:scale>
          <a:sx n="51" d="100"/>
          <a:sy n="51" d="100"/>
        </p:scale>
        <p:origin x="-2598" y="-84"/>
      </p:cViewPr>
      <p:guideLst>
        <p:guide orient="horz" pos="3216"/>
        <p:guide pos="272"/>
      </p:guideLst>
    </p:cSldViewPr>
  </p:slideViewPr>
  <p:outlineViewPr>
    <p:cViewPr>
      <p:scale>
        <a:sx n="33" d="100"/>
        <a:sy n="33" d="100"/>
      </p:scale>
      <p:origin x="0" y="-41718"/>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p:scale>
          <a:sx n="95" d="100"/>
          <a:sy n="95" d="100"/>
        </p:scale>
        <p:origin x="3444" y="-348"/>
      </p:cViewPr>
      <p:guideLst>
        <p:guide orient="horz" pos="2880"/>
        <p:guide pos="456"/>
      </p:guideLst>
    </p:cSldViewPr>
  </p:notes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75" Type="http://schemas.openxmlformats.org/officeDocument/2006/relationships/slide" Target="slides/slide172.xml"/><Relationship Id="rId170" Type="http://schemas.openxmlformats.org/officeDocument/2006/relationships/slide" Target="slides/slide167.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slide" Target="slides/slide162.xml"/><Relationship Id="rId181" Type="http://schemas.openxmlformats.org/officeDocument/2006/relationships/commentAuthors" Target="commentAuthor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71" Type="http://schemas.openxmlformats.org/officeDocument/2006/relationships/slide" Target="slides/slide168.xml"/><Relationship Id="rId176" Type="http://schemas.openxmlformats.org/officeDocument/2006/relationships/slide" Target="slides/slide173.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slide" Target="slides/slide163.xml"/><Relationship Id="rId18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7" Type="http://schemas.openxmlformats.org/officeDocument/2006/relationships/slide" Target="slides/slide174.xml"/><Relationship Id="rId4" Type="http://schemas.openxmlformats.org/officeDocument/2006/relationships/slide" Target="slides/slide1.xml"/><Relationship Id="rId9" Type="http://schemas.openxmlformats.org/officeDocument/2006/relationships/slide" Target="slides/slide6.xml"/><Relationship Id="rId172" Type="http://schemas.openxmlformats.org/officeDocument/2006/relationships/slide" Target="slides/slide169.xml"/><Relationship Id="rId180" Type="http://schemas.openxmlformats.org/officeDocument/2006/relationships/handoutMaster" Target="handoutMasters/handout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slide" Target="slides/slide164.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183"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73" Type="http://schemas.openxmlformats.org/officeDocument/2006/relationships/slide" Target="slides/slide170.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notesMaster" Target="notesMasters/notes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SOCIAL ISOLATION</a:t>
          </a:r>
          <a:endParaRPr lang="en-US" sz="1600" dirty="0">
            <a:solidFill>
              <a:srgbClr val="003366"/>
            </a:solidFill>
            <a:latin typeface="Arial" panose="020B0604020202020204" pitchFamily="34" charset="0"/>
            <a:cs typeface="Arial" panose="020B0604020202020204" pitchFamily="34" charset="0"/>
          </a:endParaRPr>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MENTAL HEALTH</a:t>
          </a:r>
          <a:endParaRPr lang="en-US" sz="1600" dirty="0">
            <a:solidFill>
              <a:srgbClr val="003366"/>
            </a:solidFill>
            <a:latin typeface="Arial" panose="020B0604020202020204" pitchFamily="34" charset="0"/>
            <a:cs typeface="Arial" panose="020B0604020202020204" pitchFamily="34" charset="0"/>
          </a:endParaRPr>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HOUSING AFFORDABILITY</a:t>
          </a:r>
          <a:endParaRPr lang="en-US" sz="1600" dirty="0">
            <a:solidFill>
              <a:srgbClr val="003366"/>
            </a:solidFill>
            <a:latin typeface="Arial" panose="020B0604020202020204" pitchFamily="34" charset="0"/>
            <a:cs typeface="Arial" panose="020B0604020202020204" pitchFamily="34" charset="0"/>
          </a:endParaRPr>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CHILDREN AT HOME</a:t>
          </a:r>
          <a:endParaRPr lang="en-US" sz="1600" dirty="0">
            <a:solidFill>
              <a:srgbClr val="003366"/>
            </a:solidFill>
            <a:latin typeface="Arial" panose="020B0604020202020204" pitchFamily="34" charset="0"/>
            <a:cs typeface="Arial" panose="020B0604020202020204" pitchFamily="34" charset="0"/>
          </a:endParaRPr>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SOCIAL ISOLATION</a:t>
          </a:r>
          <a:endParaRPr lang="en-US" sz="1600" dirty="0">
            <a:solidFill>
              <a:srgbClr val="003366"/>
            </a:solidFill>
            <a:latin typeface="Arial" panose="020B0604020202020204" pitchFamily="34" charset="0"/>
            <a:cs typeface="Arial" panose="020B0604020202020204" pitchFamily="34" charset="0"/>
          </a:endParaRPr>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MENTAL HEALTH</a:t>
          </a:r>
          <a:endParaRPr lang="en-US" sz="1600" dirty="0">
            <a:solidFill>
              <a:srgbClr val="003366"/>
            </a:solidFill>
            <a:latin typeface="Arial" panose="020B0604020202020204" pitchFamily="34" charset="0"/>
            <a:cs typeface="Arial" panose="020B0604020202020204" pitchFamily="34" charset="0"/>
          </a:endParaRPr>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HOUSING AFFORDABILITY</a:t>
          </a:r>
          <a:endParaRPr lang="en-US" sz="1600" dirty="0">
            <a:solidFill>
              <a:srgbClr val="003366"/>
            </a:solidFill>
            <a:latin typeface="Arial" panose="020B0604020202020204" pitchFamily="34" charset="0"/>
            <a:cs typeface="Arial" panose="020B0604020202020204" pitchFamily="34" charset="0"/>
          </a:endParaRPr>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CHILDREN AT HOME</a:t>
          </a:r>
          <a:endParaRPr lang="en-US" sz="1600" dirty="0">
            <a:solidFill>
              <a:srgbClr val="003366"/>
            </a:solidFill>
            <a:latin typeface="Arial" panose="020B0604020202020204" pitchFamily="34" charset="0"/>
            <a:cs typeface="Arial" panose="020B0604020202020204" pitchFamily="34" charset="0"/>
          </a:endParaRPr>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SOCIAL ISOLATION</a:t>
          </a:r>
          <a:endParaRPr lang="en-US" sz="1600" dirty="0">
            <a:solidFill>
              <a:srgbClr val="003366"/>
            </a:solidFill>
            <a:latin typeface="Arial" panose="020B0604020202020204" pitchFamily="34" charset="0"/>
            <a:cs typeface="Arial" panose="020B0604020202020204" pitchFamily="34" charset="0"/>
          </a:endParaRPr>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MENTAL HEALTH</a:t>
          </a:r>
          <a:endParaRPr lang="en-US" sz="1600" dirty="0">
            <a:solidFill>
              <a:srgbClr val="003366"/>
            </a:solidFill>
            <a:latin typeface="Arial" panose="020B0604020202020204" pitchFamily="34" charset="0"/>
            <a:cs typeface="Arial" panose="020B0604020202020204" pitchFamily="34" charset="0"/>
          </a:endParaRPr>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HOUSING AFFORDABILITY</a:t>
          </a:r>
          <a:endParaRPr lang="en-US" sz="1600" dirty="0">
            <a:solidFill>
              <a:srgbClr val="003366"/>
            </a:solidFill>
            <a:latin typeface="Arial" panose="020B0604020202020204" pitchFamily="34" charset="0"/>
            <a:cs typeface="Arial" panose="020B0604020202020204" pitchFamily="34" charset="0"/>
          </a:endParaRPr>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CHILDREN AT HOME</a:t>
          </a:r>
          <a:endParaRPr lang="en-US" sz="1600" dirty="0">
            <a:solidFill>
              <a:srgbClr val="003366"/>
            </a:solidFill>
            <a:latin typeface="Arial" panose="020B0604020202020204" pitchFamily="34" charset="0"/>
            <a:cs typeface="Arial" panose="020B0604020202020204" pitchFamily="34" charset="0"/>
          </a:endParaRPr>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77B48B-92E6-4470-A875-DED60EF9DD14}" type="doc">
      <dgm:prSet loTypeId="urn:microsoft.com/office/officeart/2005/8/layout/matrix3" loCatId="matrix" qsTypeId="urn:microsoft.com/office/officeart/2005/8/quickstyle/simple1" qsCatId="simple" csTypeId="urn:microsoft.com/office/officeart/2005/8/colors/accent0_2" csCatId="mainScheme" phldr="1"/>
      <dgm:spPr/>
      <dgm:t>
        <a:bodyPr/>
        <a:lstStyle/>
        <a:p>
          <a:endParaRPr lang="en-US"/>
        </a:p>
      </dgm:t>
    </dgm:pt>
    <dgm:pt modelId="{49E62133-CE9C-4980-A0AA-74D79391497B}">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SOCIAL ISOLATION</a:t>
          </a:r>
          <a:endParaRPr lang="en-US" sz="1600" dirty="0">
            <a:solidFill>
              <a:srgbClr val="003366"/>
            </a:solidFill>
            <a:latin typeface="Arial" panose="020B0604020202020204" pitchFamily="34" charset="0"/>
            <a:cs typeface="Arial" panose="020B0604020202020204" pitchFamily="34" charset="0"/>
          </a:endParaRPr>
        </a:p>
      </dgm:t>
    </dgm:pt>
    <dgm:pt modelId="{2FEAF635-693C-46EF-8BEB-2A14AF35564C}" type="parTrans" cxnId="{AF819DE4-5647-48B2-A394-17DF4CE4BA0D}">
      <dgm:prSet/>
      <dgm:spPr/>
      <dgm:t>
        <a:bodyPr/>
        <a:lstStyle/>
        <a:p>
          <a:endParaRPr lang="en-US"/>
        </a:p>
      </dgm:t>
    </dgm:pt>
    <dgm:pt modelId="{6AC815A4-9D8D-49C7-8599-D4287B823628}" type="sibTrans" cxnId="{AF819DE4-5647-48B2-A394-17DF4CE4BA0D}">
      <dgm:prSet/>
      <dgm:spPr/>
      <dgm:t>
        <a:bodyPr/>
        <a:lstStyle/>
        <a:p>
          <a:endParaRPr lang="en-US"/>
        </a:p>
      </dgm:t>
    </dgm:pt>
    <dgm:pt modelId="{ADD7DF10-1A9B-4225-88F1-F1D49CCCE7CA}">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MENTAL HEALTH</a:t>
          </a:r>
          <a:endParaRPr lang="en-US" sz="1600" dirty="0">
            <a:solidFill>
              <a:srgbClr val="003366"/>
            </a:solidFill>
            <a:latin typeface="Arial" panose="020B0604020202020204" pitchFamily="34" charset="0"/>
            <a:cs typeface="Arial" panose="020B0604020202020204" pitchFamily="34" charset="0"/>
          </a:endParaRPr>
        </a:p>
      </dgm:t>
    </dgm:pt>
    <dgm:pt modelId="{754201BE-6CE3-49CD-B45E-FFF04C6A2708}" type="parTrans" cxnId="{FCAB364E-286A-4070-B4DD-13F5B042521E}">
      <dgm:prSet/>
      <dgm:spPr/>
      <dgm:t>
        <a:bodyPr/>
        <a:lstStyle/>
        <a:p>
          <a:endParaRPr lang="en-US"/>
        </a:p>
      </dgm:t>
    </dgm:pt>
    <dgm:pt modelId="{33BD41F6-EA66-4001-9C81-B4E96FB78E6A}" type="sibTrans" cxnId="{FCAB364E-286A-4070-B4DD-13F5B042521E}">
      <dgm:prSet/>
      <dgm:spPr/>
      <dgm:t>
        <a:bodyPr/>
        <a:lstStyle/>
        <a:p>
          <a:endParaRPr lang="en-US"/>
        </a:p>
      </dgm:t>
    </dgm:pt>
    <dgm:pt modelId="{22BA0F2B-C79D-477A-BA4C-121D0555BE86}">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HOUSING AFFORDABILITY</a:t>
          </a:r>
          <a:endParaRPr lang="en-US" sz="1600" dirty="0">
            <a:solidFill>
              <a:srgbClr val="003366"/>
            </a:solidFill>
            <a:latin typeface="Arial" panose="020B0604020202020204" pitchFamily="34" charset="0"/>
            <a:cs typeface="Arial" panose="020B0604020202020204" pitchFamily="34" charset="0"/>
          </a:endParaRPr>
        </a:p>
      </dgm:t>
    </dgm:pt>
    <dgm:pt modelId="{315F09F9-1BBA-4C54-B4E8-EE0F07A089CA}" type="parTrans" cxnId="{D4585A76-92FD-45C8-8FA3-8D8FD3408B99}">
      <dgm:prSet/>
      <dgm:spPr/>
      <dgm:t>
        <a:bodyPr/>
        <a:lstStyle/>
        <a:p>
          <a:endParaRPr lang="en-US"/>
        </a:p>
      </dgm:t>
    </dgm:pt>
    <dgm:pt modelId="{7CDD24E6-3DF6-4553-B233-A8F13BD9AFCD}" type="sibTrans" cxnId="{D4585A76-92FD-45C8-8FA3-8D8FD3408B99}">
      <dgm:prSet/>
      <dgm:spPr/>
      <dgm:t>
        <a:bodyPr/>
        <a:lstStyle/>
        <a:p>
          <a:endParaRPr lang="en-US"/>
        </a:p>
      </dgm:t>
    </dgm:pt>
    <dgm:pt modelId="{D06D53BD-EA10-4E51-804D-BD4CF3B4DAA7}">
      <dgm:prSet phldrT="[Text]" custT="1"/>
      <dgm:spPr/>
      <dgm:t>
        <a:bodyPr/>
        <a:lstStyle/>
        <a:p>
          <a:r>
            <a:rPr lang="en-US" sz="1600" dirty="0" smtClean="0">
              <a:solidFill>
                <a:srgbClr val="003366"/>
              </a:solidFill>
              <a:latin typeface="Arial" panose="020B0604020202020204" pitchFamily="34" charset="0"/>
              <a:cs typeface="Arial" panose="020B0604020202020204" pitchFamily="34" charset="0"/>
            </a:rPr>
            <a:t>CHILDREN AT HOME</a:t>
          </a:r>
          <a:endParaRPr lang="en-US" sz="1600" dirty="0">
            <a:solidFill>
              <a:srgbClr val="003366"/>
            </a:solidFill>
            <a:latin typeface="Arial" panose="020B0604020202020204" pitchFamily="34" charset="0"/>
            <a:cs typeface="Arial" panose="020B0604020202020204" pitchFamily="34" charset="0"/>
          </a:endParaRPr>
        </a:p>
      </dgm:t>
    </dgm:pt>
    <dgm:pt modelId="{FA320ED4-7ED8-4220-9179-FCBAE8084298}" type="parTrans" cxnId="{AD5555FE-0252-44AB-A5B5-ABEBAEF2DD62}">
      <dgm:prSet/>
      <dgm:spPr/>
      <dgm:t>
        <a:bodyPr/>
        <a:lstStyle/>
        <a:p>
          <a:endParaRPr lang="en-US"/>
        </a:p>
      </dgm:t>
    </dgm:pt>
    <dgm:pt modelId="{AD259A04-7364-4F55-AD8D-FEA4CDAF73B5}" type="sibTrans" cxnId="{AD5555FE-0252-44AB-A5B5-ABEBAEF2DD62}">
      <dgm:prSet/>
      <dgm:spPr/>
      <dgm:t>
        <a:bodyPr/>
        <a:lstStyle/>
        <a:p>
          <a:endParaRPr lang="en-US"/>
        </a:p>
      </dgm:t>
    </dgm:pt>
    <dgm:pt modelId="{3292623E-3617-4DD8-9ECA-DAFC35FF5E80}" type="pres">
      <dgm:prSet presAssocID="{5F77B48B-92E6-4470-A875-DED60EF9DD14}" presName="matrix" presStyleCnt="0">
        <dgm:presLayoutVars>
          <dgm:chMax val="1"/>
          <dgm:dir/>
          <dgm:resizeHandles val="exact"/>
        </dgm:presLayoutVars>
      </dgm:prSet>
      <dgm:spPr/>
      <dgm:t>
        <a:bodyPr/>
        <a:lstStyle/>
        <a:p>
          <a:endParaRPr lang="en-US"/>
        </a:p>
      </dgm:t>
    </dgm:pt>
    <dgm:pt modelId="{47C25AB2-30EC-487E-9750-33B5B1157B0D}" type="pres">
      <dgm:prSet presAssocID="{5F77B48B-92E6-4470-A875-DED60EF9DD14}" presName="diamond" presStyleLbl="bgShp" presStyleIdx="0" presStyleCnt="1"/>
      <dgm:spPr/>
    </dgm:pt>
    <dgm:pt modelId="{28ACBC15-BB9F-4CE0-9BC8-9448476E5B2C}" type="pres">
      <dgm:prSet presAssocID="{5F77B48B-92E6-4470-A875-DED60EF9DD14}" presName="quad1" presStyleLbl="node1" presStyleIdx="0" presStyleCnt="4">
        <dgm:presLayoutVars>
          <dgm:chMax val="0"/>
          <dgm:chPref val="0"/>
          <dgm:bulletEnabled val="1"/>
        </dgm:presLayoutVars>
      </dgm:prSet>
      <dgm:spPr/>
      <dgm:t>
        <a:bodyPr/>
        <a:lstStyle/>
        <a:p>
          <a:endParaRPr lang="en-US"/>
        </a:p>
      </dgm:t>
    </dgm:pt>
    <dgm:pt modelId="{77B356EC-F32E-443A-BA62-6A7FA0DF14E0}" type="pres">
      <dgm:prSet presAssocID="{5F77B48B-92E6-4470-A875-DED60EF9DD14}" presName="quad2" presStyleLbl="node1" presStyleIdx="1" presStyleCnt="4">
        <dgm:presLayoutVars>
          <dgm:chMax val="0"/>
          <dgm:chPref val="0"/>
          <dgm:bulletEnabled val="1"/>
        </dgm:presLayoutVars>
      </dgm:prSet>
      <dgm:spPr/>
      <dgm:t>
        <a:bodyPr/>
        <a:lstStyle/>
        <a:p>
          <a:endParaRPr lang="en-US"/>
        </a:p>
      </dgm:t>
    </dgm:pt>
    <dgm:pt modelId="{6C643C39-6EA1-411D-A759-41BB4BC33926}" type="pres">
      <dgm:prSet presAssocID="{5F77B48B-92E6-4470-A875-DED60EF9DD14}" presName="quad3" presStyleLbl="node1" presStyleIdx="2" presStyleCnt="4">
        <dgm:presLayoutVars>
          <dgm:chMax val="0"/>
          <dgm:chPref val="0"/>
          <dgm:bulletEnabled val="1"/>
        </dgm:presLayoutVars>
      </dgm:prSet>
      <dgm:spPr/>
      <dgm:t>
        <a:bodyPr/>
        <a:lstStyle/>
        <a:p>
          <a:endParaRPr lang="en-US"/>
        </a:p>
      </dgm:t>
    </dgm:pt>
    <dgm:pt modelId="{5863B146-081D-48FC-9B16-A5B24728BF4B}" type="pres">
      <dgm:prSet presAssocID="{5F77B48B-92E6-4470-A875-DED60EF9DD14}" presName="quad4" presStyleLbl="node1" presStyleIdx="3" presStyleCnt="4">
        <dgm:presLayoutVars>
          <dgm:chMax val="0"/>
          <dgm:chPref val="0"/>
          <dgm:bulletEnabled val="1"/>
        </dgm:presLayoutVars>
      </dgm:prSet>
      <dgm:spPr/>
      <dgm:t>
        <a:bodyPr/>
        <a:lstStyle/>
        <a:p>
          <a:endParaRPr lang="en-US"/>
        </a:p>
      </dgm:t>
    </dgm:pt>
  </dgm:ptLst>
  <dgm:cxnLst>
    <dgm:cxn modelId="{0D26F927-9AC9-4066-AAFA-3752943399B5}" type="presOf" srcId="{22BA0F2B-C79D-477A-BA4C-121D0555BE86}" destId="{6C643C39-6EA1-411D-A759-41BB4BC33926}" srcOrd="0" destOrd="0" presId="urn:microsoft.com/office/officeart/2005/8/layout/matrix3"/>
    <dgm:cxn modelId="{D30B3630-6152-42A6-A07A-BB66F8CE476B}" type="presOf" srcId="{D06D53BD-EA10-4E51-804D-BD4CF3B4DAA7}" destId="{5863B146-081D-48FC-9B16-A5B24728BF4B}" srcOrd="0" destOrd="0" presId="urn:microsoft.com/office/officeart/2005/8/layout/matrix3"/>
    <dgm:cxn modelId="{3E3F3B88-1CDF-45BF-868B-D16B32CF946B}" type="presOf" srcId="{5F77B48B-92E6-4470-A875-DED60EF9DD14}" destId="{3292623E-3617-4DD8-9ECA-DAFC35FF5E80}" srcOrd="0" destOrd="0" presId="urn:microsoft.com/office/officeart/2005/8/layout/matrix3"/>
    <dgm:cxn modelId="{FCAB364E-286A-4070-B4DD-13F5B042521E}" srcId="{5F77B48B-92E6-4470-A875-DED60EF9DD14}" destId="{ADD7DF10-1A9B-4225-88F1-F1D49CCCE7CA}" srcOrd="1" destOrd="0" parTransId="{754201BE-6CE3-49CD-B45E-FFF04C6A2708}" sibTransId="{33BD41F6-EA66-4001-9C81-B4E96FB78E6A}"/>
    <dgm:cxn modelId="{E361CCDC-1CAC-467E-894B-31B284DAD128}" type="presOf" srcId="{ADD7DF10-1A9B-4225-88F1-F1D49CCCE7CA}" destId="{77B356EC-F32E-443A-BA62-6A7FA0DF14E0}" srcOrd="0" destOrd="0" presId="urn:microsoft.com/office/officeart/2005/8/layout/matrix3"/>
    <dgm:cxn modelId="{D4585A76-92FD-45C8-8FA3-8D8FD3408B99}" srcId="{5F77B48B-92E6-4470-A875-DED60EF9DD14}" destId="{22BA0F2B-C79D-477A-BA4C-121D0555BE86}" srcOrd="2" destOrd="0" parTransId="{315F09F9-1BBA-4C54-B4E8-EE0F07A089CA}" sibTransId="{7CDD24E6-3DF6-4553-B233-A8F13BD9AFCD}"/>
    <dgm:cxn modelId="{AF819DE4-5647-48B2-A394-17DF4CE4BA0D}" srcId="{5F77B48B-92E6-4470-A875-DED60EF9DD14}" destId="{49E62133-CE9C-4980-A0AA-74D79391497B}" srcOrd="0" destOrd="0" parTransId="{2FEAF635-693C-46EF-8BEB-2A14AF35564C}" sibTransId="{6AC815A4-9D8D-49C7-8599-D4287B823628}"/>
    <dgm:cxn modelId="{AD5555FE-0252-44AB-A5B5-ABEBAEF2DD62}" srcId="{5F77B48B-92E6-4470-A875-DED60EF9DD14}" destId="{D06D53BD-EA10-4E51-804D-BD4CF3B4DAA7}" srcOrd="3" destOrd="0" parTransId="{FA320ED4-7ED8-4220-9179-FCBAE8084298}" sibTransId="{AD259A04-7364-4F55-AD8D-FEA4CDAF73B5}"/>
    <dgm:cxn modelId="{6EA53518-F4B4-4A23-AEAC-052951588220}" type="presOf" srcId="{49E62133-CE9C-4980-A0AA-74D79391497B}" destId="{28ACBC15-BB9F-4CE0-9BC8-9448476E5B2C}" srcOrd="0" destOrd="0" presId="urn:microsoft.com/office/officeart/2005/8/layout/matrix3"/>
    <dgm:cxn modelId="{A10F5C9E-4776-48D1-9D1F-1762F8C31016}" type="presParOf" srcId="{3292623E-3617-4DD8-9ECA-DAFC35FF5E80}" destId="{47C25AB2-30EC-487E-9750-33B5B1157B0D}" srcOrd="0" destOrd="0" presId="urn:microsoft.com/office/officeart/2005/8/layout/matrix3"/>
    <dgm:cxn modelId="{CE94F141-DA63-4D1E-BCCE-47C3CDB9A15D}" type="presParOf" srcId="{3292623E-3617-4DD8-9ECA-DAFC35FF5E80}" destId="{28ACBC15-BB9F-4CE0-9BC8-9448476E5B2C}" srcOrd="1" destOrd="0" presId="urn:microsoft.com/office/officeart/2005/8/layout/matrix3"/>
    <dgm:cxn modelId="{BBC5AFEC-8DB3-4046-8290-509CE94CAD07}" type="presParOf" srcId="{3292623E-3617-4DD8-9ECA-DAFC35FF5E80}" destId="{77B356EC-F32E-443A-BA62-6A7FA0DF14E0}" srcOrd="2" destOrd="0" presId="urn:microsoft.com/office/officeart/2005/8/layout/matrix3"/>
    <dgm:cxn modelId="{7875F74B-2B3A-4A4F-80B8-17E66F9A57B7}" type="presParOf" srcId="{3292623E-3617-4DD8-9ECA-DAFC35FF5E80}" destId="{6C643C39-6EA1-411D-A759-41BB4BC33926}" srcOrd="3" destOrd="0" presId="urn:microsoft.com/office/officeart/2005/8/layout/matrix3"/>
    <dgm:cxn modelId="{4EE0C723-0940-4E69-B04E-E2B6E7AA23C9}" type="presParOf" srcId="{3292623E-3617-4DD8-9ECA-DAFC35FF5E80}" destId="{5863B146-081D-48FC-9B16-A5B24728BF4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69920" cy="480060"/>
          </a:xfrm>
          <a:prstGeom prst="rect">
            <a:avLst/>
          </a:prstGeom>
        </p:spPr>
        <p:txBody>
          <a:bodyPr vert="horz" lIns="95170" tIns="47586" rIns="95170" bIns="47586" rtlCol="0"/>
          <a:lstStyle>
            <a:lvl1pPr algn="l">
              <a:defRPr sz="1100"/>
            </a:lvl1pPr>
          </a:lstStyle>
          <a:p>
            <a:endParaRPr lang="en-US" dirty="0"/>
          </a:p>
        </p:txBody>
      </p:sp>
      <p:sp>
        <p:nvSpPr>
          <p:cNvPr id="3" name="Date Placeholder 2"/>
          <p:cNvSpPr>
            <a:spLocks noGrp="1"/>
          </p:cNvSpPr>
          <p:nvPr>
            <p:ph type="dt" sz="quarter" idx="1"/>
          </p:nvPr>
        </p:nvSpPr>
        <p:spPr>
          <a:xfrm>
            <a:off x="4143588" y="2"/>
            <a:ext cx="3169920" cy="480060"/>
          </a:xfrm>
          <a:prstGeom prst="rect">
            <a:avLst/>
          </a:prstGeom>
        </p:spPr>
        <p:txBody>
          <a:bodyPr vert="horz" lIns="95170" tIns="47586" rIns="95170" bIns="47586" rtlCol="0"/>
          <a:lstStyle>
            <a:lvl1pPr algn="r">
              <a:defRPr sz="1100"/>
            </a:lvl1pPr>
          </a:lstStyle>
          <a:p>
            <a:endParaRPr lang="en-US" dirty="0"/>
          </a:p>
        </p:txBody>
      </p:sp>
      <p:sp>
        <p:nvSpPr>
          <p:cNvPr id="4" name="Footer Placeholder 3"/>
          <p:cNvSpPr>
            <a:spLocks noGrp="1"/>
          </p:cNvSpPr>
          <p:nvPr>
            <p:ph type="ftr" sz="quarter" idx="2"/>
          </p:nvPr>
        </p:nvSpPr>
        <p:spPr>
          <a:xfrm>
            <a:off x="2" y="9119477"/>
            <a:ext cx="3169920" cy="480060"/>
          </a:xfrm>
          <a:prstGeom prst="rect">
            <a:avLst/>
          </a:prstGeom>
        </p:spPr>
        <p:txBody>
          <a:bodyPr vert="horz" lIns="95170" tIns="47586" rIns="95170" bIns="47586" rtlCol="0" anchor="b"/>
          <a:lstStyle>
            <a:lvl1pPr algn="l">
              <a:defRPr sz="1100"/>
            </a:lvl1pPr>
          </a:lstStyle>
          <a:p>
            <a:endParaRPr lang="en-US" dirty="0"/>
          </a:p>
        </p:txBody>
      </p:sp>
      <p:sp>
        <p:nvSpPr>
          <p:cNvPr id="5" name="Slide Number Placeholder 4"/>
          <p:cNvSpPr>
            <a:spLocks noGrp="1"/>
          </p:cNvSpPr>
          <p:nvPr>
            <p:ph type="sldNum" sz="quarter" idx="3"/>
          </p:nvPr>
        </p:nvSpPr>
        <p:spPr>
          <a:xfrm>
            <a:off x="4143588" y="9119477"/>
            <a:ext cx="3169920" cy="480060"/>
          </a:xfrm>
          <a:prstGeom prst="rect">
            <a:avLst/>
          </a:prstGeom>
        </p:spPr>
        <p:txBody>
          <a:bodyPr vert="horz" lIns="95170" tIns="47586" rIns="95170" bIns="47586" rtlCol="0" anchor="b"/>
          <a:lstStyle>
            <a:lvl1pPr algn="r">
              <a:defRPr sz="1100"/>
            </a:lvl1pPr>
          </a:lstStyle>
          <a:p>
            <a:fld id="{B08DB52C-0817-45B2-BD5D-6DF7FFD34D63}" type="slidenum">
              <a:rPr lang="en-US" smtClean="0"/>
              <a:pPr/>
              <a:t>‹#›</a:t>
            </a:fld>
            <a:endParaRPr lang="en-US" dirty="0"/>
          </a:p>
        </p:txBody>
      </p:sp>
    </p:spTree>
    <p:extLst>
      <p:ext uri="{BB962C8B-B14F-4D97-AF65-F5344CB8AC3E}">
        <p14:creationId xmlns:p14="http://schemas.microsoft.com/office/powerpoint/2010/main" val="40563750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169920" cy="480060"/>
          </a:xfrm>
          <a:prstGeom prst="rect">
            <a:avLst/>
          </a:prstGeom>
        </p:spPr>
        <p:txBody>
          <a:bodyPr vert="horz" lIns="95170" tIns="47586" rIns="95170" bIns="47586" rtlCol="0"/>
          <a:lstStyle>
            <a:lvl1pPr algn="l">
              <a:defRPr sz="1100"/>
            </a:lvl1pPr>
          </a:lstStyle>
          <a:p>
            <a:endParaRPr lang="en-US" dirty="0"/>
          </a:p>
        </p:txBody>
      </p:sp>
      <p:sp>
        <p:nvSpPr>
          <p:cNvPr id="3" name="Date Placeholder 2"/>
          <p:cNvSpPr>
            <a:spLocks noGrp="1"/>
          </p:cNvSpPr>
          <p:nvPr>
            <p:ph type="dt" idx="1"/>
          </p:nvPr>
        </p:nvSpPr>
        <p:spPr>
          <a:xfrm>
            <a:off x="4143588" y="2"/>
            <a:ext cx="3169920" cy="480060"/>
          </a:xfrm>
          <a:prstGeom prst="rect">
            <a:avLst/>
          </a:prstGeom>
        </p:spPr>
        <p:txBody>
          <a:bodyPr vert="horz" lIns="95170" tIns="47586" rIns="95170" bIns="47586" rtlCol="0"/>
          <a:lstStyle>
            <a:lvl1pPr algn="r">
              <a:defRPr sz="1100"/>
            </a:lvl1pPr>
          </a:lstStyle>
          <a:p>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5170" tIns="47586" rIns="95170" bIns="47586" rtlCol="0" anchor="ctr"/>
          <a:lstStyle/>
          <a:p>
            <a:endParaRPr lang="en-US" dirty="0"/>
          </a:p>
        </p:txBody>
      </p:sp>
      <p:sp>
        <p:nvSpPr>
          <p:cNvPr id="5" name="Notes Placeholder 4"/>
          <p:cNvSpPr>
            <a:spLocks noGrp="1"/>
          </p:cNvSpPr>
          <p:nvPr>
            <p:ph type="body" sz="quarter" idx="3"/>
          </p:nvPr>
        </p:nvSpPr>
        <p:spPr>
          <a:xfrm>
            <a:off x="731521" y="4560572"/>
            <a:ext cx="5852160" cy="4320540"/>
          </a:xfrm>
          <a:prstGeom prst="rect">
            <a:avLst/>
          </a:prstGeom>
        </p:spPr>
        <p:txBody>
          <a:bodyPr vert="horz" lIns="95170" tIns="47586" rIns="95170" bIns="47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9119477"/>
            <a:ext cx="3169920" cy="480060"/>
          </a:xfrm>
          <a:prstGeom prst="rect">
            <a:avLst/>
          </a:prstGeom>
        </p:spPr>
        <p:txBody>
          <a:bodyPr vert="horz" lIns="95170" tIns="47586" rIns="95170" bIns="47586" rtlCol="0" anchor="b"/>
          <a:lstStyle>
            <a:lvl1pPr algn="l">
              <a:defRPr sz="1100"/>
            </a:lvl1pPr>
          </a:lstStyle>
          <a:p>
            <a:endParaRPr lang="en-US" dirty="0"/>
          </a:p>
        </p:txBody>
      </p:sp>
      <p:sp>
        <p:nvSpPr>
          <p:cNvPr id="7" name="Slide Number Placeholder 6"/>
          <p:cNvSpPr>
            <a:spLocks noGrp="1"/>
          </p:cNvSpPr>
          <p:nvPr>
            <p:ph type="sldNum" sz="quarter" idx="5"/>
          </p:nvPr>
        </p:nvSpPr>
        <p:spPr>
          <a:xfrm>
            <a:off x="4143588" y="9119477"/>
            <a:ext cx="3169920" cy="480060"/>
          </a:xfrm>
          <a:prstGeom prst="rect">
            <a:avLst/>
          </a:prstGeom>
        </p:spPr>
        <p:txBody>
          <a:bodyPr vert="horz" lIns="95170" tIns="47586" rIns="95170" bIns="47586" rtlCol="0" anchor="b"/>
          <a:lstStyle>
            <a:lvl1pPr algn="r">
              <a:defRPr sz="1100"/>
            </a:lvl1pPr>
          </a:lstStyle>
          <a:p>
            <a:fld id="{8B6ACE37-B70B-483C-B7C8-9B58D8E0844E}" type="slidenum">
              <a:rPr lang="en-US" smtClean="0"/>
              <a:pPr/>
              <a:t>‹#›</a:t>
            </a:fld>
            <a:endParaRPr lang="en-US" dirty="0"/>
          </a:p>
        </p:txBody>
      </p:sp>
    </p:spTree>
    <p:extLst>
      <p:ext uri="{BB962C8B-B14F-4D97-AF65-F5344CB8AC3E}">
        <p14:creationId xmlns:p14="http://schemas.microsoft.com/office/powerpoint/2010/main" val="11510989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F189AD-A077-48E6-AAE2-919137A36267}"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val="1225037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Overall Wellbeing</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satisfaction with different aspects of wellbeing in Waterloo Region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high levels of satisfaction with their neighbourhood both as a place to live, with access to community parks and recreation opportunities, and in terms of its environmental quality. Given the percentages of residents who express satisfaction with these areas, not surprisingly many also express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satisfaction with their personal relationships and mental wellbeing, which are important contributors to overall wellbeing.</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Levels of satisfaction among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are comparatively lowest for how well the local government is responding to community needs, how well democracy is working in the community, and sense of belonging to the community; however, residents do still indicate satisfaction with these aspects (i.e. the lowest average score is 4.17 based on 7 point scales). Lower levels of satisfaction could be due to a lack of information or awareness of local government activities, or fewer opportunities or interest in politics.</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a:t>
            </a:fld>
            <a:endParaRPr lang="en-US" dirty="0"/>
          </a:p>
        </p:txBody>
      </p:sp>
    </p:spTree>
    <p:extLst>
      <p:ext uri="{BB962C8B-B14F-4D97-AF65-F5344CB8AC3E}">
        <p14:creationId xmlns:p14="http://schemas.microsoft.com/office/powerpoint/2010/main" val="278891901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Community Vitality</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Vital communities are those that have</a:t>
            </a:r>
            <a:r>
              <a:rPr lang="en-US" baseline="0" dirty="0" smtClean="0">
                <a:latin typeface="Arial" panose="020B0604020202020204" pitchFamily="34" charset="0"/>
                <a:cs typeface="Arial" panose="020B0604020202020204" pitchFamily="34" charset="0"/>
              </a:rPr>
              <a:t> strong, active, and inclusive relationships among people, private, public, and non-governmental organizations that foster individual and collective wellbeing.</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Vital communities are able to cultivate and marshal rich and diverse relationships in order to create, adapt, and thrive in the changing world. They do so by focusing on social relationships and support, including community safety and social engagement, and on social norms and values, including feelings towards others and residents’ sense of belonging to their communities. </a:t>
            </a: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106</a:t>
            </a:fld>
            <a:endParaRPr lang="en-US" dirty="0"/>
          </a:p>
        </p:txBody>
      </p:sp>
    </p:spTree>
    <p:extLst>
      <p:ext uri="{BB962C8B-B14F-4D97-AF65-F5344CB8AC3E}">
        <p14:creationId xmlns:p14="http://schemas.microsoft.com/office/powerpoint/2010/main" val="17321012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2"/>
            <a:ext cx="5852160" cy="470038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Community Vitality </a:t>
            </a: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 higher or lower wellbeing compare on community vitality?</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67.2% volunteered (51.7%</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71.5% have a strong sense of belonging to community (24.6% for below average group)</a:t>
            </a:r>
          </a:p>
          <a:p>
            <a:pPr marL="163718" indent="-163718" defTabSz="838496">
              <a:buFont typeface="Arial" panose="020B0604020202020204" pitchFamily="34" charset="0"/>
              <a:buChar char="•"/>
              <a:defRPr/>
            </a:pPr>
            <a:r>
              <a:rPr lang="en-US" dirty="0">
                <a:latin typeface="Arial" panose="020B0604020202020204" pitchFamily="34" charset="0"/>
                <a:cs typeface="Arial" panose="020B0604020202020204" pitchFamily="34" charset="0"/>
              </a:rPr>
              <a:t>H</a:t>
            </a:r>
            <a:r>
              <a:rPr lang="en-US" u="none" baseline="0" dirty="0" smtClean="0">
                <a:latin typeface="Arial" panose="020B0604020202020204" pitchFamily="34" charset="0"/>
                <a:cs typeface="Arial" panose="020B0604020202020204" pitchFamily="34" charset="0"/>
              </a:rPr>
              <a:t>ave stronger social bonds (average = 5.46) compared to people below average in wellbeing (average = 4.19). </a:t>
            </a:r>
          </a:p>
          <a:p>
            <a:pPr marL="163718" indent="-163718" defTabSz="838496">
              <a:buFont typeface="Arial" panose="020B0604020202020204" pitchFamily="34" charset="0"/>
              <a:buChar char="•"/>
              <a:defRPr/>
            </a:pPr>
            <a:r>
              <a:rPr lang="en-US" u="none" baseline="0" dirty="0" smtClean="0">
                <a:latin typeface="Arial" panose="020B0604020202020204" pitchFamily="34" charset="0"/>
                <a:cs typeface="Arial" panose="020B0604020202020204" pitchFamily="34" charset="0"/>
              </a:rPr>
              <a:t>Believe at higher level that help is available if needed (average = 5.23) compared to people below average in wellbeing (average = 4.24).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83.5% have a greater trust in people in neighbourhood </a:t>
            </a:r>
            <a:r>
              <a:rPr lang="en-US" dirty="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65.3%</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77% have more confidence in justice system and courts (53.8%</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8%</a:t>
            </a:r>
            <a:r>
              <a:rPr lang="en-US" dirty="0" smtClean="0">
                <a:latin typeface="Arial" panose="020B0604020202020204" pitchFamily="34" charset="0"/>
                <a:cs typeface="Arial" panose="020B0604020202020204" pitchFamily="34" charset="0"/>
              </a:rPr>
              <a:t> feel </a:t>
            </a:r>
            <a:r>
              <a:rPr lang="en-US" baseline="0" dirty="0" smtClean="0">
                <a:latin typeface="Arial" panose="020B0604020202020204" pitchFamily="34" charset="0"/>
                <a:cs typeface="Arial" panose="020B0604020202020204" pitchFamily="34" charset="0"/>
              </a:rPr>
              <a:t>more socially isolated (1.4%</a:t>
            </a:r>
            <a:r>
              <a:rPr lang="en-US" dirty="0" smtClean="0">
                <a:latin typeface="Arial" panose="020B0604020202020204" pitchFamily="34" charset="0"/>
                <a:cs typeface="Arial" panose="020B0604020202020204" pitchFamily="34" charset="0"/>
              </a:rPr>
              <a:t> for above average group</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u="none" baseline="0" dirty="0" smtClean="0">
                <a:latin typeface="Arial" panose="020B0604020202020204" pitchFamily="34" charset="0"/>
                <a:cs typeface="Arial" panose="020B0604020202020204" pitchFamily="34" charset="0"/>
              </a:rPr>
              <a:t>Feel lower needs fulfillment (average = 4.27) than those above average in wellbeing (average = 5.49).</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12.4% experience discrimination due to ethnicity more often (2.9% for above average group).</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16.3% feel unsafe walking alone after dark in neighbourhood (5.9%</a:t>
            </a:r>
            <a:r>
              <a:rPr lang="en-US" dirty="0" smtClean="0">
                <a:latin typeface="Arial" panose="020B0604020202020204" pitchFamily="34" charset="0"/>
                <a:cs typeface="Arial" panose="020B0604020202020204" pitchFamily="34" charset="0"/>
              </a:rPr>
              <a:t> for above average group</a:t>
            </a:r>
            <a:r>
              <a:rPr lang="en-US" baseline="0"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107</a:t>
            </a:fld>
            <a:endParaRPr lang="en-US" dirty="0"/>
          </a:p>
        </p:txBody>
      </p:sp>
    </p:spTree>
    <p:extLst>
      <p:ext uri="{BB962C8B-B14F-4D97-AF65-F5344CB8AC3E}">
        <p14:creationId xmlns:p14="http://schemas.microsoft.com/office/powerpoint/2010/main" val="300524732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Community Vitality</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community vitality?</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solidFill>
                  <a:srgbClr val="005A73"/>
                </a:solidFill>
                <a:latin typeface="Arial" panose="020B0604020202020204" pitchFamily="34" charset="0"/>
                <a:cs typeface="Arial" panose="020B0604020202020204" pitchFamily="34" charset="0"/>
              </a:rPr>
              <a:t>Women: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57.1% provide unpaid help for personal support (43.4%</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61.3% volunteered (57.8%</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Women have more close relatives than men do (average number as 6.2 and 5.7, respectively).</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7.3% experience discrimination due to age (</a:t>
            </a:r>
            <a:r>
              <a:rPr lang="en-US" dirty="0" smtClean="0">
                <a:latin typeface="Arial" panose="020B0604020202020204" pitchFamily="34" charset="0"/>
                <a:cs typeface="Arial" panose="020B0604020202020204" pitchFamily="34" charset="0"/>
              </a:rPr>
              <a:t>5.7</a:t>
            </a:r>
            <a:r>
              <a:rPr lang="en-US" baseline="0" dirty="0" smtClean="0">
                <a:latin typeface="Arial" panose="020B0604020202020204" pitchFamily="34" charset="0"/>
                <a:cs typeface="Arial" panose="020B0604020202020204" pitchFamily="34" charset="0"/>
              </a:rPr>
              <a:t>% for men). </a:t>
            </a:r>
          </a:p>
          <a:p>
            <a:pPr marL="163718" indent="-16371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9.1% experience discrimination due to </a:t>
            </a:r>
            <a:r>
              <a:rPr lang="en-US" baseline="0" dirty="0" smtClean="0">
                <a:latin typeface="Arial" panose="020B0604020202020204" pitchFamily="34" charset="0"/>
                <a:cs typeface="Arial" panose="020B0604020202020204" pitchFamily="34" charset="0"/>
              </a:rPr>
              <a:t>gender (</a:t>
            </a:r>
            <a:r>
              <a:rPr lang="en-US" dirty="0">
                <a:latin typeface="Arial" panose="020B0604020202020204" pitchFamily="34" charset="0"/>
                <a:cs typeface="Arial" panose="020B0604020202020204" pitchFamily="34" charset="0"/>
              </a:rPr>
              <a:t>5</a:t>
            </a:r>
            <a:r>
              <a:rPr lang="en-US" baseline="0" dirty="0" smtClean="0">
                <a:latin typeface="Arial" panose="020B0604020202020204" pitchFamily="34" charset="0"/>
                <a:cs typeface="Arial" panose="020B0604020202020204" pitchFamily="34" charset="0"/>
              </a:rPr>
              <a:t>% for men).</a:t>
            </a:r>
          </a:p>
          <a:p>
            <a:pPr marL="163718" indent="-16371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14.5% </a:t>
            </a:r>
            <a:r>
              <a:rPr lang="en-US" baseline="0" dirty="0" smtClean="0">
                <a:latin typeface="Arial" panose="020B0604020202020204" pitchFamily="34" charset="0"/>
                <a:cs typeface="Arial" panose="020B0604020202020204" pitchFamily="34" charset="0"/>
              </a:rPr>
              <a:t>feel less safe walking alone after dark in (5.8%</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endParaRPr lang="en-US" baseline="0" dirty="0" smtClean="0">
              <a:solidFill>
                <a:srgbClr val="005A73"/>
              </a:solidFill>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58.4% of men provide unpaid help with work at their home such</a:t>
            </a:r>
            <a:r>
              <a:rPr lang="en-US" dirty="0" smtClean="0">
                <a:latin typeface="Arial" panose="020B0604020202020204" pitchFamily="34" charset="0"/>
                <a:cs typeface="Arial" panose="020B0604020202020204" pitchFamily="34" charset="0"/>
              </a:rPr>
              <a:t> as cooking, cleaning, maintenance, car repairs </a:t>
            </a:r>
            <a:r>
              <a:rPr lang="en-US" baseline="0" dirty="0" smtClean="0">
                <a:latin typeface="Arial" panose="020B0604020202020204" pitchFamily="34" charset="0"/>
                <a:cs typeface="Arial" panose="020B0604020202020204" pitchFamily="34" charset="0"/>
              </a:rPr>
              <a:t>(46.5% for women).</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50.1% have stronger sense of belonging to community (46.9%</a:t>
            </a:r>
            <a:r>
              <a:rPr lang="en-US" dirty="0" smtClean="0">
                <a:latin typeface="Arial" panose="020B0604020202020204" pitchFamily="34" charset="0"/>
                <a:cs typeface="Arial" panose="020B0604020202020204" pitchFamily="34" charset="0"/>
              </a:rPr>
              <a:t> for women</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Men have a greater trust in people in their neighbourhood than women do (73.3% and 74.9%, respectively).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Men have more confidence in institutions than women do (63.4% and 66%, respectively).</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108</a:t>
            </a:fld>
            <a:endParaRPr lang="en-US" dirty="0"/>
          </a:p>
        </p:txBody>
      </p:sp>
    </p:spTree>
    <p:extLst>
      <p:ext uri="{BB962C8B-B14F-4D97-AF65-F5344CB8AC3E}">
        <p14:creationId xmlns:p14="http://schemas.microsoft.com/office/powerpoint/2010/main" val="7030926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a:latin typeface="Arial" panose="020B0604020202020204" pitchFamily="34" charset="0"/>
                <a:cs typeface="Arial" panose="020B0604020202020204" pitchFamily="34" charset="0"/>
              </a:rPr>
              <a:t>“</a:t>
            </a:r>
            <a:r>
              <a:rPr lang="en-CA" i="1" dirty="0">
                <a:latin typeface="Arial" panose="020B0604020202020204" pitchFamily="34" charset="0"/>
                <a:cs typeface="Arial" panose="020B0604020202020204" pitchFamily="34" charset="0"/>
              </a:rPr>
              <a:t>Is social isolation related to household income?</a:t>
            </a:r>
            <a:r>
              <a:rPr lang="en-CA" dirty="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As household income increases, the percentage of people feeling strong social isolation decreases.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Social isolation is more prevalent among residents</a:t>
            </a:r>
            <a:r>
              <a:rPr lang="en-CA" baseline="0" dirty="0" smtClean="0">
                <a:latin typeface="Arial" panose="020B0604020202020204" pitchFamily="34" charset="0"/>
                <a:cs typeface="Arial" panose="020B0604020202020204" pitchFamily="34" charset="0"/>
              </a:rPr>
              <a:t> with lower incomes in Waterloo Region.</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 with annual household incomes under $40,000 are especially at risk</a:t>
            </a:r>
            <a:r>
              <a:rPr lang="en-CA" baseline="0" dirty="0" smtClean="0">
                <a:latin typeface="Arial" panose="020B0604020202020204" pitchFamily="34" charset="0"/>
                <a:cs typeface="Arial" panose="020B0604020202020204" pitchFamily="34" charset="0"/>
              </a:rPr>
              <a:t> of being socially isolated.</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109</a:t>
            </a:fld>
            <a:endParaRPr lang="en-US" dirty="0"/>
          </a:p>
        </p:txBody>
      </p:sp>
    </p:spTree>
    <p:extLst>
      <p:ext uri="{BB962C8B-B14F-4D97-AF65-F5344CB8AC3E}">
        <p14:creationId xmlns:p14="http://schemas.microsoft.com/office/powerpoint/2010/main" val="6124261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Social isolation is more prevalent among younger residents</a:t>
            </a:r>
            <a:r>
              <a:rPr lang="en-CA" baseline="0" dirty="0" smtClean="0">
                <a:latin typeface="Arial" panose="020B0604020202020204" pitchFamily="34" charset="0"/>
                <a:cs typeface="Arial" panose="020B0604020202020204" pitchFamily="34" charset="0"/>
              </a:rPr>
              <a:t>.</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than 70% of older residents feel less socially isolated in the community. The percentage </a:t>
            </a:r>
            <a:r>
              <a:rPr lang="en-US" dirty="0" smtClean="0">
                <a:latin typeface="Arial" panose="020B0604020202020204" pitchFamily="34" charset="0"/>
                <a:cs typeface="Arial" panose="020B0604020202020204" pitchFamily="34" charset="0"/>
              </a:rPr>
              <a:t>for</a:t>
            </a:r>
            <a:r>
              <a:rPr lang="en-US" baseline="0" dirty="0" smtClean="0">
                <a:latin typeface="Arial" panose="020B0604020202020204" pitchFamily="34" charset="0"/>
                <a:cs typeface="Arial" panose="020B0604020202020204" pitchFamily="34" charset="0"/>
              </a:rPr>
              <a:t> younger residents, especially those residents under 35 years of age, was substantially lower (60.6%).</a:t>
            </a:r>
            <a:endParaRPr lang="en-CA"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110</a:t>
            </a:fld>
            <a:endParaRPr lang="en-US" dirty="0"/>
          </a:p>
        </p:txBody>
      </p:sp>
    </p:spTree>
    <p:extLst>
      <p:ext uri="{BB962C8B-B14F-4D97-AF65-F5344CB8AC3E}">
        <p14:creationId xmlns:p14="http://schemas.microsoft.com/office/powerpoint/2010/main" val="201528013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geographic location?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a:t>
            </a:r>
            <a:r>
              <a:rPr lang="en-US" dirty="0" smtClean="0">
                <a:latin typeface="Arial" panose="020B0604020202020204" pitchFamily="34" charset="0"/>
                <a:cs typeface="Arial" panose="020B0604020202020204" pitchFamily="34" charset="0"/>
              </a:rPr>
              <a:t> residing in cities</a:t>
            </a:r>
            <a:r>
              <a:rPr lang="en-US" baseline="0" dirty="0" smtClean="0">
                <a:latin typeface="Arial" panose="020B0604020202020204" pitchFamily="34" charset="0"/>
                <a:cs typeface="Arial" panose="020B0604020202020204" pitchFamily="34" charset="0"/>
              </a:rPr>
              <a:t>  and Wellesley report feeling more social isolation</a:t>
            </a:r>
            <a:r>
              <a:rPr lang="en-US" dirty="0" smtClean="0">
                <a:latin typeface="Arial" panose="020B0604020202020204" pitchFamily="34" charset="0"/>
                <a:cs typeface="Arial" panose="020B0604020202020204" pitchFamily="34" charset="0"/>
              </a:rPr>
              <a:t> than people residing in the other townships.</a:t>
            </a:r>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 </a:t>
            </a: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Waterloo has the lowest percentage of residents who feel</a:t>
            </a:r>
            <a:r>
              <a:rPr lang="en-US" dirty="0" smtClean="0">
                <a:latin typeface="Arial" panose="020B0604020202020204" pitchFamily="34" charset="0"/>
                <a:cs typeface="Arial" panose="020B0604020202020204" pitchFamily="34" charset="0"/>
              </a:rPr>
              <a:t> less socially isolated</a:t>
            </a:r>
            <a:r>
              <a:rPr lang="en-US" baseline="0" dirty="0" smtClean="0">
                <a:latin typeface="Arial" panose="020B0604020202020204" pitchFamily="34" charset="0"/>
                <a:cs typeface="Arial" panose="020B0604020202020204" pitchFamily="34" charset="0"/>
              </a:rPr>
              <a:t> (65.3%), while Cambridge (65.7%),</a:t>
            </a:r>
            <a:r>
              <a:rPr lang="en-US" dirty="0" smtClean="0">
                <a:latin typeface="Arial" panose="020B0604020202020204" pitchFamily="34" charset="0"/>
                <a:cs typeface="Arial" panose="020B0604020202020204" pitchFamily="34" charset="0"/>
              </a:rPr>
              <a:t> Wellesley (66.1%) </a:t>
            </a:r>
            <a:r>
              <a:rPr lang="en-US" baseline="0" dirty="0" smtClean="0">
                <a:latin typeface="Arial" panose="020B0604020202020204" pitchFamily="34" charset="0"/>
                <a:cs typeface="Arial" panose="020B0604020202020204" pitchFamily="34" charset="0"/>
              </a:rPr>
              <a:t>and Kitchener (68.1%) have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 slightly higher proportion</a:t>
            </a:r>
            <a:r>
              <a:rPr lang="en-US" dirty="0" smtClean="0">
                <a:latin typeface="Arial" panose="020B0604020202020204" pitchFamily="34" charset="0"/>
                <a:cs typeface="Arial" panose="020B0604020202020204" pitchFamily="34" charset="0"/>
              </a:rPr>
              <a:t> of people feeling less socially isolated</a:t>
            </a:r>
            <a:r>
              <a:rPr lang="en-US" baseline="0" dirty="0" smtClean="0">
                <a:latin typeface="Arial" panose="020B0604020202020204" pitchFamily="34" charset="0"/>
                <a:cs typeface="Arial" panose="020B0604020202020204" pitchFamily="34" charset="0"/>
              </a:rPr>
              <a:t>.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contrast, Wilmot has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the highest percentage of residents who feel less socially isolated (83.8%), followed closely by Woolwich (79.8%). </a:t>
            </a:r>
            <a:endParaRPr lang="en-CA"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111</a:t>
            </a:fld>
            <a:endParaRPr lang="en-US" dirty="0"/>
          </a:p>
        </p:txBody>
      </p:sp>
    </p:spTree>
    <p:extLst>
      <p:ext uri="{BB962C8B-B14F-4D97-AF65-F5344CB8AC3E}">
        <p14:creationId xmlns:p14="http://schemas.microsoft.com/office/powerpoint/2010/main" val="198517528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H</a:t>
            </a:r>
            <a:r>
              <a:rPr lang="en-US" baseline="0" dirty="0" smtClean="0">
                <a:latin typeface="Arial" panose="020B0604020202020204" pitchFamily="34" charset="0"/>
                <a:cs typeface="Arial" panose="020B0604020202020204" pitchFamily="34" charset="0"/>
              </a:rPr>
              <a:t>ouseholds of adults sharing accommodation with others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are most likely to feel socially isolated. However, adults living alone report more intense </a:t>
            </a:r>
            <a:r>
              <a:rPr lang="en-US" dirty="0" smtClean="0">
                <a:latin typeface="Arial" panose="020B0604020202020204" pitchFamily="34" charset="0"/>
                <a:cs typeface="Arial" panose="020B0604020202020204" pitchFamily="34" charset="0"/>
              </a:rPr>
              <a:t>feelings of being socially isolated.</a:t>
            </a: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Couples living with no children at home have the highest percentage of people who report feeling less social isolation (77.6%), which </a:t>
            </a:r>
            <a:r>
              <a:rPr lang="en-US" dirty="0">
                <a:latin typeface="Arial" panose="020B0604020202020204" pitchFamily="34" charset="0"/>
                <a:cs typeface="Arial" panose="020B0604020202020204" pitchFamily="34" charset="0"/>
              </a:rPr>
              <a:t>i</a:t>
            </a:r>
            <a:r>
              <a:rPr lang="en-US" baseline="0" dirty="0" smtClean="0">
                <a:latin typeface="Arial" panose="020B0604020202020204" pitchFamily="34" charset="0"/>
                <a:cs typeface="Arial" panose="020B0604020202020204" pitchFamily="34" charset="0"/>
              </a:rPr>
              <a:t>s not substantially different from couples living with children at home (74.2%) or couples with no children (72.7%).</a:t>
            </a:r>
            <a:r>
              <a:rPr lang="en-US" dirty="0" smtClean="0">
                <a:latin typeface="Arial" panose="020B0604020202020204" pitchFamily="34" charset="0"/>
                <a:cs typeface="Arial" panose="020B0604020202020204" pitchFamily="34" charset="0"/>
              </a:rPr>
              <a:t>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One adult living with children (single parents) </a:t>
            </a:r>
            <a:r>
              <a:rPr lang="en-US" baseline="0" dirty="0" smtClean="0">
                <a:latin typeface="Arial" panose="020B0604020202020204" pitchFamily="34" charset="0"/>
                <a:cs typeface="Arial" panose="020B0604020202020204" pitchFamily="34" charset="0"/>
              </a:rPr>
              <a:t>are more socially isolated compared to others who have a partner in Waterloo Region.</a:t>
            </a:r>
          </a:p>
          <a:p>
            <a:pPr marL="163718" indent="-163718">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112</a:t>
            </a:fld>
            <a:endParaRPr lang="en-US" dirty="0"/>
          </a:p>
        </p:txBody>
      </p:sp>
    </p:spTree>
    <p:extLst>
      <p:ext uri="{BB962C8B-B14F-4D97-AF65-F5344CB8AC3E}">
        <p14:creationId xmlns:p14="http://schemas.microsoft.com/office/powerpoint/2010/main" val="328028596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feelings of social</a:t>
            </a:r>
            <a:r>
              <a:rPr lang="en-US" baseline="0" dirty="0" smtClean="0">
                <a:solidFill>
                  <a:srgbClr val="005A73"/>
                </a:solidFill>
                <a:latin typeface="Arial" panose="020B0604020202020204" pitchFamily="34" charset="0"/>
                <a:cs typeface="Arial" panose="020B0604020202020204" pitchFamily="34" charset="0"/>
              </a:rPr>
              <a:t> isolation </a:t>
            </a:r>
            <a:r>
              <a:rPr lang="en-US" dirty="0" smtClean="0">
                <a:solidFill>
                  <a:srgbClr val="005A73"/>
                </a:solidFill>
                <a:latin typeface="Arial" panose="020B0604020202020204" pitchFamily="34" charset="0"/>
                <a:cs typeface="Arial" panose="020B0604020202020204" pitchFamily="34" charset="0"/>
              </a:rPr>
              <a:t>is related to lower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cities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who share accommodation with others, who live alone, and who are single parents</a:t>
            </a:r>
            <a:endParaRPr lang="en-US"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113</a:t>
            </a:fld>
            <a:endParaRPr lang="en-US" dirty="0"/>
          </a:p>
        </p:txBody>
      </p:sp>
    </p:spTree>
    <p:extLst>
      <p:ext uri="{BB962C8B-B14F-4D97-AF65-F5344CB8AC3E}">
        <p14:creationId xmlns:p14="http://schemas.microsoft.com/office/powerpoint/2010/main" val="59012282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safety of walking alone after dark in their neighbourhood and downtown?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As income</a:t>
            </a:r>
            <a:r>
              <a:rPr lang="en-US" baseline="0" dirty="0" smtClean="0">
                <a:latin typeface="Arial" panose="020B0604020202020204" pitchFamily="34" charset="0"/>
                <a:cs typeface="Arial" panose="020B0604020202020204" pitchFamily="34" charset="0"/>
              </a:rPr>
              <a:t> increases, fewer</a:t>
            </a:r>
            <a:r>
              <a:rPr lang="en-US" dirty="0" smtClean="0">
                <a:latin typeface="Arial" panose="020B0604020202020204" pitchFamily="34" charset="0"/>
                <a:cs typeface="Arial" panose="020B0604020202020204" pitchFamily="34" charset="0"/>
              </a:rPr>
              <a:t> people </a:t>
            </a:r>
            <a:r>
              <a:rPr lang="en-US" baseline="0" dirty="0" smtClean="0">
                <a:latin typeface="Arial" panose="020B0604020202020204" pitchFamily="34" charset="0"/>
                <a:cs typeface="Arial" panose="020B0604020202020204" pitchFamily="34" charset="0"/>
              </a:rPr>
              <a:t>feel unsafe walking alone after dark in their neighbourhood and downtown. People at all income</a:t>
            </a:r>
            <a:r>
              <a:rPr lang="en-US" dirty="0" smtClean="0">
                <a:latin typeface="Arial" panose="020B0604020202020204" pitchFamily="34" charset="0"/>
                <a:cs typeface="Arial" panose="020B0604020202020204" pitchFamily="34" charset="0"/>
              </a:rPr>
              <a:t> levels </a:t>
            </a:r>
            <a:r>
              <a:rPr lang="en-US" baseline="0" dirty="0" smtClean="0">
                <a:latin typeface="Arial" panose="020B0604020202020204" pitchFamily="34" charset="0"/>
                <a:cs typeface="Arial" panose="020B0604020202020204" pitchFamily="34" charset="0"/>
              </a:rPr>
              <a:t>feel significantly safer walking alone</a:t>
            </a:r>
            <a:r>
              <a:rPr lang="en-US" dirty="0" smtClean="0">
                <a:latin typeface="Arial" panose="020B0604020202020204" pitchFamily="34" charset="0"/>
                <a:cs typeface="Arial" panose="020B0604020202020204" pitchFamily="34" charset="0"/>
              </a:rPr>
              <a:t> after dark in their neighbourhood as opposed to downtown.</a:t>
            </a: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Feeling unsafe is more prevalent among residents</a:t>
            </a:r>
            <a:r>
              <a:rPr lang="en-CA" baseline="0" dirty="0" smtClean="0">
                <a:latin typeface="Arial" panose="020B0604020202020204" pitchFamily="34" charset="0"/>
                <a:cs typeface="Arial" panose="020B0604020202020204" pitchFamily="34" charset="0"/>
              </a:rPr>
              <a:t> with lower incomes.</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 with annual household incomes under $30,000 are especially at risk</a:t>
            </a:r>
            <a:r>
              <a:rPr lang="en-CA" baseline="0" dirty="0" smtClean="0">
                <a:latin typeface="Arial" panose="020B0604020202020204" pitchFamily="34" charset="0"/>
                <a:cs typeface="Arial" panose="020B0604020202020204" pitchFamily="34" charset="0"/>
              </a:rPr>
              <a:t> of feeling unsafe walking alone after dark in their neighbourhood and in downtown.</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114</a:t>
            </a:fld>
            <a:endParaRPr lang="en-US" dirty="0"/>
          </a:p>
        </p:txBody>
      </p:sp>
    </p:spTree>
    <p:extLst>
      <p:ext uri="{BB962C8B-B14F-4D97-AF65-F5344CB8AC3E}">
        <p14:creationId xmlns:p14="http://schemas.microsoft.com/office/powerpoint/2010/main" val="302766249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of different ages </a:t>
            </a:r>
            <a:r>
              <a:rPr lang="en-CA" i="1" dirty="0">
                <a:latin typeface="Arial" panose="020B0604020202020204" pitchFamily="34" charset="0"/>
                <a:cs typeface="Arial" panose="020B0604020202020204" pitchFamily="34" charset="0"/>
              </a:rPr>
              <a:t>perceive the safety of walking alone after dark in </a:t>
            </a:r>
            <a:r>
              <a:rPr lang="en-CA" i="1" dirty="0" smtClean="0">
                <a:latin typeface="Arial" panose="020B0604020202020204" pitchFamily="34" charset="0"/>
                <a:cs typeface="Arial" panose="020B0604020202020204" pitchFamily="34" charset="0"/>
              </a:rPr>
              <a:t>their neighbourhood and downtown?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There are no substantial differences regarding feelings of safety among</a:t>
            </a:r>
            <a:r>
              <a:rPr lang="en-CA" baseline="0" dirty="0" smtClean="0">
                <a:latin typeface="Arial" panose="020B0604020202020204" pitchFamily="34" charset="0"/>
                <a:cs typeface="Arial" panose="020B0604020202020204" pitchFamily="34" charset="0"/>
              </a:rPr>
              <a:t> different age groups.</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Comparatively, residents under</a:t>
            </a:r>
            <a:r>
              <a:rPr lang="en-CA" baseline="0" dirty="0" smtClean="0">
                <a:latin typeface="Arial" panose="020B0604020202020204" pitchFamily="34" charset="0"/>
                <a:cs typeface="Arial" panose="020B0604020202020204" pitchFamily="34" charset="0"/>
              </a:rPr>
              <a:t> 35 years of age have the highest percentage of people who feel unsafe walking alone after dark both</a:t>
            </a:r>
            <a:r>
              <a:rPr lang="en-CA" dirty="0" smtClean="0">
                <a:latin typeface="Arial" panose="020B0604020202020204" pitchFamily="34" charset="0"/>
                <a:cs typeface="Arial" panose="020B0604020202020204" pitchFamily="34" charset="0"/>
              </a:rPr>
              <a:t> in their neighbourhood and downtown</a:t>
            </a:r>
            <a:r>
              <a:rPr lang="en-CA" baseline="0" dirty="0" smtClean="0">
                <a:latin typeface="Arial" panose="020B0604020202020204" pitchFamily="34" charset="0"/>
                <a:cs typeface="Arial" panose="020B0604020202020204" pitchFamily="34" charset="0"/>
              </a:rPr>
              <a:t>. </a:t>
            </a: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115</a:t>
            </a:fld>
            <a:endParaRPr lang="en-US" dirty="0"/>
          </a:p>
        </p:txBody>
      </p:sp>
    </p:spTree>
    <p:extLst>
      <p:ext uri="{BB962C8B-B14F-4D97-AF65-F5344CB8AC3E}">
        <p14:creationId xmlns:p14="http://schemas.microsoft.com/office/powerpoint/2010/main" val="29513368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Overall Wellbeing</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satisfaction with different domains of wellbeing in Waterloo Region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Waterloo Region residents report relatively high levels of satisfaction with all </a:t>
            </a:r>
            <a:r>
              <a:rPr lang="en-US" i="1" baseline="0" dirty="0" smtClean="0">
                <a:latin typeface="Arial" panose="020B0604020202020204" pitchFamily="34" charset="0"/>
                <a:cs typeface="Arial" panose="020B0604020202020204" pitchFamily="34" charset="0"/>
              </a:rPr>
              <a:t>eight</a:t>
            </a:r>
            <a:r>
              <a:rPr lang="en-US" baseline="0" dirty="0" smtClean="0">
                <a:latin typeface="Arial" panose="020B0604020202020204" pitchFamily="34" charset="0"/>
                <a:cs typeface="Arial" panose="020B0604020202020204" pitchFamily="34" charset="0"/>
              </a:rPr>
              <a:t> domains of wellbeing.</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Waterloo </a:t>
            </a:r>
            <a:r>
              <a:rPr lang="en-US" dirty="0">
                <a:latin typeface="Arial" panose="020B0604020202020204" pitchFamily="34" charset="0"/>
                <a:cs typeface="Arial" panose="020B0604020202020204" pitchFamily="34" charset="0"/>
              </a:rPr>
              <a:t>R</a:t>
            </a:r>
            <a:r>
              <a:rPr lang="en-US" baseline="0" dirty="0" smtClean="0">
                <a:latin typeface="Arial" panose="020B0604020202020204" pitchFamily="34" charset="0"/>
                <a:cs typeface="Arial" panose="020B0604020202020204" pitchFamily="34" charset="0"/>
              </a:rPr>
              <a:t>egion residents are most satisfied with the environment domain</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and report the lowest satisfaction with the democratic engagement domain.</a:t>
            </a: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a:t>
            </a:fld>
            <a:endParaRPr lang="en-US" dirty="0"/>
          </a:p>
        </p:txBody>
      </p:sp>
    </p:spTree>
    <p:extLst>
      <p:ext uri="{BB962C8B-B14F-4D97-AF65-F5344CB8AC3E}">
        <p14:creationId xmlns:p14="http://schemas.microsoft.com/office/powerpoint/2010/main" val="696280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different municipalities </a:t>
            </a:r>
            <a:r>
              <a:rPr lang="en-CA" i="1" dirty="0">
                <a:latin typeface="Arial" panose="020B0604020202020204" pitchFamily="34" charset="0"/>
                <a:cs typeface="Arial" panose="020B0604020202020204" pitchFamily="34" charset="0"/>
              </a:rPr>
              <a:t>perceive the safety of walking alone after dark in </a:t>
            </a:r>
            <a:r>
              <a:rPr lang="en-CA" i="1" dirty="0" smtClean="0">
                <a:latin typeface="Arial" panose="020B0604020202020204" pitchFamily="34" charset="0"/>
                <a:cs typeface="Arial" panose="020B0604020202020204" pitchFamily="34" charset="0"/>
              </a:rPr>
              <a:t>their neighbourhood and downtown?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Overall, people feel safer walking alone after dark in their neighbourhood than in downtown.</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 feelings</a:t>
            </a:r>
            <a:r>
              <a:rPr lang="en-CA" baseline="0" dirty="0" smtClean="0">
                <a:latin typeface="Arial" panose="020B0604020202020204" pitchFamily="34" charset="0"/>
                <a:cs typeface="Arial" panose="020B0604020202020204" pitchFamily="34" charset="0"/>
              </a:rPr>
              <a:t> of safety vary by geographic location. More people residing in cities feel unsafe walking alone after dark both in their neighbourhood and</a:t>
            </a:r>
            <a:r>
              <a:rPr lang="en-CA" dirty="0" smtClean="0">
                <a:latin typeface="Arial" panose="020B0604020202020204" pitchFamily="34" charset="0"/>
                <a:cs typeface="Arial" panose="020B0604020202020204" pitchFamily="34" charset="0"/>
              </a:rPr>
              <a:t> </a:t>
            </a:r>
            <a:r>
              <a:rPr lang="en-CA" baseline="0" dirty="0" smtClean="0">
                <a:latin typeface="Arial" panose="020B0604020202020204" pitchFamily="34" charset="0"/>
                <a:cs typeface="Arial" panose="020B0604020202020204" pitchFamily="34" charset="0"/>
              </a:rPr>
              <a:t>downtown.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baseline="0" dirty="0" smtClean="0">
                <a:latin typeface="Arial" panose="020B0604020202020204" pitchFamily="34" charset="0"/>
                <a:cs typeface="Arial" panose="020B0604020202020204" pitchFamily="34" charset="0"/>
              </a:rPr>
              <a:t>Residents living in Cambridge are especially at risk of feeling unsafe walking alone after dark downtown (43.6%), followed by residents in Kitchener (39.4%). Conversely, Wellesley has the lowest percentage of people feel unsafe both in their neighbourhood and downtown. </a:t>
            </a: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116</a:t>
            </a:fld>
            <a:endParaRPr lang="en-US" dirty="0"/>
          </a:p>
        </p:txBody>
      </p:sp>
    </p:spTree>
    <p:extLst>
      <p:ext uri="{BB962C8B-B14F-4D97-AF65-F5344CB8AC3E}">
        <p14:creationId xmlns:p14="http://schemas.microsoft.com/office/powerpoint/2010/main" val="36070245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Community Vitality</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living</a:t>
            </a:r>
            <a:r>
              <a:rPr lang="en-CA" i="1" baseline="0" dirty="0" smtClean="0">
                <a:latin typeface="Arial" panose="020B0604020202020204" pitchFamily="34" charset="0"/>
                <a:cs typeface="Arial" panose="020B0604020202020204" pitchFamily="34" charset="0"/>
              </a:rPr>
              <a:t> arrangements </a:t>
            </a:r>
            <a:r>
              <a:rPr lang="en-CA" i="1" dirty="0">
                <a:latin typeface="Arial" panose="020B0604020202020204" pitchFamily="34" charset="0"/>
                <a:cs typeface="Arial" panose="020B0604020202020204" pitchFamily="34" charset="0"/>
              </a:rPr>
              <a:t>perceive the safety of walking alone after dark in </a:t>
            </a:r>
            <a:r>
              <a:rPr lang="en-CA" i="1" dirty="0" smtClean="0">
                <a:latin typeface="Arial" panose="020B0604020202020204" pitchFamily="34" charset="0"/>
                <a:cs typeface="Arial" panose="020B0604020202020204" pitchFamily="34" charset="0"/>
              </a:rPr>
              <a:t>their neighbourhood and downtown?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a:latin typeface="Arial" panose="020B0604020202020204" pitchFamily="34" charset="0"/>
                <a:cs typeface="Arial" panose="020B0604020202020204" pitchFamily="34" charset="0"/>
              </a:rPr>
              <a:t>H</a:t>
            </a:r>
            <a:r>
              <a:rPr lang="en-CA" dirty="0" smtClean="0">
                <a:latin typeface="Arial" panose="020B0604020202020204" pitchFamily="34" charset="0"/>
                <a:cs typeface="Arial" panose="020B0604020202020204" pitchFamily="34" charset="0"/>
              </a:rPr>
              <a:t>ouseholds of adults</a:t>
            </a:r>
            <a:r>
              <a:rPr lang="en-CA" baseline="0" dirty="0" smtClean="0">
                <a:latin typeface="Arial" panose="020B0604020202020204" pitchFamily="34" charset="0"/>
                <a:cs typeface="Arial" panose="020B0604020202020204" pitchFamily="34" charset="0"/>
              </a:rPr>
              <a:t> living alone and of one adult living with children (single parents) are more likely to feel unsafe walking alone after dark in their neighbourhood.</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who are sharing accommodation with others, living alone, and are single parents are more likely to feel unsafe walking alone after dark downtown. </a:t>
            </a: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Focusing on households of couples, those couples living with children at home are more likely to feel unsafe walking alone after dark downtown compared to couples who live with no children at home or couples who do not have children. </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117</a:t>
            </a:fld>
            <a:endParaRPr lang="en-US" dirty="0"/>
          </a:p>
        </p:txBody>
      </p:sp>
    </p:spTree>
    <p:extLst>
      <p:ext uri="{BB962C8B-B14F-4D97-AF65-F5344CB8AC3E}">
        <p14:creationId xmlns:p14="http://schemas.microsoft.com/office/powerpoint/2010/main" val="425030179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Leisure and Culture</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By participating</a:t>
            </a:r>
            <a:r>
              <a:rPr lang="en-US" baseline="0" dirty="0" smtClean="0">
                <a:latin typeface="Arial" panose="020B0604020202020204" pitchFamily="34" charset="0"/>
                <a:cs typeface="Arial" panose="020B0604020202020204" pitchFamily="34" charset="0"/>
              </a:rPr>
              <a:t> in leisure and cultural activities, whether arts, culture, or recreation, we contribute to our wellbeing as individuals, to our communities, and to society as a whole. The myriad of activities and opportunities we pursue and enjoy benefit our overall life satisfaction and quality of life.</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As forms of human expression, leisure and cultural activities help to more fully define our lives, the meaning we derive from them, and ultimately, our wellbeing. This remains true throughout our lives regardless of age, gender, or social group. The impact of participation in leisure and cultural activities is even greater for people in marginalized groups, such as those living with disabilities, living in poverty, and as members of a minority population.</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118</a:t>
            </a:fld>
            <a:endParaRPr lang="en-US" dirty="0"/>
          </a:p>
        </p:txBody>
      </p:sp>
    </p:spTree>
    <p:extLst>
      <p:ext uri="{BB962C8B-B14F-4D97-AF65-F5344CB8AC3E}">
        <p14:creationId xmlns:p14="http://schemas.microsoft.com/office/powerpoint/2010/main" val="241871817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10331"/>
            <a:ext cx="5852160" cy="528681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Leisure and 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 higher or lower wellbeing compare on leisure and culture?</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61.4%</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participate in arts and cultural activities (e.g., live theatre) (38.2%</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95.6%</a:t>
            </a:r>
            <a:r>
              <a:rPr lang="en-US" dirty="0" smtClean="0">
                <a:latin typeface="Arial" panose="020B0604020202020204" pitchFamily="34" charset="0"/>
                <a:cs typeface="Arial" panose="020B0604020202020204" pitchFamily="34" charset="0"/>
              </a:rPr>
              <a:t> attend </a:t>
            </a:r>
            <a:r>
              <a:rPr lang="en-US" baseline="0" dirty="0" smtClean="0">
                <a:latin typeface="Arial" panose="020B0604020202020204" pitchFamily="34" charset="0"/>
                <a:cs typeface="Arial" panose="020B0604020202020204" pitchFamily="34" charset="0"/>
              </a:rPr>
              <a:t>social leisure activities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(85.1%</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18.6% use community recreation centres quite often or all of the time (10.6% for</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below average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12.3% use performing arts facilities quite often or all of the time (3.7% for below average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85.9% agree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recreation and cultural facilities </a:t>
            </a:r>
            <a:r>
              <a:rPr lang="en-US" baseline="0" dirty="0" smtClean="0">
                <a:latin typeface="Arial" panose="020B0604020202020204" pitchFamily="34" charset="0"/>
                <a:cs typeface="Arial" panose="020B0604020202020204" pitchFamily="34" charset="0"/>
              </a:rPr>
              <a:t>are easy to get to (57.2%</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74% agree </a:t>
            </a:r>
            <a:r>
              <a:rPr lang="en-US" dirty="0">
                <a:latin typeface="Arial" panose="020B0604020202020204" pitchFamily="34" charset="0"/>
                <a:cs typeface="Arial" panose="020B0604020202020204" pitchFamily="34" charset="0"/>
              </a:rPr>
              <a:t>that recreation and cultural facilities are </a:t>
            </a:r>
            <a:r>
              <a:rPr lang="en-US" dirty="0" smtClean="0">
                <a:latin typeface="Arial" panose="020B0604020202020204" pitchFamily="34" charset="0"/>
                <a:cs typeface="Arial" panose="020B0604020202020204" pitchFamily="34" charset="0"/>
              </a:rPr>
              <a:t>very welcoming (</a:t>
            </a:r>
            <a:r>
              <a:rPr lang="en-US" baseline="0" dirty="0" smtClean="0">
                <a:latin typeface="Arial" panose="020B0604020202020204" pitchFamily="34" charset="0"/>
                <a:cs typeface="Arial" panose="020B0604020202020204" pitchFamily="34" charset="0"/>
              </a:rPr>
              <a:t>40.6%</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81.8% participate more in computer-based leisure activities (e.g., socialize online)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76.8%</a:t>
            </a:r>
            <a:r>
              <a:rPr lang="en-US" dirty="0" smtClean="0">
                <a:latin typeface="Arial" panose="020B0604020202020204" pitchFamily="34" charset="0"/>
                <a:cs typeface="Arial" panose="020B0604020202020204" pitchFamily="34" charset="0"/>
              </a:rPr>
              <a:t> for above average group</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35% use parks, playgrounds, and trails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(39.2% </a:t>
            </a:r>
            <a:r>
              <a:rPr lang="en-US" dirty="0">
                <a:latin typeface="Arial" panose="020B0604020202020204" pitchFamily="34" charset="0"/>
                <a:cs typeface="Arial" panose="020B0604020202020204" pitchFamily="34" charset="0"/>
              </a:rPr>
              <a:t>for above average group </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38.5% agree that recreation and cultural programs are less accessible with respect to cost</a:t>
            </a:r>
            <a:r>
              <a:rPr lang="en-US" dirty="0" smtClean="0">
                <a:latin typeface="Arial" panose="020B0604020202020204" pitchFamily="34" charset="0"/>
                <a:cs typeface="Arial" panose="020B0604020202020204" pitchFamily="34" charset="0"/>
              </a:rPr>
              <a:t> (1</a:t>
            </a:r>
            <a:r>
              <a:rPr lang="en-US" baseline="0" dirty="0" smtClean="0">
                <a:latin typeface="Arial" panose="020B0604020202020204" pitchFamily="34" charset="0"/>
                <a:cs typeface="Arial" panose="020B0604020202020204" pitchFamily="34" charset="0"/>
              </a:rPr>
              <a:t>3.6% </a:t>
            </a:r>
            <a:r>
              <a:rPr lang="en-US" dirty="0">
                <a:latin typeface="Arial" panose="020B0604020202020204" pitchFamily="34" charset="0"/>
                <a:cs typeface="Arial" panose="020B0604020202020204" pitchFamily="34" charset="0"/>
              </a:rPr>
              <a:t>for above average group </a:t>
            </a:r>
            <a:r>
              <a:rPr lang="en-US"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30.4% agree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recreation and cultural facilities are less </a:t>
            </a:r>
            <a:r>
              <a:rPr lang="en-US" baseline="0" dirty="0" smtClean="0">
                <a:latin typeface="Arial" panose="020B0604020202020204" pitchFamily="34" charset="0"/>
                <a:cs typeface="Arial" panose="020B0604020202020204" pitchFamily="34" charset="0"/>
              </a:rPr>
              <a:t>accessible with respect to convenience of schedule (70.7%, respectively </a:t>
            </a:r>
            <a:r>
              <a:rPr lang="en-US" dirty="0">
                <a:latin typeface="Arial" panose="020B0604020202020204" pitchFamily="34" charset="0"/>
                <a:cs typeface="Arial" panose="020B0604020202020204" pitchFamily="34" charset="0"/>
              </a:rPr>
              <a:t>for above average group </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17% agree </a:t>
            </a:r>
            <a:r>
              <a:rPr lang="en-US" dirty="0" smtClean="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recreation and cultural facilities are less </a:t>
            </a:r>
            <a:r>
              <a:rPr lang="en-US" baseline="0" dirty="0" smtClean="0">
                <a:latin typeface="Arial" panose="020B0604020202020204" pitchFamily="34" charset="0"/>
                <a:cs typeface="Arial" panose="020B0604020202020204" pitchFamily="34" charset="0"/>
              </a:rPr>
              <a:t>accessible with respect to availability of child care (28.7%, respectively </a:t>
            </a:r>
            <a:r>
              <a:rPr lang="en-US" dirty="0">
                <a:latin typeface="Arial" panose="020B0604020202020204" pitchFamily="34" charset="0"/>
                <a:cs typeface="Arial" panose="020B0604020202020204" pitchFamily="34" charset="0"/>
              </a:rPr>
              <a:t>for above average group </a:t>
            </a:r>
            <a:r>
              <a:rPr lang="en-US" baseline="0" dirty="0" smtClean="0">
                <a:latin typeface="Arial" panose="020B0604020202020204" pitchFamily="34" charset="0"/>
                <a:cs typeface="Arial" panose="020B0604020202020204" pitchFamily="34" charset="0"/>
              </a:rPr>
              <a:t>)</a:t>
            </a:r>
          </a:p>
          <a:p>
            <a:pPr marL="620918" marR="0" lvl="1"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119</a:t>
            </a:fld>
            <a:endParaRPr lang="en-US" dirty="0"/>
          </a:p>
        </p:txBody>
      </p:sp>
    </p:spTree>
    <p:extLst>
      <p:ext uri="{BB962C8B-B14F-4D97-AF65-F5344CB8AC3E}">
        <p14:creationId xmlns:p14="http://schemas.microsoft.com/office/powerpoint/2010/main" val="37352291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Leisure and Culture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leisure and culture?</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solidFill>
                  <a:srgbClr val="005A73"/>
                </a:solidFill>
                <a:latin typeface="Arial" panose="020B0604020202020204" pitchFamily="34" charset="0"/>
                <a:cs typeface="Arial" panose="020B0604020202020204" pitchFamily="34" charset="0"/>
              </a:rPr>
              <a:t>Women: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92.3% participate in</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home-based leisure activities (e.g., reading for fun)</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87.2%</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58.3% participate in arts and cultural activities (e.g.,</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live theatre)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43.7%</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15.9% of women use community recreation centres </a:t>
            </a:r>
            <a:r>
              <a:rPr lang="en-US" dirty="0">
                <a:latin typeface="Arial" panose="020B0604020202020204" pitchFamily="34" charset="0"/>
                <a:cs typeface="Arial" panose="020B0604020202020204" pitchFamily="34" charset="0"/>
              </a:rPr>
              <a:t>quite often or all of the </a:t>
            </a:r>
            <a:r>
              <a:rPr lang="en-US" dirty="0" smtClean="0">
                <a:latin typeface="Arial" panose="020B0604020202020204" pitchFamily="34" charset="0"/>
                <a:cs typeface="Arial" panose="020B0604020202020204" pitchFamily="34" charset="0"/>
              </a:rPr>
              <a:t>time (</a:t>
            </a:r>
            <a:r>
              <a:rPr lang="en-US" baseline="0" dirty="0" smtClean="0">
                <a:latin typeface="Arial" panose="020B0604020202020204" pitchFamily="34" charset="0"/>
                <a:cs typeface="Arial" panose="020B0604020202020204" pitchFamily="34" charset="0"/>
              </a:rPr>
              <a:t>14.8% for 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8.4% of women use performing arts facilities </a:t>
            </a:r>
            <a:r>
              <a:rPr lang="en-US" dirty="0">
                <a:latin typeface="Arial" panose="020B0604020202020204" pitchFamily="34" charset="0"/>
                <a:cs typeface="Arial" panose="020B0604020202020204" pitchFamily="34" charset="0"/>
              </a:rPr>
              <a:t>quite often or all of the </a:t>
            </a:r>
            <a:r>
              <a:rPr lang="en-US" dirty="0" smtClean="0">
                <a:latin typeface="Arial" panose="020B0604020202020204" pitchFamily="34" charset="0"/>
                <a:cs typeface="Arial" panose="020B0604020202020204" pitchFamily="34" charset="0"/>
              </a:rPr>
              <a:t>time </a:t>
            </a:r>
            <a:r>
              <a:rPr lang="en-US" baseline="0" dirty="0" smtClean="0">
                <a:latin typeface="Arial" panose="020B0604020202020204" pitchFamily="34" charset="0"/>
                <a:cs typeface="Arial" panose="020B0604020202020204" pitchFamily="34" charset="0"/>
              </a:rPr>
              <a:t>(5.7% for 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28.9% agree that the cost of recreation and culture programs prevents them from participating </a:t>
            </a:r>
            <a:r>
              <a:rPr lang="en-US" dirty="0" smtClean="0">
                <a:latin typeface="Arial" panose="020B0604020202020204" pitchFamily="34" charset="0"/>
                <a:cs typeface="Arial" panose="020B0604020202020204" pitchFamily="34" charset="0"/>
              </a:rPr>
              <a:t>(1</a:t>
            </a:r>
            <a:r>
              <a:rPr lang="en-US" baseline="0" dirty="0" smtClean="0">
                <a:latin typeface="Arial" panose="020B0604020202020204" pitchFamily="34" charset="0"/>
                <a:cs typeface="Arial" panose="020B0604020202020204" pitchFamily="34" charset="0"/>
              </a:rPr>
              <a:t>9.6% for 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22.6% agree that child care is not available at recreation facility</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(16.5%</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endParaRPr lang="en-US" baseline="0" dirty="0" smtClean="0">
              <a:solidFill>
                <a:srgbClr val="005A73"/>
              </a:solidFill>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35.6% participate in sports-related social leisure activities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(26%</a:t>
            </a:r>
            <a:r>
              <a:rPr lang="en-US" dirty="0" smtClean="0">
                <a:latin typeface="Arial" panose="020B0604020202020204" pitchFamily="34" charset="0"/>
                <a:cs typeface="Arial" panose="020B0604020202020204" pitchFamily="34" charset="0"/>
              </a:rPr>
              <a:t> for women</a:t>
            </a:r>
            <a:r>
              <a:rPr lang="en-US" baseline="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10.6% of men use sports and outdoor facilities quite often or all of the time (5.8% for women)</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47.8% agree that programs are offered</a:t>
            </a:r>
            <a:r>
              <a:rPr lang="en-US" dirty="0" smtClean="0">
                <a:latin typeface="Arial" panose="020B0604020202020204" pitchFamily="34" charset="0"/>
                <a:cs typeface="Arial" panose="020B0604020202020204" pitchFamily="34" charset="0"/>
              </a:rPr>
              <a:t> at convenient times (</a:t>
            </a:r>
            <a:r>
              <a:rPr lang="en-US" baseline="0" dirty="0" smtClean="0">
                <a:latin typeface="Arial" panose="020B0604020202020204" pitchFamily="34" charset="0"/>
                <a:cs typeface="Arial" panose="020B0604020202020204" pitchFamily="34" charset="0"/>
              </a:rPr>
              <a:t>52.4%</a:t>
            </a:r>
            <a:r>
              <a:rPr lang="en-US" dirty="0" smtClean="0">
                <a:latin typeface="Arial" panose="020B0604020202020204" pitchFamily="34" charset="0"/>
                <a:cs typeface="Arial" panose="020B0604020202020204" pitchFamily="34" charset="0"/>
              </a:rPr>
              <a:t> for women)</a:t>
            </a: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55.8% agree that recreation and cultural facilities are very welcoming</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(60.5%</a:t>
            </a:r>
            <a:r>
              <a:rPr lang="en-US" dirty="0" smtClean="0">
                <a:latin typeface="Arial" panose="020B0604020202020204" pitchFamily="34" charset="0"/>
                <a:cs typeface="Arial" panose="020B0604020202020204" pitchFamily="34" charset="0"/>
              </a:rPr>
              <a:t> for women</a:t>
            </a:r>
            <a:r>
              <a:rPr lang="en-US" baseline="0"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120</a:t>
            </a:fld>
            <a:endParaRPr lang="en-US" dirty="0"/>
          </a:p>
        </p:txBody>
      </p:sp>
    </p:spTree>
    <p:extLst>
      <p:ext uri="{BB962C8B-B14F-4D97-AF65-F5344CB8AC3E}">
        <p14:creationId xmlns:p14="http://schemas.microsoft.com/office/powerpoint/2010/main" val="172597400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Leisure and Culture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What type of </a:t>
            </a:r>
            <a:r>
              <a:rPr lang="en-CA" sz="1200" i="1" baseline="0" dirty="0" smtClean="0">
                <a:latin typeface="Arial" panose="020B0604020202020204" pitchFamily="34" charset="0"/>
                <a:cs typeface="Arial" panose="020B0604020202020204" pitchFamily="34" charset="0"/>
              </a:rPr>
              <a:t>recreation and cultural facilities are used most often in Waterloo Region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most frequently used recreation and cultural facilities are local parks, playgrounds, and trails. Almost 90% of people residing in Waterloo Region report using local parks, playgrounds, and trails (89.9%). The percentage of residents who use public libraries and community centres are also quite high (70.9% and 62.7%, respectively).</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contrast, the least frequently used type of facility</a:t>
            </a:r>
            <a:r>
              <a:rPr lang="en-US" dirty="0" smtClean="0">
                <a:latin typeface="Arial" panose="020B0604020202020204" pitchFamily="34" charset="0"/>
                <a:cs typeface="Arial" panose="020B0604020202020204" pitchFamily="34" charset="0"/>
              </a:rPr>
              <a:t> is</a:t>
            </a:r>
            <a:r>
              <a:rPr lang="en-US" baseline="0" dirty="0" smtClean="0">
                <a:latin typeface="Arial" panose="020B0604020202020204" pitchFamily="34" charset="0"/>
                <a:cs typeface="Arial" panose="020B0604020202020204" pitchFamily="34" charset="0"/>
              </a:rPr>
              <a:t> reported as curling rink, followed by outdoor skating rink and arena.</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121</a:t>
            </a:fld>
            <a:endParaRPr lang="en-US" dirty="0"/>
          </a:p>
        </p:txBody>
      </p:sp>
    </p:spTree>
    <p:extLst>
      <p:ext uri="{BB962C8B-B14F-4D97-AF65-F5344CB8AC3E}">
        <p14:creationId xmlns:p14="http://schemas.microsoft.com/office/powerpoint/2010/main" val="31871235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 different levels of incomes are ALL using local parks, playgrounds, and trails in Waterloo Region. </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The use</a:t>
            </a:r>
            <a:r>
              <a:rPr lang="en-CA" baseline="0" dirty="0" smtClean="0">
                <a:latin typeface="Arial" panose="020B0604020202020204" pitchFamily="34" charset="0"/>
                <a:cs typeface="Arial" panose="020B0604020202020204" pitchFamily="34" charset="0"/>
              </a:rPr>
              <a:t> of community complex/recreation centres is less prevalent amongst residents with lower incomes, especially those with annual household incomes under $30,000.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As income increases, so does residents’ use of performing arts facilities</a:t>
            </a:r>
            <a:r>
              <a:rPr lang="en-CA" baseline="0" dirty="0" smtClean="0">
                <a:latin typeface="Arial" panose="020B0604020202020204" pitchFamily="34" charset="0"/>
                <a:cs typeface="Arial" panose="020B0604020202020204" pitchFamily="34" charset="0"/>
              </a:rPr>
              <a:t>. Those r</a:t>
            </a:r>
            <a:r>
              <a:rPr lang="en-CA" dirty="0" smtClean="0">
                <a:latin typeface="Arial" panose="020B0604020202020204" pitchFamily="34" charset="0"/>
                <a:cs typeface="Arial" panose="020B0604020202020204" pitchFamily="34" charset="0"/>
              </a:rPr>
              <a:t>esidents with annual household incomes under $10,000 have the lowest percentage of people using performing arts facilities (23.8%).</a:t>
            </a:r>
            <a:r>
              <a:rPr lang="en-CA" baseline="0" dirty="0" smtClean="0">
                <a:latin typeface="Arial" panose="020B0604020202020204" pitchFamily="34" charset="0"/>
                <a:cs typeface="Arial" panose="020B0604020202020204" pitchFamily="34" charset="0"/>
              </a:rPr>
              <a:t> </a:t>
            </a:r>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122</a:t>
            </a:fld>
            <a:endParaRPr lang="en-US" dirty="0"/>
          </a:p>
        </p:txBody>
      </p:sp>
    </p:spTree>
    <p:extLst>
      <p:ext uri="{BB962C8B-B14F-4D97-AF65-F5344CB8AC3E}">
        <p14:creationId xmlns:p14="http://schemas.microsoft.com/office/powerpoint/2010/main" val="409497705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Using community complex/recreation centres is more prevalent among middle age residents (35 to 44 years), followed</a:t>
            </a:r>
            <a:r>
              <a:rPr lang="en-CA" baseline="0" dirty="0" smtClean="0">
                <a:latin typeface="Arial" panose="020B0604020202020204" pitchFamily="34" charset="0"/>
                <a:cs typeface="Arial" panose="020B0604020202020204" pitchFamily="34" charset="0"/>
              </a:rPr>
              <a:t> by young people (under 35 years).</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The</a:t>
            </a:r>
            <a:r>
              <a:rPr lang="en-CA" baseline="0" dirty="0" smtClean="0">
                <a:latin typeface="Arial" panose="020B0604020202020204" pitchFamily="34" charset="0"/>
                <a:cs typeface="Arial" panose="020B0604020202020204" pitchFamily="34" charset="0"/>
              </a:rPr>
              <a:t> percentage of residents who use local parks, playgrounds, and trails declines with age.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As residents age, their reported use of performing arts facilities increases</a:t>
            </a:r>
            <a:r>
              <a:rPr lang="en-CA" baseline="0" dirty="0" smtClean="0">
                <a:latin typeface="Arial" panose="020B0604020202020204" pitchFamily="34" charset="0"/>
                <a:cs typeface="Arial" panose="020B0604020202020204" pitchFamily="34" charset="0"/>
              </a:rPr>
              <a:t>. </a:t>
            </a:r>
            <a:endParaRPr lang="en-CA"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123</a:t>
            </a:fld>
            <a:endParaRPr lang="en-US" dirty="0"/>
          </a:p>
        </p:txBody>
      </p:sp>
    </p:spTree>
    <p:extLst>
      <p:ext uri="{BB962C8B-B14F-4D97-AF65-F5344CB8AC3E}">
        <p14:creationId xmlns:p14="http://schemas.microsoft.com/office/powerpoint/2010/main" val="2481948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geographic location?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Regardless of which municipality residents are living in, they are ALL using local parks, playgrounds, and trails in Waterloo Region.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residents living in townships report use of community complex/recreation centres, especially those people residing in Wilmot, Wellesley, or Woolwich. Conversely, residents living in cities and residents living in North Dumfries are less likely to use community complex/recreation centres. </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Wellesley has the highest percentage of residents who report</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use of performing arts facilities (71.4%), followed by residents living in Kitchener (59.8%) and residents living in Woolwich (59.7%).</a:t>
            </a:r>
            <a:endParaRPr lang="en-CA"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124</a:t>
            </a:fld>
            <a:endParaRPr lang="en-US" dirty="0"/>
          </a:p>
        </p:txBody>
      </p:sp>
    </p:spTree>
    <p:extLst>
      <p:ext uri="{BB962C8B-B14F-4D97-AF65-F5344CB8AC3E}">
        <p14:creationId xmlns:p14="http://schemas.microsoft.com/office/powerpoint/2010/main" val="236202362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recreation and cultural facility use 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in different types of households are ALL using local parks, playgrounds, and trails in Waterloo Region. </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People</a:t>
            </a:r>
            <a:r>
              <a:rPr lang="en-CA" baseline="0" dirty="0" smtClean="0">
                <a:latin typeface="Arial" panose="020B0604020202020204" pitchFamily="34" charset="0"/>
                <a:cs typeface="Arial" panose="020B0604020202020204" pitchFamily="34" charset="0"/>
              </a:rPr>
              <a:t> who are living with children at home, both couples with children and single parents with children, are more likely to use community complex/recreation centres.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Using</a:t>
            </a:r>
            <a:r>
              <a:rPr lang="en-CA" baseline="0" dirty="0" smtClean="0">
                <a:latin typeface="Arial" panose="020B0604020202020204" pitchFamily="34" charset="0"/>
                <a:cs typeface="Arial" panose="020B0604020202020204" pitchFamily="34" charset="0"/>
              </a:rPr>
              <a:t> performing arts facilities is more prevalent among residents who are couples. </a:t>
            </a:r>
            <a:r>
              <a:rPr lang="en-CA" dirty="0" smtClean="0">
                <a:latin typeface="Arial" panose="020B0604020202020204" pitchFamily="34" charset="0"/>
                <a:cs typeface="Arial" panose="020B0604020202020204" pitchFamily="34" charset="0"/>
              </a:rPr>
              <a:t>The percentage of people who have used performing</a:t>
            </a:r>
            <a:r>
              <a:rPr lang="en-CA" baseline="0" dirty="0" smtClean="0">
                <a:latin typeface="Arial" panose="020B0604020202020204" pitchFamily="34" charset="0"/>
                <a:cs typeface="Arial" panose="020B0604020202020204" pitchFamily="34" charset="0"/>
              </a:rPr>
              <a:t> arts facilities is the highest among couples living with no children at home (70.4%), followed by couples with no children (62.3%) and then couples living with children at home (56.3%). Residents who are sharing accommodation with others report the lowest percentage of performing arts facility use</a:t>
            </a:r>
            <a:r>
              <a:rPr lang="en-CA" dirty="0" smtClean="0">
                <a:latin typeface="Arial" panose="020B0604020202020204" pitchFamily="34" charset="0"/>
                <a:cs typeface="Arial" panose="020B0604020202020204" pitchFamily="34" charset="0"/>
              </a:rPr>
              <a:t> </a:t>
            </a:r>
            <a:r>
              <a:rPr lang="en-CA" baseline="0" dirty="0" smtClean="0">
                <a:latin typeface="Arial" panose="020B0604020202020204" pitchFamily="34" charset="0"/>
                <a:cs typeface="Arial" panose="020B0604020202020204" pitchFamily="34" charset="0"/>
              </a:rPr>
              <a:t>(39.4%). </a:t>
            </a:r>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125</a:t>
            </a:fld>
            <a:endParaRPr lang="en-US" dirty="0"/>
          </a:p>
        </p:txBody>
      </p:sp>
    </p:spTree>
    <p:extLst>
      <p:ext uri="{BB962C8B-B14F-4D97-AF65-F5344CB8AC3E}">
        <p14:creationId xmlns:p14="http://schemas.microsoft.com/office/powerpoint/2010/main" val="305288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Overall Wellbeing</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a:t>
            </a:r>
            <a:r>
              <a:rPr lang="en-CA" i="1" dirty="0" smtClean="0">
                <a:latin typeface="Arial" panose="020B0604020202020204" pitchFamily="34" charset="0"/>
                <a:cs typeface="Arial" panose="020B0604020202020204" pitchFamily="34" charset="0"/>
              </a:rPr>
              <a:t>municipalities</a:t>
            </a:r>
            <a:r>
              <a:rPr lang="en-CA" sz="1200" i="1" dirty="0" smtClean="0">
                <a:latin typeface="Arial" panose="020B0604020202020204" pitchFamily="34" charset="0"/>
                <a:cs typeface="Arial" panose="020B0604020202020204" pitchFamily="34" charset="0"/>
              </a:rPr>
              <a:t> </a:t>
            </a:r>
            <a:r>
              <a:rPr lang="en-CA" sz="1200" i="1" baseline="0" dirty="0" smtClean="0">
                <a:latin typeface="Arial" panose="020B0604020202020204" pitchFamily="34" charset="0"/>
                <a:cs typeface="Arial" panose="020B0604020202020204" pitchFamily="34" charset="0"/>
              </a:rPr>
              <a:t>report their overall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0" indent="0" defTabSz="838496">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a relatively high level of wellbeing (average score is 4.74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Comparatively, residents living in townships report higher levels of wellbeing than residents living in cities. In particular, the self-rated wellbeing of residents living in Wellesley is the highest, followed by Wilmot and Woolwich. In contrast, Cambridge residents report the lowest level of wellbeing.</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18</a:t>
            </a:fld>
            <a:endParaRPr lang="en-US" dirty="0"/>
          </a:p>
        </p:txBody>
      </p:sp>
    </p:spTree>
    <p:extLst>
      <p:ext uri="{BB962C8B-B14F-4D97-AF65-F5344CB8AC3E}">
        <p14:creationId xmlns:p14="http://schemas.microsoft.com/office/powerpoint/2010/main" val="15055432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Leisure and Culture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perceive the accessibility of recreation and culture facilities</a:t>
            </a:r>
            <a:r>
              <a:rPr lang="en-CA" sz="1200" i="1" dirty="0" smtClean="0">
                <a:latin typeface="Arial" panose="020B0604020202020204" pitchFamily="34" charset="0"/>
                <a:cs typeface="Arial" panose="020B0604020202020204" pitchFamily="34" charset="0"/>
              </a:rPr>
              <a:t> </a:t>
            </a:r>
            <a:r>
              <a:rPr lang="en-CA" sz="1200" i="1" baseline="0" dirty="0" smtClean="0">
                <a:latin typeface="Arial" panose="020B0604020202020204" pitchFamily="34" charset="0"/>
                <a:cs typeface="Arial" panose="020B0604020202020204" pitchFamily="34" charset="0"/>
              </a:rPr>
              <a:t>in Waterloo Region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Waterloo Region feel the recreation and cultural facility more accessible in terms of local parks and facilities being easy to get to as well as places nearby being available to take classes for interest. In contrast, residents of Waterloo Region have lower levels of agreement of childcare being available at recreation facilities, or programs being offered at convenient times.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Recreation and cultural facilities can enhance quality of life in the community by providing opportunities to improve physical and mental health, relax and unwind, connect with other people, and learn new things. Despite these benefits, there are some reasons why people might choose not to participate in programs or visit recreation and cultural facilities. These reasons may include unaffordable fees or related expenses, the programs could be offered at an inconvenient time of day, and feelings of not being welcome at the facility or event. This indicator corresponds to CSP Objective 1iiiA: Promote arts, recreation, and culture.</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126</a:t>
            </a:fld>
            <a:endParaRPr lang="en-US" dirty="0"/>
          </a:p>
        </p:txBody>
      </p:sp>
    </p:spTree>
    <p:extLst>
      <p:ext uri="{BB962C8B-B14F-4D97-AF65-F5344CB8AC3E}">
        <p14:creationId xmlns:p14="http://schemas.microsoft.com/office/powerpoint/2010/main" val="124394318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accessibility of recreation and cultural</a:t>
            </a:r>
            <a:r>
              <a:rPr lang="en-CA" i="1" baseline="0" dirty="0" smtClean="0">
                <a:latin typeface="Arial" panose="020B0604020202020204" pitchFamily="34" charset="0"/>
                <a:cs typeface="Arial" panose="020B0604020202020204" pitchFamily="34" charset="0"/>
              </a:rPr>
              <a:t> facility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 clear relationship between income and access to recreation and culture facilities with respect to the level of agreement that recreation and cultural facilities in community are easy to get to – as income increases, so does accessibility.</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relationship also is evident between income and less participation to recreation and cultural programs due to cost – low income residents find that cost prevents their participation more than people with</a:t>
            </a:r>
            <a:r>
              <a:rPr lang="en-US" dirty="0" smtClean="0">
                <a:latin typeface="Arial" panose="020B0604020202020204" pitchFamily="34" charset="0"/>
                <a:cs typeface="Arial" panose="020B0604020202020204" pitchFamily="34" charset="0"/>
              </a:rPr>
              <a:t> higher incomes</a:t>
            </a:r>
            <a:r>
              <a:rPr lang="en-US" baseline="0" dirty="0" smtClean="0">
                <a:latin typeface="Arial" panose="020B0604020202020204" pitchFamily="34" charset="0"/>
                <a:cs typeface="Arial" panose="020B0604020202020204" pitchFamily="34" charset="0"/>
              </a:rPr>
              <a:t>.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little connection between income and the ability to access recreation opportunities based on the convenience of schedule, although slightly more higher income residents ($80,000</a:t>
            </a:r>
            <a:r>
              <a:rPr lang="en-US" dirty="0" smtClean="0">
                <a:latin typeface="Arial" panose="020B0604020202020204" pitchFamily="34" charset="0"/>
                <a:cs typeface="Arial" panose="020B0604020202020204" pitchFamily="34" charset="0"/>
              </a:rPr>
              <a:t> and over) </a:t>
            </a:r>
            <a:r>
              <a:rPr lang="en-US" baseline="0" dirty="0" smtClean="0">
                <a:latin typeface="Arial" panose="020B0604020202020204" pitchFamily="34" charset="0"/>
                <a:cs typeface="Arial" panose="020B0604020202020204" pitchFamily="34" charset="0"/>
              </a:rPr>
              <a:t>agree that programs are offered at convenient times.</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127</a:t>
            </a:fld>
            <a:endParaRPr lang="en-US" dirty="0"/>
          </a:p>
        </p:txBody>
      </p:sp>
    </p:spTree>
    <p:extLst>
      <p:ext uri="{BB962C8B-B14F-4D97-AF65-F5344CB8AC3E}">
        <p14:creationId xmlns:p14="http://schemas.microsoft.com/office/powerpoint/2010/main" val="95798495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the accessibility of recreation and cultural</a:t>
            </a:r>
            <a:r>
              <a:rPr lang="en-CA" i="1" baseline="0" dirty="0" smtClean="0">
                <a:latin typeface="Arial" panose="020B0604020202020204" pitchFamily="34" charset="0"/>
                <a:cs typeface="Arial" panose="020B0604020202020204" pitchFamily="34" charset="0"/>
              </a:rPr>
              <a:t> facility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defRPr/>
            </a:pPr>
            <a:r>
              <a:rPr lang="en-US" dirty="0">
                <a:latin typeface="Arial" panose="020B0604020202020204" pitchFamily="34" charset="0"/>
                <a:cs typeface="Arial" panose="020B0604020202020204" pitchFamily="34" charset="0"/>
              </a:rPr>
              <a:t>These are almost no major differences among different age groups in the extent to which </a:t>
            </a:r>
            <a:r>
              <a:rPr lang="en-US" dirty="0" smtClean="0">
                <a:latin typeface="Arial" panose="020B0604020202020204" pitchFamily="34" charset="0"/>
                <a:cs typeface="Arial" panose="020B0604020202020204" pitchFamily="34" charset="0"/>
              </a:rPr>
              <a:t>people </a:t>
            </a:r>
            <a:r>
              <a:rPr lang="en-US" dirty="0">
                <a:latin typeface="Arial" panose="020B0604020202020204" pitchFamily="34" charset="0"/>
                <a:cs typeface="Arial" panose="020B0604020202020204" pitchFamily="34" charset="0"/>
              </a:rPr>
              <a:t>feel the recreation and cultural facilities are easy to get to</a:t>
            </a:r>
            <a:r>
              <a:rPr lang="en-US" dirty="0" smtClean="0">
                <a:latin typeface="Arial" panose="020B0604020202020204" pitchFamily="34" charset="0"/>
                <a:cs typeface="Arial" panose="020B0604020202020204" pitchFamily="34" charset="0"/>
              </a:rPr>
              <a:t>.</a:t>
            </a:r>
          </a:p>
          <a:p>
            <a:pPr marL="172342" indent="-172342">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When compared to other age groups, older adults (65 years and older) agree at higher levels that programs are offered at convenient times probably because of having greater freedom to allocate their time.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Older adults report lower levels of agreement that cost prevents their participation; in contrast, young people agree</a:t>
            </a:r>
            <a:r>
              <a:rPr lang="en-US" dirty="0" smtClean="0">
                <a:latin typeface="Arial" panose="020B0604020202020204" pitchFamily="34" charset="0"/>
                <a:cs typeface="Arial" panose="020B0604020202020204" pitchFamily="34" charset="0"/>
              </a:rPr>
              <a:t> at higher levels</a:t>
            </a:r>
            <a:r>
              <a:rPr lang="en-US" baseline="0" dirty="0" smtClean="0">
                <a:latin typeface="Arial" panose="020B0604020202020204" pitchFamily="34" charset="0"/>
                <a:cs typeface="Arial" panose="020B0604020202020204" pitchFamily="34" charset="0"/>
              </a:rPr>
              <a:t> that the cost of programs limits their access.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128</a:t>
            </a:fld>
            <a:endParaRPr lang="en-US" dirty="0"/>
          </a:p>
        </p:txBody>
      </p:sp>
    </p:spTree>
    <p:extLst>
      <p:ext uri="{BB962C8B-B14F-4D97-AF65-F5344CB8AC3E}">
        <p14:creationId xmlns:p14="http://schemas.microsoft.com/office/powerpoint/2010/main" val="41283134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different municipalities perceive the accessibility of recreation and cultural</a:t>
            </a:r>
            <a:r>
              <a:rPr lang="en-CA" i="1" baseline="0" dirty="0" smtClean="0">
                <a:latin typeface="Arial" panose="020B0604020202020204" pitchFamily="34" charset="0"/>
                <a:cs typeface="Arial" panose="020B0604020202020204" pitchFamily="34" charset="0"/>
              </a:rPr>
              <a:t> facility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a:latin typeface="Arial" panose="020B0604020202020204" pitchFamily="34" charset="0"/>
                <a:cs typeface="Arial" panose="020B0604020202020204" pitchFamily="34" charset="0"/>
              </a:rPr>
              <a:t>Wilmot residents report the highest rating of accessibility with respect to the level of agreement that recreation and cultural facilities are easy to get to, followed by residents living in Woolwich and residents living in Kitchener. </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residing in cities report a slightly higher level of agreement that recreation and cultural facilities are accessible during convenient times compared to residents living in townships.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agreement that cost prevents participation is lower among residents in townships. In contrast, people residing in cities feel recreation and cultural facilities are less accessible due to their cost, especially for those living in Cambridge. </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129</a:t>
            </a:fld>
            <a:endParaRPr lang="en-US" dirty="0"/>
          </a:p>
        </p:txBody>
      </p:sp>
    </p:spTree>
    <p:extLst>
      <p:ext uri="{BB962C8B-B14F-4D97-AF65-F5344CB8AC3E}">
        <p14:creationId xmlns:p14="http://schemas.microsoft.com/office/powerpoint/2010/main" val="56814754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Leisure</a:t>
            </a:r>
            <a:r>
              <a:rPr lang="en-CA" b="1" baseline="0" dirty="0" smtClean="0">
                <a:solidFill>
                  <a:srgbClr val="005A73"/>
                </a:solidFill>
                <a:latin typeface="Arial" panose="020B0604020202020204" pitchFamily="34" charset="0"/>
                <a:cs typeface="Arial" panose="020B0604020202020204" pitchFamily="34" charset="0"/>
              </a:rPr>
              <a:t> and Culture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living</a:t>
            </a:r>
            <a:r>
              <a:rPr lang="en-CA" i="1" baseline="0" dirty="0" smtClean="0">
                <a:latin typeface="Arial" panose="020B0604020202020204" pitchFamily="34" charset="0"/>
                <a:cs typeface="Arial" panose="020B0604020202020204" pitchFamily="34" charset="0"/>
              </a:rPr>
              <a:t> arrangements </a:t>
            </a:r>
            <a:r>
              <a:rPr lang="en-CA" i="1" dirty="0" smtClean="0">
                <a:latin typeface="Arial" panose="020B0604020202020204" pitchFamily="34" charset="0"/>
                <a:cs typeface="Arial" panose="020B0604020202020204" pitchFamily="34" charset="0"/>
              </a:rPr>
              <a:t>perceive the accessibility of recreation and cultural</a:t>
            </a:r>
            <a:r>
              <a:rPr lang="en-CA" i="1" baseline="0" dirty="0" smtClean="0">
                <a:latin typeface="Arial" panose="020B0604020202020204" pitchFamily="34" charset="0"/>
                <a:cs typeface="Arial" panose="020B0604020202020204" pitchFamily="34" charset="0"/>
              </a:rPr>
              <a:t> facility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 agreement of recreation and cultural facilities being easy to get to is slightly higher among couples than either people living with another adult or those living alone.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little difference by living arrangement regarding the convenience of schedules of recreation and cultural facilities.  </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Adults sharing accommodation with others agree at the highest level that cost prevents their access of recreation and cultural facilities, followed by adults living alone and adults living with children at home (single parent).</a:t>
            </a:r>
          </a:p>
          <a:p>
            <a:pPr marL="163718" indent="-16371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130</a:t>
            </a:fld>
            <a:endParaRPr lang="en-US" dirty="0"/>
          </a:p>
        </p:txBody>
      </p:sp>
    </p:spTree>
    <p:extLst>
      <p:ext uri="{BB962C8B-B14F-4D97-AF65-F5344CB8AC3E}">
        <p14:creationId xmlns:p14="http://schemas.microsoft.com/office/powerpoint/2010/main" val="133779612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Leisure and Culture</a:t>
            </a:r>
          </a:p>
          <a:p>
            <a:endParaRPr lang="en-CA" dirty="0" smtClean="0">
              <a:latin typeface="Arial" panose="020B0604020202020204" pitchFamily="34" charset="0"/>
              <a:cs typeface="Arial" panose="020B0604020202020204" pitchFamily="34" charset="0"/>
            </a:endParaRPr>
          </a:p>
          <a:p>
            <a:r>
              <a:rPr lang="en-CA" i="1" dirty="0">
                <a:latin typeface="Arial" panose="020B0604020202020204" pitchFamily="34" charset="0"/>
                <a:cs typeface="Arial" panose="020B0604020202020204" pitchFamily="34" charset="0"/>
              </a:rPr>
              <a:t>“Is accessibility of recreation and cultural facilities related to overall wellbeing?”</a:t>
            </a:r>
          </a:p>
          <a:p>
            <a:pPr marL="0" indent="0">
              <a:buFont typeface="Arial" panose="020B0604020202020204" pitchFamily="34" charset="0"/>
              <a:buNone/>
            </a:pPr>
            <a:endParaRPr lang="en-US" sz="1200" dirty="0" smtClean="0">
              <a:solidFill>
                <a:schemeClr val="tx1"/>
              </a:solidFill>
              <a:latin typeface="+mn-lt"/>
              <a:cs typeface="+mn-cs"/>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sz="1200" dirty="0" smtClean="0">
                <a:solidFill>
                  <a:srgbClr val="005A73"/>
                </a:solidFill>
                <a:latin typeface="Arial" panose="020B0604020202020204" pitchFamily="34" charset="0"/>
                <a:cs typeface="Arial" panose="020B0604020202020204" pitchFamily="34" charset="0"/>
              </a:rPr>
              <a:t>igher perceived accessibility</a:t>
            </a:r>
            <a:r>
              <a:rPr lang="en-US" sz="1200" baseline="0" dirty="0" smtClean="0">
                <a:solidFill>
                  <a:srgbClr val="005A73"/>
                </a:solidFill>
                <a:latin typeface="Arial" panose="020B0604020202020204" pitchFamily="34" charset="0"/>
                <a:cs typeface="Arial" panose="020B0604020202020204" pitchFamily="34" charset="0"/>
              </a:rPr>
              <a:t> of recreation and cultural facilities </a:t>
            </a:r>
            <a:r>
              <a:rPr lang="en-US" sz="1200" dirty="0" smtClean="0">
                <a:solidFill>
                  <a:srgbClr val="005A73"/>
                </a:solidFill>
                <a:latin typeface="Arial" panose="020B0604020202020204" pitchFamily="34" charset="0"/>
                <a:cs typeface="Arial" panose="020B0604020202020204" pitchFamily="34" charset="0"/>
              </a:rPr>
              <a:t>is related to higher overall wellbeing.</a:t>
            </a:r>
          </a:p>
          <a:p>
            <a:pPr marL="163718" indent="-163718">
              <a:buFont typeface="Arial" panose="020B0604020202020204" pitchFamily="34" charset="0"/>
              <a:buChar char="•"/>
            </a:pPr>
            <a:endParaRPr lang="en-US" sz="1200"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sz="1200"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Higher incomes</a:t>
            </a:r>
          </a:p>
          <a:p>
            <a:pPr marL="457200" indent="-228600">
              <a:spcBef>
                <a:spcPts val="0"/>
              </a:spcBef>
              <a:buClr>
                <a:srgbClr val="005A73"/>
              </a:buClr>
              <a:buSzPct val="1000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Older residents</a:t>
            </a:r>
          </a:p>
          <a:p>
            <a:pPr marL="457200" indent="-228600">
              <a:spcBef>
                <a:spcPts val="0"/>
              </a:spcBef>
              <a:buClr>
                <a:srgbClr val="005A73"/>
              </a:buClr>
              <a:buSzPct val="1000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No clear patterns</a:t>
            </a:r>
            <a:r>
              <a:rPr lang="en-US" sz="1200" baseline="0" dirty="0" smtClean="0">
                <a:latin typeface="Arial" panose="020B0604020202020204" pitchFamily="34" charset="0"/>
                <a:cs typeface="Arial" panose="020B0604020202020204" pitchFamily="34" charset="0"/>
              </a:rPr>
              <a:t> regarding geographic location</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pPr marL="228600" indent="0">
              <a:spcBef>
                <a:spcPts val="0"/>
              </a:spcBef>
              <a:buClr>
                <a:srgbClr val="005A73"/>
              </a:buClr>
              <a:buSzPct val="100000"/>
              <a:buFont typeface="Arial" panose="020B0604020202020204" pitchFamily="34" charset="0"/>
              <a:buNone/>
            </a:pPr>
            <a:endParaRPr lang="en-US" sz="1200"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131</a:t>
            </a:fld>
            <a:endParaRPr lang="en-US" dirty="0"/>
          </a:p>
        </p:txBody>
      </p:sp>
    </p:spTree>
    <p:extLst>
      <p:ext uri="{BB962C8B-B14F-4D97-AF65-F5344CB8AC3E}">
        <p14:creationId xmlns:p14="http://schemas.microsoft.com/office/powerpoint/2010/main" val="8266810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Time use measures how people experience and spend their time. It means how the use of our time affects physical and mental wellbeing, individual and family wellbeing, and present and future wellbeing.</a:t>
            </a:r>
            <a:r>
              <a:rPr lang="en-US" baseline="0" dirty="0" smtClean="0">
                <a:latin typeface="Arial" panose="020B0604020202020204" pitchFamily="34" charset="0"/>
                <a:cs typeface="Arial" panose="020B0604020202020204" pitchFamily="34" charset="0"/>
              </a:rPr>
              <a:t> It examines the length of our workweek, our work arrangements, our levels of time pressure, and the time we spend with friends and in other free-time activities.</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implicit assumption with Time Use is the notion of </a:t>
            </a:r>
            <a:r>
              <a:rPr lang="en-US" i="1" baseline="0" dirty="0" smtClean="0">
                <a:latin typeface="Arial" panose="020B0604020202020204" pitchFamily="34" charset="0"/>
                <a:cs typeface="Arial" panose="020B0604020202020204" pitchFamily="34" charset="0"/>
              </a:rPr>
              <a:t>balance</a:t>
            </a:r>
            <a:r>
              <a:rPr lang="en-US" baseline="0" dirty="0" smtClean="0">
                <a:latin typeface="Arial" panose="020B0604020202020204" pitchFamily="34" charset="0"/>
                <a:cs typeface="Arial" panose="020B0604020202020204" pitchFamily="34" charset="0"/>
              </a:rPr>
              <a:t>. Most activities are beneficial to wellbeing when done in moderation, but are detrimental when done excessively or not at all. There are only 24 hours in a day, so too much time directed towards one activity can mean not enough or no time at all allocated for other activities that are also critical for our wellbeing. Not only does the amount of time matter, but the pace of and relative control over timing of activities throughout the day can affect overall quality of life.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132</a:t>
            </a:fld>
            <a:endParaRPr lang="en-US" dirty="0"/>
          </a:p>
        </p:txBody>
      </p:sp>
    </p:spTree>
    <p:extLst>
      <p:ext uri="{BB962C8B-B14F-4D97-AF65-F5344CB8AC3E}">
        <p14:creationId xmlns:p14="http://schemas.microsoft.com/office/powerpoint/2010/main" val="384553089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1"/>
            <a:ext cx="5852160" cy="4859875"/>
          </a:xfrm>
        </p:spPr>
        <p:txBody>
          <a:bodyPr/>
          <a:lstStyle/>
          <a:p>
            <a:r>
              <a:rPr lang="en-US" sz="1200" b="1" dirty="0" smtClean="0">
                <a:solidFill>
                  <a:srgbClr val="005A73"/>
                </a:solidFill>
                <a:latin typeface="Arial" panose="020B0604020202020204" pitchFamily="34" charset="0"/>
                <a:cs typeface="Arial" panose="020B0604020202020204" pitchFamily="34" charset="0"/>
              </a:rPr>
              <a:t>Time Use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 higher or lower wellbeing compare on time use?</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59.3% have flexible work schedules –</a:t>
            </a:r>
            <a:r>
              <a:rPr lang="en-US" dirty="0" smtClean="0">
                <a:latin typeface="Arial" panose="020B0604020202020204" pitchFamily="34" charset="0"/>
                <a:cs typeface="Arial" panose="020B0604020202020204" pitchFamily="34" charset="0"/>
              </a:rPr>
              <a:t> (41.6% for </a:t>
            </a:r>
            <a:r>
              <a:rPr lang="en-US" baseline="0" dirty="0" smtClean="0">
                <a:latin typeface="Arial" panose="020B0604020202020204" pitchFamily="34" charset="0"/>
                <a:cs typeface="Arial" panose="020B0604020202020204" pitchFamily="34" charset="0"/>
              </a:rPr>
              <a:t>below average </a:t>
            </a:r>
            <a:r>
              <a:rPr lang="en-US" dirty="0" smtClean="0">
                <a:latin typeface="Arial" panose="020B0604020202020204" pitchFamily="34" charset="0"/>
                <a:cs typeface="Arial" panose="020B0604020202020204" pitchFamily="34" charset="0"/>
              </a:rPr>
              <a:t>group)</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dirty="0" smtClean="0">
                <a:latin typeface="Arial" panose="020B0604020202020204" pitchFamily="34" charset="0"/>
                <a:cs typeface="Arial" panose="020B0604020202020204" pitchFamily="34" charset="0"/>
              </a:rPr>
              <a:t>Pct. </a:t>
            </a:r>
            <a:r>
              <a:rPr lang="en-US" dirty="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eported having </a:t>
            </a:r>
            <a:r>
              <a:rPr lang="en-US" baseline="0" dirty="0" smtClean="0">
                <a:latin typeface="Arial" panose="020B0604020202020204" pitchFamily="34" charset="0"/>
                <a:cs typeface="Arial" panose="020B0604020202020204" pitchFamily="34" charset="0"/>
              </a:rPr>
              <a:t>enough time to:</a:t>
            </a: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Keep in shape (83.6%) </a:t>
            </a:r>
            <a:r>
              <a:rPr lang="en-US" dirty="0" smtClean="0">
                <a:latin typeface="Arial" panose="020B0604020202020204" pitchFamily="34" charset="0"/>
                <a:cs typeface="Arial" panose="020B0604020202020204" pitchFamily="34" charset="0"/>
              </a:rPr>
              <a:t>– (29.5% </a:t>
            </a:r>
            <a:r>
              <a:rPr lang="en-US" dirty="0">
                <a:latin typeface="Arial" panose="020B0604020202020204" pitchFamily="34" charset="0"/>
                <a:cs typeface="Arial" panose="020B0604020202020204" pitchFamily="34" charset="0"/>
              </a:rPr>
              <a:t>for below average group</a:t>
            </a:r>
            <a:r>
              <a:rPr lang="en-US" dirty="0" smtClean="0">
                <a:latin typeface="Arial" panose="020B0604020202020204" pitchFamily="34" charset="0"/>
                <a:cs typeface="Arial" panose="020B0604020202020204" pitchFamily="34" charset="0"/>
              </a:rPr>
              <a:t>).</a:t>
            </a:r>
            <a:endParaRPr lang="en-US" baseline="0" dirty="0" smtClean="0">
              <a:latin typeface="Arial" panose="020B0604020202020204" pitchFamily="34" charset="0"/>
              <a:cs typeface="Arial" panose="020B0604020202020204" pitchFamily="34" charset="0"/>
            </a:endParaRP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Nurture spiritual side (83%) </a:t>
            </a:r>
            <a:r>
              <a:rPr lang="en-US" dirty="0" smtClean="0">
                <a:latin typeface="Arial" panose="020B0604020202020204" pitchFamily="34" charset="0"/>
                <a:cs typeface="Arial" panose="020B0604020202020204" pitchFamily="34" charset="0"/>
              </a:rPr>
              <a:t>– (25.4% </a:t>
            </a:r>
            <a:r>
              <a:rPr lang="en-US" dirty="0">
                <a:latin typeface="Arial" panose="020B0604020202020204" pitchFamily="34" charset="0"/>
                <a:cs typeface="Arial" panose="020B0604020202020204" pitchFamily="34" charset="0"/>
              </a:rPr>
              <a:t>for below average group). </a:t>
            </a:r>
            <a:endParaRPr lang="en-US" dirty="0" smtClean="0">
              <a:latin typeface="Arial" panose="020B0604020202020204" pitchFamily="34" charset="0"/>
              <a:cs typeface="Arial" panose="020B0604020202020204" pitchFamily="34" charset="0"/>
            </a:endParaRP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Be with children (89.9%)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(33.1% </a:t>
            </a:r>
            <a:r>
              <a:rPr lang="en-US" dirty="0">
                <a:latin typeface="Arial" panose="020B0604020202020204" pitchFamily="34" charset="0"/>
                <a:cs typeface="Arial" panose="020B0604020202020204" pitchFamily="34" charset="0"/>
              </a:rPr>
              <a:t>for below average group). </a:t>
            </a:r>
            <a:endParaRPr lang="en-US" dirty="0" smtClean="0">
              <a:latin typeface="Arial" panose="020B0604020202020204" pitchFamily="34" charset="0"/>
              <a:cs typeface="Arial" panose="020B0604020202020204" pitchFamily="34" charset="0"/>
            </a:endParaRP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Form or sustain relationships (90.2%)</a:t>
            </a:r>
            <a:r>
              <a:rPr lang="en-US" dirty="0" smtClean="0">
                <a:latin typeface="Arial" panose="020B0604020202020204" pitchFamily="34" charset="0"/>
                <a:cs typeface="Arial" panose="020B0604020202020204" pitchFamily="34" charset="0"/>
              </a:rPr>
              <a:t> – (28.2% </a:t>
            </a:r>
            <a:r>
              <a:rPr lang="en-US" dirty="0">
                <a:latin typeface="Arial" panose="020B0604020202020204" pitchFamily="34" charset="0"/>
                <a:cs typeface="Arial" panose="020B0604020202020204" pitchFamily="34" charset="0"/>
              </a:rPr>
              <a:t>for below average group). </a:t>
            </a: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Participate in community (92.3%)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(21.1% </a:t>
            </a:r>
            <a:r>
              <a:rPr lang="en-US" dirty="0">
                <a:latin typeface="Arial" panose="020B0604020202020204" pitchFamily="34" charset="0"/>
                <a:cs typeface="Arial" panose="020B0604020202020204" pitchFamily="34" charset="0"/>
              </a:rPr>
              <a:t>for below average group). </a:t>
            </a: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Feel a lower imbalance between work and life (average = 2.76) compared to people below average in wellbeing (average = 3.94). </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65.8% feel rushed a few times per week - (36.4%</a:t>
            </a:r>
            <a:r>
              <a:rPr lang="en-US" dirty="0" smtClean="0">
                <a:latin typeface="Arial" panose="020B0604020202020204" pitchFamily="34" charset="0"/>
                <a:cs typeface="Arial" panose="020B0604020202020204" pitchFamily="34" charset="0"/>
              </a:rPr>
              <a:t> for above average group</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Average commuting</a:t>
            </a:r>
            <a:r>
              <a:rPr lang="en-US" dirty="0" smtClean="0">
                <a:latin typeface="Arial" panose="020B0604020202020204" pitchFamily="34" charset="0"/>
                <a:cs typeface="Arial" panose="020B0604020202020204" pitchFamily="34" charset="0"/>
              </a:rPr>
              <a:t> time is </a:t>
            </a:r>
            <a:r>
              <a:rPr lang="en-US" baseline="0" dirty="0" smtClean="0">
                <a:latin typeface="Arial" panose="020B0604020202020204" pitchFamily="34" charset="0"/>
                <a:cs typeface="Arial" panose="020B0604020202020204" pitchFamily="34" charset="0"/>
              </a:rPr>
              <a:t>20.68 mins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(15.69 mins for </a:t>
            </a:r>
            <a:r>
              <a:rPr lang="en-US" dirty="0">
                <a:latin typeface="Arial" panose="020B0604020202020204" pitchFamily="34" charset="0"/>
                <a:cs typeface="Arial" panose="020B0604020202020204" pitchFamily="34" charset="0"/>
              </a:rPr>
              <a:t>above </a:t>
            </a:r>
            <a:r>
              <a:rPr lang="en-US" baseline="0" dirty="0" smtClean="0">
                <a:latin typeface="Arial" panose="020B0604020202020204" pitchFamily="34" charset="0"/>
                <a:cs typeface="Arial" panose="020B0604020202020204" pitchFamily="34" charset="0"/>
              </a:rPr>
              <a:t>average group). </a:t>
            </a:r>
          </a:p>
          <a:p>
            <a:pPr marL="163718" indent="-163718" defTabSz="838496">
              <a:buFont typeface="Arial" panose="020B0604020202020204" pitchFamily="34" charset="0"/>
              <a:buChar char="•"/>
              <a:defRPr/>
            </a:pPr>
            <a:r>
              <a:rPr lang="en-US" dirty="0">
                <a:latin typeface="Arial" panose="020B0604020202020204" pitchFamily="34" charset="0"/>
                <a:cs typeface="Arial" panose="020B0604020202020204" pitchFamily="34" charset="0"/>
              </a:rPr>
              <a:t>Pct. reported having enough time to:</a:t>
            </a:r>
          </a:p>
          <a:p>
            <a:pPr marL="620918" lvl="1" indent="-16371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Sleep (38.4%) </a:t>
            </a:r>
            <a:r>
              <a:rPr lang="en-US"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(86.5% </a:t>
            </a:r>
            <a:r>
              <a:rPr lang="en-US" dirty="0">
                <a:latin typeface="Arial" panose="020B0604020202020204" pitchFamily="34" charset="0"/>
                <a:cs typeface="Arial" panose="020B0604020202020204" pitchFamily="34" charset="0"/>
              </a:rPr>
              <a:t>for above average group</a:t>
            </a:r>
            <a:r>
              <a:rPr lang="en-US" baseline="0" dirty="0" smtClean="0">
                <a:latin typeface="Arial" panose="020B0604020202020204" pitchFamily="34" charset="0"/>
                <a:cs typeface="Arial" panose="020B0604020202020204" pitchFamily="34" charset="0"/>
              </a:rPr>
              <a:t>)</a:t>
            </a:r>
          </a:p>
          <a:p>
            <a:pPr marL="620918" lvl="1"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Prepare healthy </a:t>
            </a:r>
            <a:r>
              <a:rPr lang="en-US" dirty="0">
                <a:latin typeface="Arial" panose="020B0604020202020204" pitchFamily="34" charset="0"/>
                <a:cs typeface="Arial" panose="020B0604020202020204" pitchFamily="34" charset="0"/>
              </a:rPr>
              <a:t>meals (34.7%) - </a:t>
            </a:r>
            <a:r>
              <a:rPr lang="en-US" baseline="0" dirty="0" smtClean="0">
                <a:latin typeface="Arial" panose="020B0604020202020204" pitchFamily="34" charset="0"/>
                <a:cs typeface="Arial" panose="020B0604020202020204" pitchFamily="34" charset="0"/>
              </a:rPr>
              <a:t>(87.9% </a:t>
            </a:r>
            <a:r>
              <a:rPr lang="en-US" dirty="0">
                <a:latin typeface="Arial" panose="020B0604020202020204" pitchFamily="34" charset="0"/>
                <a:cs typeface="Arial" panose="020B0604020202020204" pitchFamily="34" charset="0"/>
              </a:rPr>
              <a:t>for above average group</a:t>
            </a:r>
            <a:r>
              <a:rPr lang="en-US" baseline="0" dirty="0" smtClean="0">
                <a:latin typeface="Arial" panose="020B0604020202020204" pitchFamily="34" charset="0"/>
                <a:cs typeface="Arial" panose="020B0604020202020204" pitchFamily="34" charset="0"/>
              </a:rPr>
              <a:t>)</a:t>
            </a:r>
          </a:p>
          <a:p>
            <a:pPr marL="620918" lvl="1"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Be with </a:t>
            </a:r>
            <a:r>
              <a:rPr lang="en-US" dirty="0">
                <a:latin typeface="Arial" panose="020B0604020202020204" pitchFamily="34" charset="0"/>
                <a:cs typeface="Arial" panose="020B0604020202020204" pitchFamily="34" charset="0"/>
              </a:rPr>
              <a:t>partner(30.7%)  </a:t>
            </a:r>
            <a:r>
              <a:rPr lang="en-US" baseline="0" dirty="0" smtClean="0">
                <a:latin typeface="Arial" panose="020B0604020202020204" pitchFamily="34" charset="0"/>
                <a:cs typeface="Arial" panose="020B0604020202020204" pitchFamily="34" charset="0"/>
              </a:rPr>
              <a:t>- (90.3% </a:t>
            </a:r>
            <a:r>
              <a:rPr lang="en-US" dirty="0">
                <a:latin typeface="Arial" panose="020B0604020202020204" pitchFamily="34" charset="0"/>
                <a:cs typeface="Arial" panose="020B0604020202020204" pitchFamily="34" charset="0"/>
              </a:rPr>
              <a:t>for above average group</a:t>
            </a:r>
            <a:r>
              <a:rPr lang="en-US" baseline="0" dirty="0" smtClean="0">
                <a:latin typeface="Arial" panose="020B0604020202020204" pitchFamily="34" charset="0"/>
                <a:cs typeface="Arial" panose="020B0604020202020204" pitchFamily="34" charset="0"/>
              </a:rPr>
              <a:t>)</a:t>
            </a:r>
          </a:p>
          <a:p>
            <a:pPr marL="620918" lvl="1"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Be together with </a:t>
            </a:r>
            <a:r>
              <a:rPr lang="en-US" dirty="0" smtClean="0">
                <a:latin typeface="Arial" panose="020B0604020202020204" pitchFamily="34" charset="0"/>
                <a:cs typeface="Arial" panose="020B0604020202020204" pitchFamily="34" charset="0"/>
              </a:rPr>
              <a:t>family (</a:t>
            </a:r>
            <a:r>
              <a:rPr lang="en-US" dirty="0">
                <a:latin typeface="Arial" panose="020B0604020202020204" pitchFamily="34" charset="0"/>
                <a:cs typeface="Arial" panose="020B0604020202020204" pitchFamily="34" charset="0"/>
              </a:rPr>
              <a:t>29.9</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 (87.4% </a:t>
            </a:r>
            <a:r>
              <a:rPr lang="en-US" dirty="0">
                <a:latin typeface="Arial" panose="020B0604020202020204" pitchFamily="34" charset="0"/>
                <a:cs typeface="Arial" panose="020B0604020202020204" pitchFamily="34" charset="0"/>
              </a:rPr>
              <a:t>for above average group</a:t>
            </a:r>
            <a:r>
              <a:rPr lang="en-US" baseline="0" dirty="0" smtClean="0">
                <a:latin typeface="Arial" panose="020B0604020202020204" pitchFamily="34" charset="0"/>
                <a:cs typeface="Arial" panose="020B0604020202020204" pitchFamily="34" charset="0"/>
              </a:rPr>
              <a:t>)</a:t>
            </a:r>
          </a:p>
          <a:p>
            <a:pPr marL="620918" lvl="1" indent="-16371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Socialize </a:t>
            </a:r>
            <a:r>
              <a:rPr lang="en-US" dirty="0">
                <a:latin typeface="Arial" panose="020B0604020202020204" pitchFamily="34" charset="0"/>
                <a:cs typeface="Arial" panose="020B0604020202020204" pitchFamily="34" charset="0"/>
              </a:rPr>
              <a:t>(30.7%) </a:t>
            </a:r>
            <a:r>
              <a:rPr lang="en-US" baseline="0" dirty="0" smtClean="0">
                <a:latin typeface="Arial" panose="020B0604020202020204" pitchFamily="34" charset="0"/>
                <a:cs typeface="Arial" panose="020B0604020202020204" pitchFamily="34" charset="0"/>
              </a:rPr>
              <a:t>- (88.5% </a:t>
            </a:r>
            <a:r>
              <a:rPr lang="en-US" dirty="0">
                <a:latin typeface="Arial" panose="020B0604020202020204" pitchFamily="34" charset="0"/>
                <a:cs typeface="Arial" panose="020B0604020202020204" pitchFamily="34" charset="0"/>
              </a:rPr>
              <a:t>for above average group</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Feel more interference of work with personal life (average = 4.38) than those above average in wellbeing (average = 2.97).</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133</a:t>
            </a:fld>
            <a:endParaRPr lang="en-US" dirty="0"/>
          </a:p>
        </p:txBody>
      </p:sp>
    </p:spTree>
    <p:extLst>
      <p:ext uri="{BB962C8B-B14F-4D97-AF65-F5344CB8AC3E}">
        <p14:creationId xmlns:p14="http://schemas.microsoft.com/office/powerpoint/2010/main" val="357832378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2"/>
            <a:ext cx="5852160" cy="4806712"/>
          </a:xfrm>
        </p:spPr>
        <p:txBody>
          <a:bodyPr/>
          <a:lstStyle/>
          <a:p>
            <a:r>
              <a:rPr lang="en-US" sz="1200" b="1" dirty="0" smtClean="0">
                <a:solidFill>
                  <a:srgbClr val="005A73"/>
                </a:solidFill>
                <a:latin typeface="Arial" panose="020B0604020202020204" pitchFamily="34" charset="0"/>
                <a:cs typeface="Arial" panose="020B0604020202020204" pitchFamily="34" charset="0"/>
              </a:rPr>
              <a:t>Time Use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time use?</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solidFill>
                  <a:srgbClr val="005A73"/>
                </a:solidFill>
                <a:latin typeface="Arial" panose="020B0604020202020204" pitchFamily="34" charset="0"/>
                <a:cs typeface="Arial" panose="020B0604020202020204" pitchFamily="34" charset="0"/>
              </a:rPr>
              <a:t>Women: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22.4% devote more time taking care of children (18.7%</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57.2% feel rushed a few times per week (49.2% for men). </a:t>
            </a:r>
          </a:p>
          <a:p>
            <a:pPr marL="163718" indent="-163718" defTabSz="838496">
              <a:buFont typeface="Arial" panose="020B0604020202020204" pitchFamily="34" charset="0"/>
              <a:buChar char="•"/>
              <a:defRPr/>
            </a:pPr>
            <a:r>
              <a:rPr lang="en-US" dirty="0">
                <a:latin typeface="Arial" panose="020B0604020202020204" pitchFamily="34" charset="0"/>
                <a:cs typeface="Arial" panose="020B0604020202020204" pitchFamily="34" charset="0"/>
              </a:rPr>
              <a:t>Pct. reported having enough time to:</a:t>
            </a:r>
          </a:p>
          <a:p>
            <a:pPr marL="620918" lvl="1"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Sleep (62.6%)</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61.5% for men)</a:t>
            </a:r>
          </a:p>
          <a:p>
            <a:pPr marL="620918" lvl="1"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Be with partner (60.1%) – (64% for men)</a:t>
            </a:r>
          </a:p>
          <a:p>
            <a:pPr marL="620918" lvl="1"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Be together with family (57.9%) – (59.3% for</a:t>
            </a:r>
            <a:r>
              <a:rPr lang="en-US" dirty="0" smtClean="0">
                <a:latin typeface="Arial" panose="020B0604020202020204" pitchFamily="34" charset="0"/>
                <a:cs typeface="Arial" panose="020B0604020202020204" pitchFamily="34" charset="0"/>
              </a:rPr>
              <a:t> men</a:t>
            </a:r>
            <a:r>
              <a:rPr lang="en-US" baseline="0" dirty="0" smtClean="0">
                <a:latin typeface="Arial" panose="020B0604020202020204" pitchFamily="34" charset="0"/>
                <a:cs typeface="Arial" panose="020B0604020202020204" pitchFamily="34" charset="0"/>
              </a:rPr>
              <a:t>)</a:t>
            </a:r>
          </a:p>
          <a:p>
            <a:pPr marL="620918" lvl="1"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Be with children (63.1%) -  (59% for 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Women feel more interference of work with personal life than men do (average = 3.74,</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3.62 for men).</a:t>
            </a:r>
          </a:p>
          <a:p>
            <a:pPr marL="163718" indent="-163718">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endParaRPr lang="en-US" baseline="0"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21.7% have free time on their hands (15.1% for women). </a:t>
            </a:r>
          </a:p>
          <a:p>
            <a:pPr marL="163718" indent="-163718" defTabSz="838496">
              <a:buFont typeface="Arial" panose="020B0604020202020204" pitchFamily="34" charset="0"/>
              <a:buChar char="•"/>
              <a:defRPr/>
            </a:pPr>
            <a:r>
              <a:rPr lang="en-US" dirty="0">
                <a:latin typeface="Arial" panose="020B0604020202020204" pitchFamily="34" charset="0"/>
                <a:cs typeface="Arial" panose="020B0604020202020204" pitchFamily="34" charset="0"/>
              </a:rPr>
              <a:t>Pct. reported having enough time to:</a:t>
            </a: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Keep in shape (58.6%) – (52.3% for women)</a:t>
            </a: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Nurture spiritual side (53.9%) – (51.2% for women)</a:t>
            </a:r>
          </a:p>
          <a:p>
            <a:pPr marL="620918" lvl="1"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Form or sustain relationships (60%) – (58.8% for women)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Men feel less imbalance between work and life than women do (average =</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3.32,</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3.39 for women).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134</a:t>
            </a:fld>
            <a:endParaRPr lang="en-US" dirty="0"/>
          </a:p>
        </p:txBody>
      </p:sp>
    </p:spTree>
    <p:extLst>
      <p:ext uri="{BB962C8B-B14F-4D97-AF65-F5344CB8AC3E}">
        <p14:creationId xmlns:p14="http://schemas.microsoft.com/office/powerpoint/2010/main" val="196886528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As income</a:t>
            </a:r>
            <a:r>
              <a:rPr lang="en-US" baseline="0" dirty="0" smtClean="0">
                <a:latin typeface="Arial" panose="020B0604020202020204" pitchFamily="34" charset="0"/>
                <a:cs typeface="Arial" panose="020B0604020202020204" pitchFamily="34" charset="0"/>
              </a:rPr>
              <a:t> increases, a higher percentage of people provide unpaid care to children.</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latin typeface="Arial" panose="020B0604020202020204" pitchFamily="34" charset="0"/>
                <a:cs typeface="Arial" panose="020B0604020202020204" pitchFamily="34" charset="0"/>
              </a:rPr>
              <a:t>Residents with annual household incomes under $30,000 are more likely to provide unpaid care to older adults</a:t>
            </a:r>
            <a:r>
              <a:rPr lang="en-CA" baseline="0"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CA"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135</a:t>
            </a:fld>
            <a:endParaRPr lang="en-US" dirty="0"/>
          </a:p>
        </p:txBody>
      </p:sp>
    </p:spTree>
    <p:extLst>
      <p:ext uri="{BB962C8B-B14F-4D97-AF65-F5344CB8AC3E}">
        <p14:creationId xmlns:p14="http://schemas.microsoft.com/office/powerpoint/2010/main" val="280823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Community Vitality</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municipalities </a:t>
            </a:r>
            <a:r>
              <a:rPr lang="en-CA" sz="1200" i="1" baseline="0" dirty="0" smtClean="0">
                <a:latin typeface="Arial" panose="020B0604020202020204" pitchFamily="34" charset="0"/>
                <a:cs typeface="Arial" panose="020B0604020202020204" pitchFamily="34" charset="0"/>
              </a:rPr>
              <a:t>report their satisfaction with community vitality</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CA" sz="120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a relatively high level of satisfaction with the Community Vitality domain (average score is 4.74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Comparatively, residents living in townships report higher levels of satisfaction with the Community </a:t>
            </a:r>
            <a:r>
              <a:rPr lang="en-US" dirty="0" smtClean="0">
                <a:latin typeface="Arial" panose="020B0604020202020204" pitchFamily="34" charset="0"/>
                <a:cs typeface="Arial" panose="020B0604020202020204" pitchFamily="34" charset="0"/>
              </a:rPr>
              <a:t>V</a:t>
            </a:r>
            <a:r>
              <a:rPr lang="en-US" baseline="0" dirty="0" smtClean="0">
                <a:latin typeface="Arial" panose="020B0604020202020204" pitchFamily="34" charset="0"/>
                <a:cs typeface="Arial" panose="020B0604020202020204" pitchFamily="34" charset="0"/>
              </a:rPr>
              <a:t>itality domain than residents living in urban areas. In particular, </a:t>
            </a:r>
            <a:r>
              <a:rPr lang="en-US" dirty="0" smtClean="0">
                <a:latin typeface="Arial" panose="020B0604020202020204" pitchFamily="34" charset="0"/>
                <a:cs typeface="Arial" panose="020B0604020202020204" pitchFamily="34" charset="0"/>
              </a:rPr>
              <a:t>people residing in Wellesley</a:t>
            </a:r>
            <a:r>
              <a:rPr lang="en-US" baseline="0" dirty="0" smtClean="0">
                <a:latin typeface="Arial" panose="020B0604020202020204" pitchFamily="34" charset="0"/>
                <a:cs typeface="Arial" panose="020B0604020202020204" pitchFamily="34" charset="0"/>
              </a:rPr>
              <a:t> report the highest level of satisfaction with this domain, followed by Wilmot and Woolwich. In contrast, Cambridge residents report the lowest level of satisfaction with this domain.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19</a:t>
            </a:fld>
            <a:endParaRPr lang="en-US" dirty="0"/>
          </a:p>
        </p:txBody>
      </p:sp>
    </p:spTree>
    <p:extLst>
      <p:ext uri="{BB962C8B-B14F-4D97-AF65-F5344CB8AC3E}">
        <p14:creationId xmlns:p14="http://schemas.microsoft.com/office/powerpoint/2010/main" val="267608065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Providing</a:t>
            </a:r>
            <a:r>
              <a:rPr lang="en-US" baseline="0" dirty="0" smtClean="0">
                <a:latin typeface="Arial" panose="020B0604020202020204" pitchFamily="34" charset="0"/>
                <a:cs typeface="Arial" panose="020B0604020202020204" pitchFamily="34" charset="0"/>
              </a:rPr>
              <a:t> unpaid care to children is more prevalent among middle age adults. Residents in the 35 to 44 years of age group report</a:t>
            </a:r>
            <a:r>
              <a:rPr lang="en-US" dirty="0" smtClean="0">
                <a:latin typeface="Arial" panose="020B0604020202020204" pitchFamily="34" charset="0"/>
                <a:cs typeface="Arial" panose="020B0604020202020204" pitchFamily="34" charset="0"/>
              </a:rPr>
              <a:t> the highest percentage of </a:t>
            </a:r>
            <a:r>
              <a:rPr lang="en-US" baseline="0" dirty="0" smtClean="0">
                <a:latin typeface="Arial" panose="020B0604020202020204" pitchFamily="34" charset="0"/>
                <a:cs typeface="Arial" panose="020B0604020202020204" pitchFamily="34" charset="0"/>
              </a:rPr>
              <a:t> unpaid care to children.</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a:latin typeface="Arial" panose="020B0604020202020204" pitchFamily="34" charset="0"/>
                <a:cs typeface="Arial" panose="020B0604020202020204" pitchFamily="34" charset="0"/>
              </a:rPr>
              <a:t>M</a:t>
            </a:r>
            <a:r>
              <a:rPr lang="en-CA" dirty="0" smtClean="0">
                <a:latin typeface="Arial" panose="020B0604020202020204" pitchFamily="34" charset="0"/>
                <a:cs typeface="Arial" panose="020B0604020202020204" pitchFamily="34" charset="0"/>
              </a:rPr>
              <a:t>iddle</a:t>
            </a:r>
            <a:r>
              <a:rPr lang="en-CA" baseline="0" dirty="0" smtClean="0">
                <a:latin typeface="Arial" panose="020B0604020202020204" pitchFamily="34" charset="0"/>
                <a:cs typeface="Arial" panose="020B0604020202020204" pitchFamily="34" charset="0"/>
              </a:rPr>
              <a:t> age adults and older </a:t>
            </a:r>
            <a:r>
              <a:rPr lang="en-CA" dirty="0" smtClean="0">
                <a:latin typeface="Arial" panose="020B0604020202020204" pitchFamily="34" charset="0"/>
                <a:cs typeface="Arial" panose="020B0604020202020204" pitchFamily="34" charset="0"/>
              </a:rPr>
              <a:t>adults</a:t>
            </a:r>
            <a:r>
              <a:rPr lang="en-CA" baseline="0" dirty="0" smtClean="0">
                <a:latin typeface="Arial" panose="020B0604020202020204" pitchFamily="34" charset="0"/>
                <a:cs typeface="Arial" panose="020B0604020202020204" pitchFamily="34" charset="0"/>
              </a:rPr>
              <a:t> are more likely to provide unpaid care to older dependent adults than young people. People </a:t>
            </a:r>
            <a:r>
              <a:rPr lang="en-CA" dirty="0" smtClean="0">
                <a:latin typeface="Arial" panose="020B0604020202020204" pitchFamily="34" charset="0"/>
                <a:cs typeface="Arial" panose="020B0604020202020204" pitchFamily="34" charset="0"/>
              </a:rPr>
              <a:t>in the </a:t>
            </a:r>
            <a:r>
              <a:rPr lang="en-CA" baseline="0" dirty="0" smtClean="0">
                <a:latin typeface="Arial" panose="020B0604020202020204" pitchFamily="34" charset="0"/>
                <a:cs typeface="Arial" panose="020B0604020202020204" pitchFamily="34" charset="0"/>
              </a:rPr>
              <a:t>55 to 64 years of age group report the highest percentage of</a:t>
            </a:r>
            <a:r>
              <a:rPr lang="en-CA" dirty="0" smtClean="0">
                <a:latin typeface="Arial" panose="020B0604020202020204" pitchFamily="34" charset="0"/>
                <a:cs typeface="Arial" panose="020B0604020202020204" pitchFamily="34" charset="0"/>
              </a:rPr>
              <a:t> </a:t>
            </a:r>
            <a:r>
              <a:rPr lang="en-CA" baseline="0" dirty="0" smtClean="0">
                <a:latin typeface="Arial" panose="020B0604020202020204" pitchFamily="34" charset="0"/>
                <a:cs typeface="Arial" panose="020B0604020202020204" pitchFamily="34" charset="0"/>
              </a:rPr>
              <a:t>unpaid care to older adults (21.0%), followed by people in the 45 to 54 years</a:t>
            </a:r>
            <a:r>
              <a:rPr lang="en-CA" dirty="0" smtClean="0">
                <a:latin typeface="Arial" panose="020B0604020202020204" pitchFamily="34" charset="0"/>
                <a:cs typeface="Arial" panose="020B0604020202020204" pitchFamily="34" charset="0"/>
              </a:rPr>
              <a:t> of age group </a:t>
            </a:r>
            <a:r>
              <a:rPr lang="en-CA" baseline="0" dirty="0" smtClean="0">
                <a:latin typeface="Arial" panose="020B0604020202020204" pitchFamily="34" charset="0"/>
                <a:cs typeface="Arial" panose="020B0604020202020204" pitchFamily="34" charset="0"/>
              </a:rPr>
              <a:t>(17.4%).</a:t>
            </a: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136</a:t>
            </a:fld>
            <a:endParaRPr lang="en-US" dirty="0"/>
          </a:p>
        </p:txBody>
      </p:sp>
    </p:spTree>
    <p:extLst>
      <p:ext uri="{BB962C8B-B14F-4D97-AF65-F5344CB8AC3E}">
        <p14:creationId xmlns:p14="http://schemas.microsoft.com/office/powerpoint/2010/main" val="347415894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related to geographic location?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Providing unpaid care to children does</a:t>
            </a:r>
            <a:r>
              <a:rPr lang="en-CA" baseline="0" dirty="0" smtClean="0">
                <a:latin typeface="Arial" panose="020B0604020202020204" pitchFamily="34" charset="0"/>
                <a:cs typeface="Arial" panose="020B0604020202020204" pitchFamily="34" charset="0"/>
              </a:rPr>
              <a:t> vary by geographic location. More people residing in townships provide unpaid care to children compared to people residing in cities.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latin typeface="Arial" panose="020B0604020202020204" pitchFamily="34" charset="0"/>
                <a:cs typeface="Arial" panose="020B0604020202020204" pitchFamily="34" charset="0"/>
              </a:rPr>
              <a:t>There are no substantial differences in</a:t>
            </a:r>
            <a:r>
              <a:rPr lang="en-CA" baseline="0" dirty="0" smtClean="0">
                <a:latin typeface="Arial" panose="020B0604020202020204" pitchFamily="34" charset="0"/>
                <a:cs typeface="Arial" panose="020B0604020202020204" pitchFamily="34" charset="0"/>
              </a:rPr>
              <a:t> terms of providing unpaid care to older adults by geographic location. However, residents living in Cambridge (13.8%) and those living in Waterloo (13.5%) are more likely to take care of dependent adults than residents living in other municipalities. </a:t>
            </a:r>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137</a:t>
            </a:fld>
            <a:endParaRPr lang="en-US" dirty="0"/>
          </a:p>
        </p:txBody>
      </p:sp>
    </p:spTree>
    <p:extLst>
      <p:ext uri="{BB962C8B-B14F-4D97-AF65-F5344CB8AC3E}">
        <p14:creationId xmlns:p14="http://schemas.microsoft.com/office/powerpoint/2010/main" val="7313683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providing unpaid care 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Not surprisingly</a:t>
            </a:r>
            <a:r>
              <a:rPr lang="en-US" dirty="0" smtClean="0">
                <a:latin typeface="Arial" panose="020B0604020202020204" pitchFamily="34" charset="0"/>
                <a:cs typeface="Arial" panose="020B0604020202020204" pitchFamily="34" charset="0"/>
              </a:rPr>
              <a:t>, m</a:t>
            </a:r>
            <a:r>
              <a:rPr lang="en-US" baseline="0" dirty="0" smtClean="0">
                <a:latin typeface="Arial" panose="020B0604020202020204" pitchFamily="34" charset="0"/>
                <a:cs typeface="Arial" panose="020B0604020202020204" pitchFamily="34" charset="0"/>
              </a:rPr>
              <a:t>ore couples living with children provide unpaid care to children (37.8%), followed by households of one adult living with children (single</a:t>
            </a:r>
            <a:r>
              <a:rPr lang="en-US" dirty="0" smtClean="0">
                <a:latin typeface="Arial" panose="020B0604020202020204" pitchFamily="34" charset="0"/>
                <a:cs typeface="Arial" panose="020B0604020202020204" pitchFamily="34" charset="0"/>
              </a:rPr>
              <a:t> parents at </a:t>
            </a:r>
            <a:r>
              <a:rPr lang="en-US" baseline="0" dirty="0" smtClean="0">
                <a:latin typeface="Arial" panose="020B0604020202020204" pitchFamily="34" charset="0"/>
                <a:cs typeface="Arial" panose="020B0604020202020204" pitchFamily="34" charset="0"/>
              </a:rPr>
              <a:t>28.2%).</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Households of couples with no children at home, adults living with children at home, and adults sharing accommodation with other are more likely to provide unpaid care to older adults in Waterloo Region.</a:t>
            </a:r>
            <a:endParaRPr lang="en-CA" dirty="0" smtClean="0">
              <a:latin typeface="Arial" panose="020B0604020202020204" pitchFamily="34" charset="0"/>
              <a:cs typeface="Arial" panose="020B0604020202020204" pitchFamily="34" charset="0"/>
            </a:endParaRPr>
          </a:p>
          <a:p>
            <a:endParaRPr lang="en-CA" dirty="0" smtClean="0"/>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138</a:t>
            </a:fld>
            <a:endParaRPr lang="en-US" dirty="0"/>
          </a:p>
        </p:txBody>
      </p:sp>
    </p:spTree>
    <p:extLst>
      <p:ext uri="{BB962C8B-B14F-4D97-AF65-F5344CB8AC3E}">
        <p14:creationId xmlns:p14="http://schemas.microsoft.com/office/powerpoint/2010/main" val="189745287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Time Use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in Waterloo Region </a:t>
            </a:r>
            <a:r>
              <a:rPr lang="en-CA" sz="1200" i="1" baseline="0" dirty="0" smtClean="0">
                <a:latin typeface="Arial" panose="020B0604020202020204" pitchFamily="34" charset="0"/>
                <a:cs typeface="Arial" panose="020B0604020202020204" pitchFamily="34" charset="0"/>
              </a:rPr>
              <a:t>perceive </a:t>
            </a:r>
            <a:r>
              <a:rPr lang="en-CA" i="1" dirty="0" smtClean="0">
                <a:latin typeface="Arial" panose="020B0604020202020204" pitchFamily="34" charset="0"/>
                <a:cs typeface="Arial" panose="020B0604020202020204" pitchFamily="34" charset="0"/>
              </a:rPr>
              <a:t>different aspects of </a:t>
            </a:r>
            <a:r>
              <a:rPr lang="en-CA" sz="1200" i="1" baseline="0" dirty="0" smtClean="0">
                <a:latin typeface="Arial" panose="020B0604020202020204" pitchFamily="34" charset="0"/>
                <a:cs typeface="Arial" panose="020B0604020202020204" pitchFamily="34" charset="0"/>
              </a:rPr>
              <a:t>time adequacy</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Having adequate time for daily activities that contribute to quality of life is an important component of wellbeing. Overall, Waterloo Region residents feel they have enough time for activities related to mental and physical health including sleep and preparing and eating healthy meals. </a:t>
            </a:r>
          </a:p>
          <a:p>
            <a:pPr marL="163718" indent="-163718" defTabSz="838496">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With respect to personal relationships, Waterloo Region residents report somewhat high levels of agreement of having adequate time for their partner or spouse, their children, their family, to develop and sustain relationships, and to socialize with others. </a:t>
            </a:r>
          </a:p>
          <a:p>
            <a:pPr marL="163718" indent="-163718" defTabSz="838496">
              <a:buFont typeface="Arial" panose="020B0604020202020204" pitchFamily="34" charset="0"/>
              <a:buChar char="•"/>
              <a:defRPr/>
            </a:pPr>
            <a:endParaRPr lang="en-US" dirty="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Perceptions of having adequate time to be active in the community, to nurture their spiritual or creative side, and to keep in shape are the lowest. These results suggest that people may be more likely to sacrifice time in these areas in order to have enough time for other responsibilities, commitments, and personal priorities.</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139</a:t>
            </a:fld>
            <a:endParaRPr lang="en-US" dirty="0"/>
          </a:p>
        </p:txBody>
      </p:sp>
    </p:spTree>
    <p:extLst>
      <p:ext uri="{BB962C8B-B14F-4D97-AF65-F5344CB8AC3E}">
        <p14:creationId xmlns:p14="http://schemas.microsoft.com/office/powerpoint/2010/main" val="908531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Fewer residents</a:t>
            </a:r>
            <a:r>
              <a:rPr lang="en-CA" baseline="0" dirty="0" smtClean="0">
                <a:latin typeface="Arial" panose="020B0604020202020204" pitchFamily="34" charset="0"/>
                <a:cs typeface="Arial" panose="020B0604020202020204" pitchFamily="34" charset="0"/>
              </a:rPr>
              <a:t> with lower incomes report high levels of time adequacy, and more residents with lower incomes report low levels of time adequacy.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 with annual household incomes under $20,000 are especially at risk</a:t>
            </a:r>
            <a:r>
              <a:rPr lang="en-CA" baseline="0" dirty="0" smtClean="0">
                <a:latin typeface="Arial" panose="020B0604020202020204" pitchFamily="34" charset="0"/>
                <a:cs typeface="Arial" panose="020B0604020202020204" pitchFamily="34" charset="0"/>
              </a:rPr>
              <a:t> of having less time adequacy.</a:t>
            </a:r>
            <a:endParaRPr lang="en-CA" dirty="0" smtClean="0">
              <a:latin typeface="Arial" panose="020B0604020202020204" pitchFamily="34" charset="0"/>
              <a:cs typeface="Arial" panose="020B0604020202020204" pitchFamily="34" charset="0"/>
            </a:endParaRPr>
          </a:p>
          <a:p>
            <a:endParaRPr lang="en-US" sz="140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140</a:t>
            </a:fld>
            <a:endParaRPr lang="en-US" dirty="0"/>
          </a:p>
        </p:txBody>
      </p:sp>
    </p:spTree>
    <p:extLst>
      <p:ext uri="{BB962C8B-B14F-4D97-AF65-F5344CB8AC3E}">
        <p14:creationId xmlns:p14="http://schemas.microsoft.com/office/powerpoint/2010/main" val="44734056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Feelings of time adequacy increase with age.</a:t>
            </a:r>
            <a:r>
              <a:rPr lang="en-CA" baseline="0" dirty="0" smtClean="0">
                <a:latin typeface="Arial" panose="020B0604020202020204" pitchFamily="34" charset="0"/>
                <a:cs typeface="Arial" panose="020B0604020202020204" pitchFamily="34" charset="0"/>
              </a:rPr>
              <a:t>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Older residents have the most time adequacy in Waterloo Region. The percentage of young people and middle age adults who report having more time adequacy is substantially lower.</a:t>
            </a:r>
            <a:endParaRPr lang="en-CA" dirty="0" smtClean="0">
              <a:latin typeface="Arial" panose="020B0604020202020204" pitchFamily="34" charset="0"/>
              <a:cs typeface="Arial" panose="020B0604020202020204" pitchFamily="34" charset="0"/>
            </a:endParaRPr>
          </a:p>
          <a:p>
            <a:endParaRPr lang="en-US" dirty="0" smtClean="0"/>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141</a:t>
            </a:fld>
            <a:endParaRPr lang="en-US" dirty="0"/>
          </a:p>
        </p:txBody>
      </p:sp>
    </p:spTree>
    <p:extLst>
      <p:ext uri="{BB962C8B-B14F-4D97-AF65-F5344CB8AC3E}">
        <p14:creationId xmlns:p14="http://schemas.microsoft.com/office/powerpoint/2010/main" val="149191237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geographic location?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People </a:t>
            </a:r>
            <a:r>
              <a:rPr lang="en-US" baseline="0" dirty="0" smtClean="0">
                <a:latin typeface="Arial" panose="020B0604020202020204" pitchFamily="34" charset="0"/>
                <a:cs typeface="Arial" panose="020B0604020202020204" pitchFamily="34" charset="0"/>
              </a:rPr>
              <a:t>residing in Woolwich report the highest percentage of</a:t>
            </a:r>
            <a:r>
              <a:rPr lang="en-US" dirty="0" smtClean="0">
                <a:latin typeface="Arial" panose="020B0604020202020204" pitchFamily="34" charset="0"/>
                <a:cs typeface="Arial" panose="020B0604020202020204" pitchFamily="34" charset="0"/>
              </a:rPr>
              <a:t> people </a:t>
            </a:r>
            <a:r>
              <a:rPr lang="en-US" baseline="0" dirty="0" smtClean="0">
                <a:latin typeface="Arial" panose="020B0604020202020204" pitchFamily="34" charset="0"/>
                <a:cs typeface="Arial" panose="020B0604020202020204" pitchFamily="34" charset="0"/>
              </a:rPr>
              <a:t>who feel they have a lot of time adequacy (54.1%), followed by people residing in Kitchener (52.6%).</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Wellesley residents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report having less time adequacy (1.6%).</a:t>
            </a:r>
            <a:endParaRPr lang="en-CA"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142</a:t>
            </a:fld>
            <a:endParaRPr lang="en-US" dirty="0"/>
          </a:p>
        </p:txBody>
      </p:sp>
    </p:spTree>
    <p:extLst>
      <p:ext uri="{BB962C8B-B14F-4D97-AF65-F5344CB8AC3E}">
        <p14:creationId xmlns:p14="http://schemas.microsoft.com/office/powerpoint/2010/main" val="428313176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Time Use</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a:t>
            </a:r>
            <a:r>
              <a:rPr lang="en-CA" i="1" baseline="0" dirty="0" smtClean="0">
                <a:latin typeface="Arial" panose="020B0604020202020204" pitchFamily="34" charset="0"/>
                <a:cs typeface="Arial" panose="020B0604020202020204" pitchFamily="34" charset="0"/>
              </a:rPr>
              <a:t> time adequacy </a:t>
            </a:r>
            <a:r>
              <a:rPr lang="en-CA" i="1" dirty="0" smtClean="0">
                <a:latin typeface="Arial" panose="020B0604020202020204" pitchFamily="34" charset="0"/>
                <a:cs typeface="Arial" panose="020B0604020202020204" pitchFamily="34" charset="0"/>
              </a:rPr>
              <a:t>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Residents sharing accommodation with others have the lowest percentage indicating</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 lot of time adequacy (30.5%).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Conversely, couples living with no children at home have the highest percentage indicating they have a lot of time adequacy (78.4%).</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As a whole, fewer residents who live with children at home (both couples and single parents) feel they have adequate time for their responsibilities, commitments, and personal care. </a:t>
            </a:r>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143</a:t>
            </a:fld>
            <a:endParaRPr lang="en-US" dirty="0"/>
          </a:p>
        </p:txBody>
      </p:sp>
    </p:spTree>
    <p:extLst>
      <p:ext uri="{BB962C8B-B14F-4D97-AF65-F5344CB8AC3E}">
        <p14:creationId xmlns:p14="http://schemas.microsoft.com/office/powerpoint/2010/main" val="12209178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Time Use</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a:t>
            </a:r>
            <a:r>
              <a:rPr lang="en-CA" i="1" baseline="0" dirty="0" smtClean="0">
                <a:latin typeface="Arial" panose="020B0604020202020204" pitchFamily="34" charset="0"/>
                <a:cs typeface="Arial" panose="020B0604020202020204" pitchFamily="34" charset="0"/>
              </a:rPr>
              <a:t> of</a:t>
            </a:r>
            <a:r>
              <a:rPr lang="en-CA" i="1" dirty="0" smtClean="0">
                <a:latin typeface="Arial" panose="020B0604020202020204" pitchFamily="34" charset="0"/>
                <a:cs typeface="Arial" panose="020B0604020202020204" pitchFamily="34" charset="0"/>
              </a:rPr>
              <a:t> time adequacy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time adequacy is related to higher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with</a:t>
            </a:r>
            <a:r>
              <a:rPr lang="en-US" baseline="0" dirty="0" smtClean="0">
                <a:latin typeface="Arial" panose="020B0604020202020204" pitchFamily="34" charset="0"/>
                <a:cs typeface="Arial" panose="020B0604020202020204" pitchFamily="34" charset="0"/>
              </a:rPr>
              <a:t> income; however, residents with </a:t>
            </a:r>
            <a:r>
              <a:rPr lang="en-US" dirty="0" smtClean="0">
                <a:latin typeface="Arial" panose="020B0604020202020204" pitchFamily="34" charset="0"/>
                <a:cs typeface="Arial" panose="020B0604020202020204" pitchFamily="34" charset="0"/>
              </a:rPr>
              <a:t>annual</a:t>
            </a:r>
            <a:r>
              <a:rPr lang="en-US" baseline="0" dirty="0" smtClean="0">
                <a:latin typeface="Arial" panose="020B0604020202020204" pitchFamily="34" charset="0"/>
                <a:cs typeface="Arial" panose="020B0604020202020204" pitchFamily="34" charset="0"/>
              </a:rPr>
              <a:t> incomes under $20,000 are at greater risk of not having enough time to enhance their wellbeing</a:t>
            </a:r>
            <a:endParaRPr lang="en-US" dirty="0" smtClean="0">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townships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endParaRPr lang="en-US" dirty="0" smtClean="0"/>
          </a:p>
          <a:p>
            <a:pPr marL="0" indent="0">
              <a:buNone/>
            </a:pPr>
            <a:endParaRPr lang="en-US" sz="1200" dirty="0" smtClean="0"/>
          </a:p>
          <a:p>
            <a:endParaRPr lang="en-US" dirty="0" smtClean="0"/>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144</a:t>
            </a:fld>
            <a:endParaRPr lang="en-US" dirty="0"/>
          </a:p>
        </p:txBody>
      </p:sp>
    </p:spTree>
    <p:extLst>
      <p:ext uri="{BB962C8B-B14F-4D97-AF65-F5344CB8AC3E}">
        <p14:creationId xmlns:p14="http://schemas.microsoft.com/office/powerpoint/2010/main" val="68099006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solidFill>
                  <a:srgbClr val="005A73"/>
                </a:solidFill>
                <a:latin typeface="Arial" panose="020B0604020202020204" pitchFamily="34" charset="0"/>
                <a:cs typeface="Arial" panose="020B0604020202020204" pitchFamily="34" charset="0"/>
              </a:rPr>
              <a:t>Relative importance of Domains</a:t>
            </a:r>
            <a:endParaRPr lang="en-CA" b="1"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Which domains are the most critical to community wellbeing?</a:t>
            </a:r>
            <a:r>
              <a:rPr lang="en-CA" dirty="0" smtClean="0">
                <a:latin typeface="Arial" panose="020B0604020202020204" pitchFamily="34" charset="0"/>
                <a:cs typeface="Arial" panose="020B0604020202020204" pitchFamily="34" charset="0"/>
              </a:rPr>
              <a:t>”</a:t>
            </a:r>
          </a:p>
          <a:p>
            <a:endParaRPr lang="en-CA" dirty="0" smtClean="0"/>
          </a:p>
          <a:p>
            <a:r>
              <a:rPr lang="en-CA" dirty="0" smtClean="0"/>
              <a:t>After examining all eight domains</a:t>
            </a:r>
            <a:r>
              <a:rPr lang="en-CA" baseline="0" dirty="0" smtClean="0"/>
              <a:t> and the various factors to which each one is related, a question that inevitably arises is, “which domain is most important to overall wellbeing?”</a:t>
            </a:r>
            <a:endParaRPr lang="en-CA" dirty="0" smtClean="0"/>
          </a:p>
          <a:p>
            <a:endParaRPr lang="en-CA"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145</a:t>
            </a:fld>
            <a:endParaRPr lang="en-US" dirty="0"/>
          </a:p>
        </p:txBody>
      </p:sp>
    </p:spTree>
    <p:extLst>
      <p:ext uri="{BB962C8B-B14F-4D97-AF65-F5344CB8AC3E}">
        <p14:creationId xmlns:p14="http://schemas.microsoft.com/office/powerpoint/2010/main" val="1257370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Democratic Engagement </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a:t>
            </a:r>
            <a:r>
              <a:rPr lang="en-CA" i="1" dirty="0" smtClean="0">
                <a:latin typeface="Arial" panose="020B0604020202020204" pitchFamily="34" charset="0"/>
                <a:cs typeface="Arial" panose="020B0604020202020204" pitchFamily="34" charset="0"/>
              </a:rPr>
              <a:t>municipalities </a:t>
            </a:r>
            <a:r>
              <a:rPr lang="en-CA" sz="1200" i="1" baseline="0" dirty="0" smtClean="0">
                <a:latin typeface="Arial" panose="020B0604020202020204" pitchFamily="34" charset="0"/>
                <a:cs typeface="Arial" panose="020B0604020202020204" pitchFamily="34" charset="0"/>
              </a:rPr>
              <a:t>report their satisfaction with democratic engagement</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somewhat high satisfaction with the Democratic Engagement domain (average </a:t>
            </a:r>
            <a:r>
              <a:rPr lang="en-US" dirty="0" smtClean="0">
                <a:latin typeface="Arial" panose="020B0604020202020204" pitchFamily="34" charset="0"/>
                <a:cs typeface="Arial" panose="020B0604020202020204" pitchFamily="34" charset="0"/>
              </a:rPr>
              <a:t>score is</a:t>
            </a:r>
            <a:r>
              <a:rPr lang="en-US" baseline="0" dirty="0" smtClean="0">
                <a:latin typeface="Arial" panose="020B0604020202020204" pitchFamily="34" charset="0"/>
                <a:cs typeface="Arial" panose="020B0604020202020204" pitchFamily="34" charset="0"/>
              </a:rPr>
              <a:t> 4.19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in townships and cities have no substantial differences regarding levels of satisfaction with the Democratic Engagement domain. Residents living in Wilmot report the highest satisfaction with this domain, whereas Cambridge residents report the lowest satisfaction.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20</a:t>
            </a:fld>
            <a:endParaRPr lang="en-US" dirty="0"/>
          </a:p>
        </p:txBody>
      </p:sp>
    </p:spTree>
    <p:extLst>
      <p:ext uri="{BB962C8B-B14F-4D97-AF65-F5344CB8AC3E}">
        <p14:creationId xmlns:p14="http://schemas.microsoft.com/office/powerpoint/2010/main" val="80874903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146</a:t>
            </a:fld>
            <a:endParaRPr lang="en-US" dirty="0"/>
          </a:p>
        </p:txBody>
      </p:sp>
      <p:sp>
        <p:nvSpPr>
          <p:cNvPr id="6" name="Notes Placeholder 2"/>
          <p:cNvSpPr txBox="1">
            <a:spLocks/>
          </p:cNvSpPr>
          <p:nvPr/>
        </p:nvSpPr>
        <p:spPr>
          <a:xfrm>
            <a:off x="731520" y="4561952"/>
            <a:ext cx="5852160" cy="4320540"/>
          </a:xfrm>
          <a:prstGeom prst="rect">
            <a:avLst/>
          </a:prstGeom>
        </p:spPr>
        <p:txBody>
          <a:bodyPr vert="horz" lIns="95170" tIns="47586" rIns="95170" bIns="47586"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63718" indent="-163718" defTabSz="838496">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7" name="Notes Placeholder 6"/>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Relative importance of Domains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Which domains are the most critical to community wellbeing?</a:t>
            </a:r>
            <a:r>
              <a:rPr lang="en-CA"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There are three answers to this question:</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First, </a:t>
            </a:r>
            <a:r>
              <a:rPr lang="en-US" i="1" dirty="0" smtClean="0">
                <a:latin typeface="Arial" panose="020B0604020202020204" pitchFamily="34" charset="0"/>
                <a:cs typeface="Arial" panose="020B0604020202020204" pitchFamily="34" charset="0"/>
              </a:rPr>
              <a:t>all</a:t>
            </a:r>
            <a:r>
              <a:rPr lang="en-US" dirty="0" smtClean="0">
                <a:latin typeface="Arial" panose="020B0604020202020204" pitchFamily="34" charset="0"/>
                <a:cs typeface="Arial" panose="020B0604020202020204" pitchFamily="34" charset="0"/>
              </a:rPr>
              <a:t> eight domains make a </a:t>
            </a:r>
            <a:r>
              <a:rPr lang="en-US" i="1" dirty="0" smtClean="0">
                <a:latin typeface="Arial" panose="020B0604020202020204" pitchFamily="34" charset="0"/>
                <a:cs typeface="Arial" panose="020B0604020202020204" pitchFamily="34" charset="0"/>
              </a:rPr>
              <a:t>significant</a:t>
            </a:r>
            <a:r>
              <a:rPr lang="en-US" dirty="0" smtClean="0">
                <a:latin typeface="Arial" panose="020B0604020202020204" pitchFamily="34" charset="0"/>
                <a:cs typeface="Arial" panose="020B0604020202020204" pitchFamily="34" charset="0"/>
              </a:rPr>
              <a:t> contribution to wellbeing. </a:t>
            </a:r>
            <a:r>
              <a:rPr lang="en-US" baseline="0" dirty="0" smtClean="0">
                <a:latin typeface="Arial" panose="020B0604020202020204" pitchFamily="34" charset="0"/>
                <a:cs typeface="Arial" panose="020B0604020202020204" pitchFamily="34" charset="0"/>
              </a:rPr>
              <a:t>In other words, every domain enhances the wellbeing of residents in its own way and works in conjunction with all other domains in further enhancing wellbeing.</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Second, when the relative contribution of each domain to overall wellbeing is compared, three domains emerge as having the greatest impact: </a:t>
            </a:r>
            <a:r>
              <a:rPr lang="en-US" dirty="0" smtClean="0">
                <a:latin typeface="Arial" panose="020B0604020202020204" pitchFamily="34" charset="0"/>
                <a:cs typeface="Arial" panose="020B0604020202020204" pitchFamily="34" charset="0"/>
              </a:rPr>
              <a:t>Leisure and Culture, Community Vitality, and Time Use. In other words,</a:t>
            </a:r>
            <a:r>
              <a:rPr lang="en-US" baseline="0" dirty="0" smtClean="0">
                <a:latin typeface="Arial" panose="020B0604020202020204" pitchFamily="34" charset="0"/>
                <a:cs typeface="Arial" panose="020B0604020202020204" pitchFamily="34" charset="0"/>
              </a:rPr>
              <a:t> as progress is made in areas linked to these domains, the impact on wellbeing is greater than it would be by similar progress made on other domains.</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Three, the domains not only all contribute to overall wellbeing, they interact in meaningful ways to collectively have an impact. All of the domains are also highly related to one another. Consequently, all explorations of the various indicators that affect wellbeing should be considered in conjunction with indicators from domains to understand the intersection of </a:t>
            </a:r>
            <a:r>
              <a:rPr lang="en-US" baseline="0" smtClean="0">
                <a:latin typeface="Arial" panose="020B0604020202020204" pitchFamily="34" charset="0"/>
                <a:cs typeface="Arial" panose="020B0604020202020204" pitchFamily="34" charset="0"/>
              </a:rPr>
              <a:t>the domains.</a:t>
            </a:r>
            <a:endParaRPr lang="en-US" dirty="0"/>
          </a:p>
        </p:txBody>
      </p:sp>
    </p:spTree>
    <p:extLst>
      <p:ext uri="{BB962C8B-B14F-4D97-AF65-F5344CB8AC3E}">
        <p14:creationId xmlns:p14="http://schemas.microsoft.com/office/powerpoint/2010/main" val="192364681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147</a:t>
            </a:fld>
            <a:endParaRPr lang="en-US" dirty="0"/>
          </a:p>
        </p:txBody>
      </p:sp>
    </p:spTree>
    <p:extLst>
      <p:ext uri="{BB962C8B-B14F-4D97-AF65-F5344CB8AC3E}">
        <p14:creationId xmlns:p14="http://schemas.microsoft.com/office/powerpoint/2010/main" val="120999005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148</a:t>
            </a:fld>
            <a:endParaRPr lang="en-US" dirty="0"/>
          </a:p>
        </p:txBody>
      </p:sp>
    </p:spTree>
    <p:extLst>
      <p:ext uri="{BB962C8B-B14F-4D97-AF65-F5344CB8AC3E}">
        <p14:creationId xmlns:p14="http://schemas.microsoft.com/office/powerpoint/2010/main" val="386216768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a:t>
            </a:r>
            <a:r>
              <a:rPr lang="en-CA" i="1" baseline="0" dirty="0" smtClean="0">
                <a:latin typeface="Arial" panose="020B0604020202020204" pitchFamily="34" charset="0"/>
                <a:cs typeface="Arial" panose="020B0604020202020204" pitchFamily="34" charset="0"/>
              </a:rPr>
              <a:t> sense of belonging to community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level of social</a:t>
            </a:r>
            <a:r>
              <a:rPr lang="en-US" baseline="0" dirty="0" smtClean="0">
                <a:solidFill>
                  <a:srgbClr val="005A73"/>
                </a:solidFill>
                <a:latin typeface="Arial" panose="020B0604020202020204" pitchFamily="34" charset="0"/>
                <a:cs typeface="Arial" panose="020B0604020202020204" pitchFamily="34" charset="0"/>
              </a:rPr>
              <a:t> isolation </a:t>
            </a:r>
            <a:r>
              <a:rPr lang="en-US" dirty="0" smtClean="0">
                <a:solidFill>
                  <a:srgbClr val="005A73"/>
                </a:solidFill>
                <a:latin typeface="Arial" panose="020B0604020202020204" pitchFamily="34" charset="0"/>
                <a:cs typeface="Arial" panose="020B0604020202020204" pitchFamily="34" charset="0"/>
              </a:rPr>
              <a:t>is related to lower sense of belonging to community.</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Living in cities</a:t>
            </a: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149</a:t>
            </a:fld>
            <a:endParaRPr lang="en-US" dirty="0"/>
          </a:p>
        </p:txBody>
      </p:sp>
    </p:spTree>
    <p:extLst>
      <p:ext uri="{BB962C8B-B14F-4D97-AF65-F5344CB8AC3E}">
        <p14:creationId xmlns:p14="http://schemas.microsoft.com/office/powerpoint/2010/main" val="84022572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a:t>
            </a:r>
            <a:r>
              <a:rPr lang="en-CA" i="1" baseline="0" dirty="0" smtClean="0">
                <a:latin typeface="Arial" panose="020B0604020202020204" pitchFamily="34" charset="0"/>
                <a:cs typeface="Arial" panose="020B0604020202020204" pitchFamily="34" charset="0"/>
              </a:rPr>
              <a:t> isolation related </a:t>
            </a:r>
            <a:r>
              <a:rPr lang="en-CA" i="1" dirty="0" smtClean="0">
                <a:latin typeface="Arial" panose="020B0604020202020204" pitchFamily="34" charset="0"/>
                <a:cs typeface="Arial" panose="020B0604020202020204" pitchFamily="34" charset="0"/>
              </a:rPr>
              <a:t>to</a:t>
            </a:r>
            <a:r>
              <a:rPr lang="en-CA" i="1" baseline="0" dirty="0" smtClean="0">
                <a:latin typeface="Arial" panose="020B0604020202020204" pitchFamily="34" charset="0"/>
                <a:cs typeface="Arial" panose="020B0604020202020204" pitchFamily="34" charset="0"/>
              </a:rPr>
              <a:t> perception of political efficacy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level of social</a:t>
            </a:r>
            <a:r>
              <a:rPr lang="en-US" baseline="0" dirty="0" smtClean="0">
                <a:solidFill>
                  <a:srgbClr val="005A73"/>
                </a:solidFill>
                <a:latin typeface="Arial" panose="020B0604020202020204" pitchFamily="34" charset="0"/>
                <a:cs typeface="Arial" panose="020B0604020202020204" pitchFamily="34" charset="0"/>
              </a:rPr>
              <a:t> isolation </a:t>
            </a:r>
            <a:r>
              <a:rPr lang="en-US" dirty="0" smtClean="0">
                <a:solidFill>
                  <a:srgbClr val="005A73"/>
                </a:solidFill>
                <a:latin typeface="Arial" panose="020B0604020202020204" pitchFamily="34" charset="0"/>
                <a:cs typeface="Arial" panose="020B0604020202020204" pitchFamily="34" charset="0"/>
              </a:rPr>
              <a:t>is related to lower perceived political capital.</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regarding geographic locations</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150</a:t>
            </a:fld>
            <a:endParaRPr lang="en-US" dirty="0"/>
          </a:p>
        </p:txBody>
      </p:sp>
    </p:spTree>
    <p:extLst>
      <p:ext uri="{BB962C8B-B14F-4D97-AF65-F5344CB8AC3E}">
        <p14:creationId xmlns:p14="http://schemas.microsoft.com/office/powerpoint/2010/main" val="359996979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a:t>
            </a:r>
            <a:r>
              <a:rPr lang="en-CA" i="1" baseline="0" dirty="0" smtClean="0">
                <a:latin typeface="Arial" panose="020B0604020202020204" pitchFamily="34" charset="0"/>
                <a:cs typeface="Arial" panose="020B0604020202020204" pitchFamily="34" charset="0"/>
              </a:rPr>
              <a:t> isolation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accessibility of recreation and cultural facilities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level of social</a:t>
            </a:r>
            <a:r>
              <a:rPr lang="en-US" baseline="0" dirty="0" smtClean="0">
                <a:solidFill>
                  <a:srgbClr val="005A73"/>
                </a:solidFill>
                <a:latin typeface="Arial" panose="020B0604020202020204" pitchFamily="34" charset="0"/>
                <a:cs typeface="Arial" panose="020B0604020202020204" pitchFamily="34" charset="0"/>
              </a:rPr>
              <a:t> isolation </a:t>
            </a:r>
            <a:r>
              <a:rPr lang="en-US" dirty="0" smtClean="0">
                <a:solidFill>
                  <a:srgbClr val="005A73"/>
                </a:solidFill>
                <a:latin typeface="Arial" panose="020B0604020202020204" pitchFamily="34" charset="0"/>
                <a:cs typeface="Arial" panose="020B0604020202020204" pitchFamily="34" charset="0"/>
              </a:rPr>
              <a:t>is related to lower perceived accessibility</a:t>
            </a:r>
            <a:r>
              <a:rPr lang="en-US" baseline="0" dirty="0" smtClean="0">
                <a:solidFill>
                  <a:srgbClr val="005A73"/>
                </a:solidFill>
                <a:latin typeface="Arial" panose="020B0604020202020204" pitchFamily="34" charset="0"/>
                <a:cs typeface="Arial" panose="020B0604020202020204" pitchFamily="34" charset="0"/>
              </a:rPr>
              <a:t> of recreation and cultural facilities</a:t>
            </a:r>
            <a:r>
              <a:rPr lang="en-US" dirty="0" smtClean="0">
                <a:solidFill>
                  <a:srgbClr val="005A73"/>
                </a:solidFill>
                <a:latin typeface="Arial" panose="020B0604020202020204" pitchFamily="34" charset="0"/>
                <a:cs typeface="Arial" panose="020B0604020202020204" pitchFamily="34" charset="0"/>
              </a:rPr>
              <a:t>.</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North Dumfries</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151</a:t>
            </a:fld>
            <a:endParaRPr lang="en-US" dirty="0"/>
          </a:p>
        </p:txBody>
      </p:sp>
    </p:spTree>
    <p:extLst>
      <p:ext uri="{BB962C8B-B14F-4D97-AF65-F5344CB8AC3E}">
        <p14:creationId xmlns:p14="http://schemas.microsoft.com/office/powerpoint/2010/main" val="135156357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Social isolation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social isolation related to</a:t>
            </a:r>
            <a:r>
              <a:rPr lang="en-CA" i="1" baseline="0" dirty="0" smtClean="0">
                <a:latin typeface="Arial" panose="020B0604020202020204" pitchFamily="34" charset="0"/>
                <a:cs typeface="Arial" panose="020B0604020202020204" pitchFamily="34" charset="0"/>
              </a:rPr>
              <a:t> mental health</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level of social</a:t>
            </a:r>
            <a:r>
              <a:rPr lang="en-US" baseline="0" dirty="0" smtClean="0">
                <a:solidFill>
                  <a:srgbClr val="005A73"/>
                </a:solidFill>
                <a:latin typeface="Arial" panose="020B0604020202020204" pitchFamily="34" charset="0"/>
                <a:cs typeface="Arial" panose="020B0604020202020204" pitchFamily="34" charset="0"/>
              </a:rPr>
              <a:t> isolation </a:t>
            </a:r>
            <a:r>
              <a:rPr lang="en-US" dirty="0" smtClean="0">
                <a:solidFill>
                  <a:srgbClr val="005A73"/>
                </a:solidFill>
                <a:latin typeface="Arial" panose="020B0604020202020204" pitchFamily="34" charset="0"/>
                <a:cs typeface="Arial" panose="020B0604020202020204" pitchFamily="34" charset="0"/>
              </a:rPr>
              <a:t>is related to lower mental health.</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cities</a:t>
            </a: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152</a:t>
            </a:fld>
            <a:endParaRPr lang="en-US" dirty="0"/>
          </a:p>
        </p:txBody>
      </p:sp>
    </p:spTree>
    <p:extLst>
      <p:ext uri="{BB962C8B-B14F-4D97-AF65-F5344CB8AC3E}">
        <p14:creationId xmlns:p14="http://schemas.microsoft.com/office/powerpoint/2010/main" val="326825806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153</a:t>
            </a:fld>
            <a:endParaRPr lang="en-US" dirty="0"/>
          </a:p>
        </p:txBody>
      </p:sp>
    </p:spTree>
    <p:extLst>
      <p:ext uri="{BB962C8B-B14F-4D97-AF65-F5344CB8AC3E}">
        <p14:creationId xmlns:p14="http://schemas.microsoft.com/office/powerpoint/2010/main" val="39219524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Mental Health</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a:t>
            </a:r>
            <a:r>
              <a:rPr lang="en-CA" i="1" baseline="0" dirty="0" smtClean="0">
                <a:latin typeface="Arial" panose="020B0604020202020204" pitchFamily="34" charset="0"/>
                <a:cs typeface="Arial" panose="020B0604020202020204" pitchFamily="34" charset="0"/>
              </a:rPr>
              <a:t> experience of discrimination</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discrimination on ethnicity is related to lower mental health.</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cities</a:t>
            </a:r>
            <a:r>
              <a:rPr lang="en-US" baseline="0" dirty="0" smtClean="0">
                <a:latin typeface="Arial" panose="020B0604020202020204" pitchFamily="34" charset="0"/>
                <a:cs typeface="Arial" panose="020B0604020202020204" pitchFamily="34" charset="0"/>
              </a:rPr>
              <a:t> (Cambridge, Waterloo)</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154</a:t>
            </a:fld>
            <a:endParaRPr lang="en-US" dirty="0"/>
          </a:p>
        </p:txBody>
      </p:sp>
    </p:spTree>
    <p:extLst>
      <p:ext uri="{BB962C8B-B14F-4D97-AF65-F5344CB8AC3E}">
        <p14:creationId xmlns:p14="http://schemas.microsoft.com/office/powerpoint/2010/main" val="5383592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Mental Health</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a:t>
            </a:r>
            <a:r>
              <a:rPr lang="en-CA" i="1" baseline="0" dirty="0" smtClean="0">
                <a:latin typeface="Arial" panose="020B0604020202020204" pitchFamily="34" charset="0"/>
                <a:cs typeface="Arial" panose="020B0604020202020204" pitchFamily="34" charset="0"/>
              </a:rPr>
              <a:t> perception of time adequacy</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lower perceived time adequacy is related to lower mental health.</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r>
              <a:rPr lang="en-US" baseline="0" dirty="0" smtClean="0">
                <a:latin typeface="Arial" panose="020B0604020202020204" pitchFamily="34" charset="0"/>
                <a:cs typeface="Arial" panose="020B0604020202020204" pitchFamily="34" charset="0"/>
              </a:rPr>
              <a:t> </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cities </a:t>
            </a:r>
            <a:r>
              <a:rPr lang="en-US" baseline="0" dirty="0" smtClean="0">
                <a:latin typeface="Arial" panose="020B0604020202020204" pitchFamily="34" charset="0"/>
                <a:cs typeface="Arial" panose="020B0604020202020204" pitchFamily="34" charset="0"/>
              </a:rPr>
              <a:t>(Cambridge, Waterloo)</a:t>
            </a:r>
            <a:endParaRPr lang="en-US" dirty="0" smtClean="0">
              <a:latin typeface="Arial" panose="020B0604020202020204" pitchFamily="34" charset="0"/>
              <a:cs typeface="Arial" panose="020B0604020202020204" pitchFamily="34" charset="0"/>
            </a:endParaRPr>
          </a:p>
          <a:p>
            <a:endParaRPr lang="en-US" dirty="0" smtClean="0"/>
          </a:p>
          <a:p>
            <a:endParaRPr lang="en-US" dirty="0" smtClean="0"/>
          </a:p>
          <a:p>
            <a:endParaRPr lang="en-US"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155</a:t>
            </a:fld>
            <a:endParaRPr lang="en-US" dirty="0"/>
          </a:p>
        </p:txBody>
      </p:sp>
    </p:spTree>
    <p:extLst>
      <p:ext uri="{BB962C8B-B14F-4D97-AF65-F5344CB8AC3E}">
        <p14:creationId xmlns:p14="http://schemas.microsoft.com/office/powerpoint/2010/main" val="131462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Education</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municipalities </a:t>
            </a:r>
            <a:r>
              <a:rPr lang="en-CA" sz="1200" i="1" baseline="0" dirty="0" smtClean="0">
                <a:latin typeface="Arial" panose="020B0604020202020204" pitchFamily="34" charset="0"/>
                <a:cs typeface="Arial" panose="020B0604020202020204" pitchFamily="34" charset="0"/>
              </a:rPr>
              <a:t>report their satisfaction with education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a relatively high level of satisfaction with the Education domain (average </a:t>
            </a:r>
            <a:r>
              <a:rPr lang="en-US" dirty="0" smtClean="0">
                <a:latin typeface="Arial" panose="020B0604020202020204" pitchFamily="34" charset="0"/>
                <a:cs typeface="Arial" panose="020B0604020202020204" pitchFamily="34" charset="0"/>
              </a:rPr>
              <a:t>score is </a:t>
            </a:r>
            <a:r>
              <a:rPr lang="en-US" baseline="0" dirty="0" smtClean="0">
                <a:latin typeface="Arial" panose="020B0604020202020204" pitchFamily="34" charset="0"/>
                <a:cs typeface="Arial" panose="020B0604020202020204" pitchFamily="34" charset="0"/>
              </a:rPr>
              <a:t>4.91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In particular, residents living in Wilmot report the highest satisfaction with the Education domain, followed by Kitchener and Waterloo. In contrast, residents living in North Dumfries report the lowest level of satisfaction with this domain.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21</a:t>
            </a:fld>
            <a:endParaRPr lang="en-US" dirty="0"/>
          </a:p>
        </p:txBody>
      </p:sp>
    </p:spTree>
    <p:extLst>
      <p:ext uri="{BB962C8B-B14F-4D97-AF65-F5344CB8AC3E}">
        <p14:creationId xmlns:p14="http://schemas.microsoft.com/office/powerpoint/2010/main" val="338835082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Mental Health</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a:t>
            </a:r>
            <a:r>
              <a:rPr lang="en-CA" i="1" baseline="0" dirty="0" smtClean="0">
                <a:latin typeface="Arial" panose="020B0604020202020204" pitchFamily="34" charset="0"/>
                <a:cs typeface="Arial" panose="020B0604020202020204" pitchFamily="34" charset="0"/>
              </a:rPr>
              <a:t> work-life imbalance</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work-life imbalance is related to lower mental health.</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L</a:t>
            </a:r>
            <a:r>
              <a:rPr lang="en-US" dirty="0" smtClean="0">
                <a:latin typeface="Arial" panose="020B0604020202020204" pitchFamily="34" charset="0"/>
                <a:cs typeface="Arial" panose="020B0604020202020204" pitchFamily="34" charset="0"/>
              </a:rPr>
              <a:t>iving in cities</a:t>
            </a:r>
            <a:endParaRPr lang="en-US" dirty="0" smtClean="0"/>
          </a:p>
          <a:p>
            <a:endParaRPr lang="en-US" dirty="0" smtClean="0"/>
          </a:p>
          <a:p>
            <a:endParaRPr lang="en-US" dirty="0" smtClean="0"/>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156</a:t>
            </a:fld>
            <a:endParaRPr lang="en-US" dirty="0"/>
          </a:p>
        </p:txBody>
      </p:sp>
    </p:spTree>
    <p:extLst>
      <p:ext uri="{BB962C8B-B14F-4D97-AF65-F5344CB8AC3E}">
        <p14:creationId xmlns:p14="http://schemas.microsoft.com/office/powerpoint/2010/main" val="12095790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a:solidFill>
                  <a:srgbClr val="005A73"/>
                </a:solidFill>
                <a:latin typeface="Arial" panose="020B0604020202020204" pitchFamily="34" charset="0"/>
                <a:cs typeface="Arial" panose="020B0604020202020204" pitchFamily="34" charset="0"/>
              </a:rPr>
              <a:t>Mental Health</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lower level of mental health is related to lower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a:latin typeface="Arial" panose="020B0604020202020204" pitchFamily="34" charset="0"/>
                <a:cs typeface="Arial" panose="020B0604020202020204" pitchFamily="34" charset="0"/>
              </a:rPr>
              <a:t>L</a:t>
            </a:r>
            <a:r>
              <a:rPr lang="en-US" dirty="0" smtClean="0">
                <a:latin typeface="Arial" panose="020B0604020202020204" pitchFamily="34" charset="0"/>
                <a:cs typeface="Arial" panose="020B0604020202020204" pitchFamily="34" charset="0"/>
              </a:rPr>
              <a:t>iving in cities </a:t>
            </a:r>
            <a:r>
              <a:rPr lang="en-US" baseline="0" dirty="0" smtClean="0">
                <a:latin typeface="Arial" panose="020B0604020202020204" pitchFamily="34" charset="0"/>
                <a:cs typeface="Arial" panose="020B0604020202020204" pitchFamily="34" charset="0"/>
              </a:rPr>
              <a:t>(Cambridge)</a:t>
            </a:r>
            <a:endParaRPr lang="en-US" dirty="0" smtClean="0">
              <a:latin typeface="Arial" panose="020B0604020202020204" pitchFamily="34" charset="0"/>
              <a:cs typeface="Arial" panose="020B0604020202020204" pitchFamily="34" charset="0"/>
            </a:endParaRPr>
          </a:p>
          <a:p>
            <a:pPr marL="0" indent="0" defTabSz="914287">
              <a:buFont typeface="Arial" panose="020B0604020202020204" pitchFamily="34" charset="0"/>
              <a:buNone/>
            </a:pPr>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157</a:t>
            </a:fld>
            <a:endParaRPr lang="en-US" dirty="0"/>
          </a:p>
        </p:txBody>
      </p:sp>
    </p:spTree>
    <p:extLst>
      <p:ext uri="{BB962C8B-B14F-4D97-AF65-F5344CB8AC3E}">
        <p14:creationId xmlns:p14="http://schemas.microsoft.com/office/powerpoint/2010/main" val="51187458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158</a:t>
            </a:fld>
            <a:endParaRPr lang="en-US" dirty="0"/>
          </a:p>
        </p:txBody>
      </p:sp>
    </p:spTree>
    <p:extLst>
      <p:ext uri="{BB962C8B-B14F-4D97-AF65-F5344CB8AC3E}">
        <p14:creationId xmlns:p14="http://schemas.microsoft.com/office/powerpoint/2010/main" val="307814377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Housing Affordability</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0" marR="0" lvl="0" indent="0" algn="l" defTabSz="914287" rtl="0" eaLnBrk="1" fontAlgn="auto" latinLnBrk="0" hangingPunct="1">
              <a:lnSpc>
                <a:spcPct val="100000"/>
              </a:lnSpc>
              <a:spcBef>
                <a:spcPts val="0"/>
              </a:spcBef>
              <a:spcAft>
                <a:spcPts val="0"/>
              </a:spcAft>
              <a:buClrTx/>
              <a:buSzTx/>
              <a:buFont typeface="Arial" panose="020B0604020202020204" pitchFamily="34" charset="0"/>
              <a:buNone/>
              <a:tabLst/>
              <a:defRPr/>
            </a:pPr>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percentage of income spent on housing related to household income?</a:t>
            </a:r>
            <a:r>
              <a:rPr lang="en-CA" dirty="0" smtClean="0">
                <a:latin typeface="Arial" panose="020B0604020202020204" pitchFamily="34" charset="0"/>
                <a:cs typeface="Arial" panose="020B0604020202020204" pitchFamily="34" charset="0"/>
              </a:rPr>
              <a:t>”</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As incomes rise, more people spend less than 30% of their income on housing.</a:t>
            </a:r>
          </a:p>
          <a:p>
            <a:pPr marL="179525" indent="-179525">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dirty="0" smtClean="0">
                <a:latin typeface="Arial" panose="020B0604020202020204" pitchFamily="34" charset="0"/>
                <a:cs typeface="Arial" panose="020B0604020202020204" pitchFamily="34" charset="0"/>
              </a:rPr>
              <a:t>People with a</a:t>
            </a:r>
            <a:r>
              <a:rPr lang="en-US" baseline="0" dirty="0" smtClean="0">
                <a:latin typeface="Arial" panose="020B0604020202020204" pitchFamily="34" charset="0"/>
                <a:cs typeface="Arial" panose="020B0604020202020204" pitchFamily="34" charset="0"/>
              </a:rPr>
              <a:t> total household income before taxes from all sources of less than $30,000/year are more likely spend &gt;50% of their income on housing.</a:t>
            </a:r>
          </a:p>
          <a:p>
            <a:pPr marL="179525" indent="-179525">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9525" indent="-179525">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Interestingly, there is also a significant proportion of people earning less than $10,000/year spending less than 30% of their income on housing.</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159</a:t>
            </a:fld>
            <a:endParaRPr lang="en-US" dirty="0"/>
          </a:p>
        </p:txBody>
      </p:sp>
    </p:spTree>
    <p:extLst>
      <p:ext uri="{BB962C8B-B14F-4D97-AF65-F5344CB8AC3E}">
        <p14:creationId xmlns:p14="http://schemas.microsoft.com/office/powerpoint/2010/main" val="147064301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Housing Affordability</a:t>
            </a:r>
          </a:p>
          <a:p>
            <a:pPr marL="0" marR="0" lvl="0" indent="0" algn="l" defTabSz="91428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dirty="0" smtClean="0">
              <a:latin typeface="Arial" panose="020B0604020202020204" pitchFamily="34" charset="0"/>
              <a:cs typeface="Arial" panose="020B0604020202020204" pitchFamily="34" charset="0"/>
            </a:endParaRPr>
          </a:p>
          <a:p>
            <a:pPr marL="0" marR="0" lvl="0" indent="0" algn="l" defTabSz="914287"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Is percentage of income spent on housing related to age?</a:t>
            </a:r>
            <a:r>
              <a:rPr lang="en-CA" sz="1200" dirty="0" smtClean="0">
                <a:latin typeface="Arial" panose="020B0604020202020204" pitchFamily="34" charset="0"/>
                <a:cs typeface="Arial" panose="020B0604020202020204" pitchFamily="34" charset="0"/>
              </a:rPr>
              <a:t>”</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a:latin typeface="Arial" panose="020B0604020202020204" pitchFamily="34" charset="0"/>
                <a:cs typeface="Arial" panose="020B0604020202020204" pitchFamily="34" charset="0"/>
              </a:rPr>
              <a:t>As age increases, the percentage of income spent on housing decreases.</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More people under 35 years</a:t>
            </a:r>
            <a:r>
              <a:rPr lang="en-US" baseline="0" dirty="0" smtClean="0">
                <a:latin typeface="Arial" panose="020B0604020202020204" pitchFamily="34" charset="0"/>
                <a:cs typeface="Arial" panose="020B0604020202020204" pitchFamily="34" charset="0"/>
              </a:rPr>
              <a:t> of age spend more than 30% of their income on housing.</a:t>
            </a:r>
          </a:p>
          <a:p>
            <a:pPr marL="171429" indent="-171429">
              <a:buFont typeface="Arial" panose="020B0604020202020204" pitchFamily="34" charset="0"/>
              <a:buChar char="•"/>
            </a:pPr>
            <a:endParaRPr lang="en-US" dirty="0">
              <a:latin typeface="Arial" panose="020B0604020202020204" pitchFamily="34" charset="0"/>
              <a:cs typeface="Arial" panose="020B0604020202020204" pitchFamily="34" charset="0"/>
            </a:endParaRPr>
          </a:p>
          <a:p>
            <a:endParaRPr lang="en-US" baseline="0"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160</a:t>
            </a:fld>
            <a:endParaRPr lang="en-US" dirty="0"/>
          </a:p>
        </p:txBody>
      </p:sp>
    </p:spTree>
    <p:extLst>
      <p:ext uri="{BB962C8B-B14F-4D97-AF65-F5344CB8AC3E}">
        <p14:creationId xmlns:p14="http://schemas.microsoft.com/office/powerpoint/2010/main" val="373205072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Housing Affordability</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0" marR="0" lvl="0" indent="0" algn="l" defTabSz="914287"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Is percentage of income spent on housing related to municipality?</a:t>
            </a:r>
            <a:r>
              <a:rPr lang="en-CA" sz="1200" dirty="0" smtClean="0">
                <a:latin typeface="Arial" panose="020B0604020202020204" pitchFamily="34" charset="0"/>
                <a:cs typeface="Arial" panose="020B0604020202020204" pitchFamily="34" charset="0"/>
              </a:rPr>
              <a:t>”</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More </a:t>
            </a:r>
            <a:r>
              <a:rPr lang="en-US" baseline="0" dirty="0" smtClean="0">
                <a:latin typeface="Arial" panose="020B0604020202020204" pitchFamily="34" charset="0"/>
                <a:cs typeface="Arial" panose="020B0604020202020204" pitchFamily="34" charset="0"/>
              </a:rPr>
              <a:t>r</a:t>
            </a:r>
            <a:r>
              <a:rPr lang="en-US" dirty="0" smtClean="0">
                <a:latin typeface="Arial" panose="020B0604020202020204" pitchFamily="34" charset="0"/>
                <a:cs typeface="Arial" panose="020B0604020202020204" pitchFamily="34" charset="0"/>
              </a:rPr>
              <a:t>esidents living in the urban areas (Waterloo, Kitchener, Cambridge) spend more than 30% of their income on housing.</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161</a:t>
            </a:fld>
            <a:endParaRPr lang="en-US" dirty="0"/>
          </a:p>
        </p:txBody>
      </p:sp>
    </p:spTree>
    <p:extLst>
      <p:ext uri="{BB962C8B-B14F-4D97-AF65-F5344CB8AC3E}">
        <p14:creationId xmlns:p14="http://schemas.microsoft.com/office/powerpoint/2010/main" val="363446253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Housing Affordability</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0" marR="0" lvl="0" indent="0" algn="l" defTabSz="914287"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Is percentage of income spent on housing related to living arrangements?</a:t>
            </a:r>
            <a:r>
              <a:rPr lang="en-CA" sz="1200" dirty="0" smtClean="0">
                <a:latin typeface="Arial" panose="020B0604020202020204" pitchFamily="34" charset="0"/>
                <a:cs typeface="Arial" panose="020B0604020202020204" pitchFamily="34" charset="0"/>
              </a:rPr>
              <a:t>”</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without a partner spend a larger proportion of their income on housing compared to those who have a partner.</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Couples with no children at home are most likely spend less than 30% of their income on housing.</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162</a:t>
            </a:fld>
            <a:endParaRPr lang="en-US" dirty="0"/>
          </a:p>
        </p:txBody>
      </p:sp>
    </p:spTree>
    <p:extLst>
      <p:ext uri="{BB962C8B-B14F-4D97-AF65-F5344CB8AC3E}">
        <p14:creationId xmlns:p14="http://schemas.microsoft.com/office/powerpoint/2010/main" val="356178612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Housing Affordability</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0" marR="0" lvl="0" indent="0" algn="l" defTabSz="914287"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Is percentage of income spent on housing related to financial insecurity of housing?</a:t>
            </a:r>
            <a:r>
              <a:rPr lang="en-CA" sz="1200" dirty="0" smtClean="0">
                <a:latin typeface="Arial" panose="020B0604020202020204" pitchFamily="34" charset="0"/>
                <a:cs typeface="Arial" panose="020B0604020202020204" pitchFamily="34" charset="0"/>
              </a:rPr>
              <a:t>”</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Financial insecurity related to housing was</a:t>
            </a:r>
            <a:r>
              <a:rPr lang="en-US" baseline="0" dirty="0" smtClean="0">
                <a:latin typeface="Arial" panose="020B0604020202020204" pitchFamily="34" charset="0"/>
                <a:cs typeface="Arial" panose="020B0604020202020204" pitchFamily="34" charset="0"/>
              </a:rPr>
              <a:t> measured by the question – </a:t>
            </a:r>
            <a:r>
              <a:rPr lang="en-US" i="1" baseline="0" dirty="0" smtClean="0">
                <a:latin typeface="Arial" panose="020B0604020202020204" pitchFamily="34" charset="0"/>
                <a:cs typeface="Arial" panose="020B0604020202020204" pitchFamily="34" charset="0"/>
              </a:rPr>
              <a:t>“How often in the past year: I could not pay my mortgage or rent on time”</a:t>
            </a:r>
            <a:r>
              <a:rPr lang="en-US" baseline="0" dirty="0" smtClean="0">
                <a:latin typeface="Arial" panose="020B0604020202020204" pitchFamily="34" charset="0"/>
                <a:cs typeface="Arial" panose="020B0604020202020204" pitchFamily="34" charset="0"/>
              </a:rPr>
              <a:t>.</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People</a:t>
            </a:r>
            <a:r>
              <a:rPr lang="en-US" baseline="0" dirty="0" smtClean="0">
                <a:latin typeface="Arial" panose="020B0604020202020204" pitchFamily="34" charset="0"/>
                <a:cs typeface="Arial" panose="020B0604020202020204" pitchFamily="34" charset="0"/>
              </a:rPr>
              <a:t> who spend more than 30% of their total household income on housing experience more difficulties in paying their rent or mortgage </a:t>
            </a:r>
            <a:r>
              <a:rPr lang="en-US" i="1" baseline="0" dirty="0" smtClean="0">
                <a:latin typeface="Arial" panose="020B0604020202020204" pitchFamily="34" charset="0"/>
                <a:cs typeface="Arial" panose="020B0604020202020204" pitchFamily="34" charset="0"/>
              </a:rPr>
              <a:t>on time</a:t>
            </a:r>
            <a:r>
              <a:rPr lang="en-US" baseline="0" dirty="0" smtClean="0">
                <a:latin typeface="Arial" panose="020B0604020202020204" pitchFamily="34" charset="0"/>
                <a:cs typeface="Arial" panose="020B0604020202020204" pitchFamily="34" charset="0"/>
              </a:rPr>
              <a:t>.</a:t>
            </a: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163</a:t>
            </a:fld>
            <a:endParaRPr lang="en-US" dirty="0"/>
          </a:p>
        </p:txBody>
      </p:sp>
    </p:spTree>
    <p:extLst>
      <p:ext uri="{BB962C8B-B14F-4D97-AF65-F5344CB8AC3E}">
        <p14:creationId xmlns:p14="http://schemas.microsoft.com/office/powerpoint/2010/main" val="103757245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164</a:t>
            </a:fld>
            <a:endParaRPr lang="en-US" dirty="0"/>
          </a:p>
        </p:txBody>
      </p:sp>
    </p:spTree>
    <p:extLst>
      <p:ext uri="{BB962C8B-B14F-4D97-AF65-F5344CB8AC3E}">
        <p14:creationId xmlns:p14="http://schemas.microsoft.com/office/powerpoint/2010/main" val="6799627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165</a:t>
            </a:fld>
            <a:endParaRPr lang="en-US" dirty="0"/>
          </a:p>
        </p:txBody>
      </p:sp>
    </p:spTree>
    <p:extLst>
      <p:ext uri="{BB962C8B-B14F-4D97-AF65-F5344CB8AC3E}">
        <p14:creationId xmlns:p14="http://schemas.microsoft.com/office/powerpoint/2010/main" val="241069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Environment</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municipalities </a:t>
            </a:r>
            <a:r>
              <a:rPr lang="en-CA" sz="1200" i="1" baseline="0" dirty="0" smtClean="0">
                <a:latin typeface="Arial" panose="020B0604020202020204" pitchFamily="34" charset="0"/>
                <a:cs typeface="Arial" panose="020B0604020202020204" pitchFamily="34" charset="0"/>
              </a:rPr>
              <a:t>report their satisfaction with environment</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CA" sz="120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a high level of satisfaction the Environment domain (average score is 5.25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Comparatively, residents living in townships report higher levels of satisfaction with the Environment domain than residents living in cities. In particular, residents living in Wellesley report the highest level of satisfaction with the Environment domain, followed by Wilmot and Woolwich. In contrast, Cambridge residents report the lowest level of satisfaction with this domain.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22</a:t>
            </a:fld>
            <a:endParaRPr lang="en-US" dirty="0"/>
          </a:p>
        </p:txBody>
      </p:sp>
    </p:spTree>
    <p:extLst>
      <p:ext uri="{BB962C8B-B14F-4D97-AF65-F5344CB8AC3E}">
        <p14:creationId xmlns:p14="http://schemas.microsoft.com/office/powerpoint/2010/main" val="240219637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Children at Home</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defTabSz="91428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Based on respondents who described the type of household in which they live as either: “couple with children living at home” or “adult with children living at home”.</a:t>
            </a:r>
          </a:p>
          <a:p>
            <a:pPr marL="171429" indent="-171429" defTabSz="91428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Food</a:t>
            </a:r>
            <a:r>
              <a:rPr lang="en-US" baseline="0" dirty="0" smtClean="0">
                <a:latin typeface="Arial" panose="020B0604020202020204" pitchFamily="34" charset="0"/>
                <a:cs typeface="Arial" panose="020B0604020202020204" pitchFamily="34" charset="0"/>
              </a:rPr>
              <a:t> security was calculated by the percentage of respondents who reported they: “Never ate less because there was not enough food or money for food”.</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Couples living with children reported significantly higher food security compared to single parents.</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For single parents, those parents living with younger children (under 5 years of age) reported lower food security than single parents living with adolescents or teenagers.</a:t>
            </a: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166</a:t>
            </a:fld>
            <a:endParaRPr lang="en-US" dirty="0"/>
          </a:p>
        </p:txBody>
      </p:sp>
    </p:spTree>
    <p:extLst>
      <p:ext uri="{BB962C8B-B14F-4D97-AF65-F5344CB8AC3E}">
        <p14:creationId xmlns:p14="http://schemas.microsoft.com/office/powerpoint/2010/main" val="1961671404"/>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Children at Home</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defTabSz="91428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Based on respondents who described the type of household in which they live as either: “couple with children living at home” or “adult with children living at home”.</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Nutritious meals </a:t>
            </a:r>
            <a:r>
              <a:rPr lang="en-US" baseline="0" dirty="0" smtClean="0">
                <a:latin typeface="Arial" panose="020B0604020202020204" pitchFamily="34" charset="0"/>
                <a:cs typeface="Arial" panose="020B0604020202020204" pitchFamily="34" charset="0"/>
              </a:rPr>
              <a:t>were calculated by the percentage of respondents who agreed to the statement: “I regularly ate healthy meals”.</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Couples living with children reported that they regularly ate healthy meals compared to single parents.</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For single parents, those parents living with children 5 to 12 years of age reported </a:t>
            </a:r>
            <a:r>
              <a:rPr lang="en-US" dirty="0" smtClean="0">
                <a:latin typeface="Arial" panose="020B0604020202020204" pitchFamily="34" charset="0"/>
                <a:cs typeface="Arial" panose="020B0604020202020204" pitchFamily="34" charset="0"/>
              </a:rPr>
              <a:t>that they regularly ate healthy meals more often that those living with younger</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or older children.</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167</a:t>
            </a:fld>
            <a:endParaRPr lang="en-US" dirty="0"/>
          </a:p>
        </p:txBody>
      </p:sp>
    </p:spTree>
    <p:extLst>
      <p:ext uri="{BB962C8B-B14F-4D97-AF65-F5344CB8AC3E}">
        <p14:creationId xmlns:p14="http://schemas.microsoft.com/office/powerpoint/2010/main" val="390875567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Children at Home</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defTabSz="95746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Based on respondents who described the type of household in which they live as either: “couple with children living at home” or “adult with children living at home”.</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Very good or excellent mental health was</a:t>
            </a:r>
            <a:r>
              <a:rPr lang="en-US" baseline="0" dirty="0" smtClean="0">
                <a:latin typeface="Arial" panose="020B0604020202020204" pitchFamily="34" charset="0"/>
                <a:cs typeface="Arial" panose="020B0604020202020204" pitchFamily="34" charset="0"/>
              </a:rPr>
              <a:t> calculated by the percentage of respondents who reported their mental health as “very good” or “excellent”. </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Couples</a:t>
            </a:r>
            <a:r>
              <a:rPr lang="en-US" baseline="0" dirty="0" smtClean="0">
                <a:latin typeface="Arial" panose="020B0604020202020204" pitchFamily="34" charset="0"/>
                <a:cs typeface="Arial" panose="020B0604020202020204" pitchFamily="34" charset="0"/>
              </a:rPr>
              <a:t> with children reported higher mental health compared to single parents.</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living with adolescents (13 to 18 years of age) at home reported higher mental health compared to people living with younger children (under 5 years of age).</a:t>
            </a: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168</a:t>
            </a:fld>
            <a:endParaRPr lang="en-US" dirty="0"/>
          </a:p>
        </p:txBody>
      </p:sp>
    </p:spTree>
    <p:extLst>
      <p:ext uri="{BB962C8B-B14F-4D97-AF65-F5344CB8AC3E}">
        <p14:creationId xmlns:p14="http://schemas.microsoft.com/office/powerpoint/2010/main" val="3427842538"/>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Children at Home</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defTabSz="91428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Based on respondents who described the type of household in which they live as either: “couple with children living at home” or “adult with children living at home”.</a:t>
            </a:r>
          </a:p>
          <a:p>
            <a:pPr marL="171429" indent="-171429" defTabSz="91428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71429" indent="-171429" defTabSz="91428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Experience of negative impacts due to mental health issues was calculated by the percentage of respondents who reported that they experienced negative impacts due to their “own mental health issues” in the past year.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Single</a:t>
            </a:r>
            <a:r>
              <a:rPr lang="en-US" baseline="0" dirty="0" smtClean="0">
                <a:latin typeface="Arial" panose="020B0604020202020204" pitchFamily="34" charset="0"/>
                <a:cs typeface="Arial" panose="020B0604020202020204" pitchFamily="34" charset="0"/>
              </a:rPr>
              <a:t> parents are more likely to have mental health issues than those who have a partner.</a:t>
            </a: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169</a:t>
            </a:fld>
            <a:endParaRPr lang="en-US" dirty="0"/>
          </a:p>
        </p:txBody>
      </p:sp>
    </p:spTree>
    <p:extLst>
      <p:ext uri="{BB962C8B-B14F-4D97-AF65-F5344CB8AC3E}">
        <p14:creationId xmlns:p14="http://schemas.microsoft.com/office/powerpoint/2010/main" val="2673899810"/>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dirty="0" smtClean="0">
                <a:solidFill>
                  <a:srgbClr val="005A73"/>
                </a:solidFill>
                <a:latin typeface="Arial" panose="020B0604020202020204" pitchFamily="34" charset="0"/>
                <a:cs typeface="Arial" panose="020B0604020202020204" pitchFamily="34" charset="0"/>
              </a:rPr>
              <a:t>Children at Home</a:t>
            </a:r>
          </a:p>
          <a:p>
            <a:pPr marL="0" indent="0" defTabSz="914287">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71429" indent="-171429" defTabSz="91428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Based on respondents who described the type of household in which they live as either: “couple with children living at home” or “adult with children living at home”.</a:t>
            </a:r>
          </a:p>
          <a:p>
            <a:pPr marL="171429" indent="-171429" defTabSz="914287">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71429" indent="-171429" defTabSz="914287">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Experience of negative impacts due to substance use was calculated by the percentage of respondents who reported that they experienced negative impacts due to their “own substance use” in the past year. </a:t>
            </a: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dirty="0" smtClean="0">
                <a:latin typeface="Arial" panose="020B0604020202020204" pitchFamily="34" charset="0"/>
                <a:cs typeface="Arial" panose="020B0604020202020204" pitchFamily="34" charset="0"/>
              </a:rPr>
              <a:t>Single</a:t>
            </a:r>
            <a:r>
              <a:rPr lang="en-US" baseline="0" dirty="0" smtClean="0">
                <a:latin typeface="Arial" panose="020B0604020202020204" pitchFamily="34" charset="0"/>
                <a:cs typeface="Arial" panose="020B0604020202020204" pitchFamily="34" charset="0"/>
              </a:rPr>
              <a:t> parents are more likely to experience negative impacts due to substance use than people who have a partner.</a:t>
            </a:r>
          </a:p>
          <a:p>
            <a:pPr marL="171429" indent="-171429">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29" indent="-171429">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parents living with younger children (under 5 years of age) experience negative impacts due to substance use than parents living with adolescents or youth. </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170</a:t>
            </a:fld>
            <a:endParaRPr lang="en-US" dirty="0"/>
          </a:p>
        </p:txBody>
      </p:sp>
    </p:spTree>
    <p:extLst>
      <p:ext uri="{BB962C8B-B14F-4D97-AF65-F5344CB8AC3E}">
        <p14:creationId xmlns:p14="http://schemas.microsoft.com/office/powerpoint/2010/main" val="4173284279"/>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171</a:t>
            </a:fld>
            <a:endParaRPr lang="en-US" dirty="0"/>
          </a:p>
        </p:txBody>
      </p:sp>
    </p:spTree>
    <p:extLst>
      <p:ext uri="{BB962C8B-B14F-4D97-AF65-F5344CB8AC3E}">
        <p14:creationId xmlns:p14="http://schemas.microsoft.com/office/powerpoint/2010/main" val="29296164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872D2267-C01C-4056-A526-6D4D8F8889C9}" type="slidenum">
              <a:rPr lang="en-US" smtClean="0">
                <a:solidFill>
                  <a:prstClr val="black"/>
                </a:solidFill>
              </a:rPr>
              <a:pPr>
                <a:defRPr/>
              </a:pPr>
              <a:t>172</a:t>
            </a:fld>
            <a:endParaRPr lang="en-US">
              <a:solidFill>
                <a:prstClr val="black"/>
              </a:solidFill>
            </a:endParaRPr>
          </a:p>
        </p:txBody>
      </p:sp>
    </p:spTree>
    <p:extLst>
      <p:ext uri="{BB962C8B-B14F-4D97-AF65-F5344CB8AC3E}">
        <p14:creationId xmlns:p14="http://schemas.microsoft.com/office/powerpoint/2010/main" val="113383463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173</a:t>
            </a:fld>
            <a:endParaRPr lang="en-US" dirty="0"/>
          </a:p>
        </p:txBody>
      </p:sp>
    </p:spTree>
    <p:extLst>
      <p:ext uri="{BB962C8B-B14F-4D97-AF65-F5344CB8AC3E}">
        <p14:creationId xmlns:p14="http://schemas.microsoft.com/office/powerpoint/2010/main" val="195592001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527" y="4560572"/>
            <a:ext cx="6515101" cy="4320540"/>
          </a:xfrm>
        </p:spPr>
        <p:txBody>
          <a:bodyPr/>
          <a:lstStyle/>
          <a:p>
            <a:endParaRPr lang="en-US" dirty="0"/>
          </a:p>
        </p:txBody>
      </p:sp>
      <p:sp>
        <p:nvSpPr>
          <p:cNvPr id="4" name="Slide Number Placeholder 3"/>
          <p:cNvSpPr>
            <a:spLocks noGrp="1"/>
          </p:cNvSpPr>
          <p:nvPr>
            <p:ph type="sldNum" sz="quarter" idx="10"/>
          </p:nvPr>
        </p:nvSpPr>
        <p:spPr/>
        <p:txBody>
          <a:bodyPr/>
          <a:lstStyle/>
          <a:p>
            <a:fld id="{8B6ACE37-B70B-483C-B7C8-9B58D8E0844E}" type="slidenum">
              <a:rPr lang="en-US" smtClean="0"/>
              <a:t>174</a:t>
            </a:fld>
            <a:endParaRPr lang="en-US" dirty="0"/>
          </a:p>
        </p:txBody>
      </p:sp>
      <p:sp>
        <p:nvSpPr>
          <p:cNvPr id="5" name="Date Placeholder 4"/>
          <p:cNvSpPr>
            <a:spLocks noGrp="1"/>
          </p:cNvSpPr>
          <p:nvPr>
            <p:ph type="dt" idx="11"/>
          </p:nvPr>
        </p:nvSpPr>
        <p:spPr/>
        <p:txBody>
          <a:bodyPr/>
          <a:lstStyle/>
          <a:p>
            <a:endParaRPr lang="en-US" dirty="0"/>
          </a:p>
        </p:txBody>
      </p:sp>
    </p:spTree>
    <p:extLst>
      <p:ext uri="{BB962C8B-B14F-4D97-AF65-F5344CB8AC3E}">
        <p14:creationId xmlns:p14="http://schemas.microsoft.com/office/powerpoint/2010/main" val="237104648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BAF189AD-A077-48E6-AAE2-919137A36267}" type="slidenum">
              <a:rPr lang="en-CA" smtClean="0">
                <a:solidFill>
                  <a:prstClr val="black"/>
                </a:solidFill>
              </a:rPr>
              <a:pPr/>
              <a:t>175</a:t>
            </a:fld>
            <a:endParaRPr lang="en-CA">
              <a:solidFill>
                <a:prstClr val="black"/>
              </a:solidFill>
            </a:endParaRPr>
          </a:p>
        </p:txBody>
      </p:sp>
    </p:spTree>
    <p:extLst>
      <p:ext uri="{BB962C8B-B14F-4D97-AF65-F5344CB8AC3E}">
        <p14:creationId xmlns:p14="http://schemas.microsoft.com/office/powerpoint/2010/main" val="2919037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Healthy Populations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municipalities </a:t>
            </a:r>
            <a:r>
              <a:rPr lang="en-CA" sz="1200" i="1" baseline="0" dirty="0" smtClean="0">
                <a:latin typeface="Arial" panose="020B0604020202020204" pitchFamily="34" charset="0"/>
                <a:cs typeface="Arial" panose="020B0604020202020204" pitchFamily="34" charset="0"/>
              </a:rPr>
              <a:t>report their satisfaction with healthy populations</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a relatively high level of satisfaction with the Healthy Populations domain (average </a:t>
            </a:r>
            <a:r>
              <a:rPr lang="en-US" dirty="0" smtClean="0">
                <a:latin typeface="Arial" panose="020B0604020202020204" pitchFamily="34" charset="0"/>
                <a:cs typeface="Arial" panose="020B0604020202020204" pitchFamily="34" charset="0"/>
              </a:rPr>
              <a:t>score is</a:t>
            </a:r>
            <a:r>
              <a:rPr lang="en-US" baseline="0" dirty="0" smtClean="0">
                <a:latin typeface="Arial" panose="020B0604020202020204" pitchFamily="34" charset="0"/>
                <a:cs typeface="Arial" panose="020B0604020202020204" pitchFamily="34" charset="0"/>
              </a:rPr>
              <a:t> 4.75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Comparatively, people residing in townships report slightly higher levels of satisfaction with the Healthy Populations domain than residents living in urban areas. In particular, residents living in Wellesley report the highest satisfaction with the Healthy Populations domain, followed by Woolwich. In contrast, Waterloo residents report the lowest satisfaction with this domain.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23</a:t>
            </a:fld>
            <a:endParaRPr lang="en-US" dirty="0"/>
          </a:p>
        </p:txBody>
      </p:sp>
    </p:spTree>
    <p:extLst>
      <p:ext uri="{BB962C8B-B14F-4D97-AF65-F5344CB8AC3E}">
        <p14:creationId xmlns:p14="http://schemas.microsoft.com/office/powerpoint/2010/main" val="2758067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Leisure and Culture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municipalities </a:t>
            </a:r>
            <a:r>
              <a:rPr lang="en-CA" sz="1200" i="1" baseline="0" dirty="0" smtClean="0">
                <a:latin typeface="Arial" panose="020B0604020202020204" pitchFamily="34" charset="0"/>
                <a:cs typeface="Arial" panose="020B0604020202020204" pitchFamily="34" charset="0"/>
              </a:rPr>
              <a:t>report their satisfaction with Leisure and Culture</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a:t>
            </a:r>
            <a:r>
              <a:rPr lang="en-US" dirty="0">
                <a:latin typeface="Arial" panose="020B0604020202020204" pitchFamily="34" charset="0"/>
                <a:cs typeface="Arial" panose="020B0604020202020204" pitchFamily="34" charset="0"/>
              </a:rPr>
              <a:t>Waterloo Region </a:t>
            </a:r>
            <a:r>
              <a:rPr lang="en-US" baseline="0" dirty="0" smtClean="0">
                <a:latin typeface="Arial" panose="020B0604020202020204" pitchFamily="34" charset="0"/>
                <a:cs typeface="Arial" panose="020B0604020202020204" pitchFamily="34" charset="0"/>
              </a:rPr>
              <a:t>residents report a relatively high level of satisfaction with the Leisure and Culture domain (average </a:t>
            </a:r>
            <a:r>
              <a:rPr lang="en-US" dirty="0" smtClean="0">
                <a:latin typeface="Arial" panose="020B0604020202020204" pitchFamily="34" charset="0"/>
                <a:cs typeface="Arial" panose="020B0604020202020204" pitchFamily="34" charset="0"/>
              </a:rPr>
              <a:t>score is</a:t>
            </a:r>
            <a:r>
              <a:rPr lang="en-US" baseline="0" dirty="0" smtClean="0">
                <a:latin typeface="Arial" panose="020B0604020202020204" pitchFamily="34" charset="0"/>
                <a:cs typeface="Arial" panose="020B0604020202020204" pitchFamily="34" charset="0"/>
              </a:rPr>
              <a:t> 4.87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dirty="0">
                <a:latin typeface="Arial" panose="020B0604020202020204" pitchFamily="34" charset="0"/>
                <a:cs typeface="Arial" panose="020B0604020202020204" pitchFamily="34" charset="0"/>
              </a:rPr>
              <a:t>R</a:t>
            </a:r>
            <a:r>
              <a:rPr lang="en-US" baseline="0" dirty="0" smtClean="0">
                <a:latin typeface="Arial" panose="020B0604020202020204" pitchFamily="34" charset="0"/>
                <a:cs typeface="Arial" panose="020B0604020202020204" pitchFamily="34" charset="0"/>
              </a:rPr>
              <a:t>esidents living in Wellesley report the highest satisfaction with the Leisure and Culture domain, followed by Wilmot and Kitchener. In contrast, residents living in North Dumfries report the lowest satisfaction with this domain.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24</a:t>
            </a:fld>
            <a:endParaRPr lang="en-US" dirty="0"/>
          </a:p>
        </p:txBody>
      </p:sp>
    </p:spTree>
    <p:extLst>
      <p:ext uri="{BB962C8B-B14F-4D97-AF65-F5344CB8AC3E}">
        <p14:creationId xmlns:p14="http://schemas.microsoft.com/office/powerpoint/2010/main" val="11836910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Living Standards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municipalities </a:t>
            </a:r>
            <a:r>
              <a:rPr lang="en-CA" sz="1200" i="1" baseline="0" dirty="0" smtClean="0">
                <a:latin typeface="Arial" panose="020B0604020202020204" pitchFamily="34" charset="0"/>
                <a:cs typeface="Arial" panose="020B0604020202020204" pitchFamily="34" charset="0"/>
              </a:rPr>
              <a:t>report their satisfaction with Living Standards</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Waterloo </a:t>
            </a:r>
            <a:r>
              <a:rPr lang="en-US" dirty="0">
                <a:latin typeface="Arial" panose="020B0604020202020204" pitchFamily="34" charset="0"/>
                <a:cs typeface="Arial" panose="020B0604020202020204" pitchFamily="34" charset="0"/>
              </a:rPr>
              <a:t>Region residents </a:t>
            </a:r>
            <a:r>
              <a:rPr lang="en-US" baseline="0" dirty="0" smtClean="0">
                <a:latin typeface="Arial" panose="020B0604020202020204" pitchFamily="34" charset="0"/>
                <a:cs typeface="Arial" panose="020B0604020202020204" pitchFamily="34" charset="0"/>
              </a:rPr>
              <a:t>report a relatively high level of satisfaction with the Living Standards domain (average </a:t>
            </a:r>
            <a:r>
              <a:rPr lang="en-US" dirty="0" smtClean="0">
                <a:latin typeface="Arial" panose="020B0604020202020204" pitchFamily="34" charset="0"/>
                <a:cs typeface="Arial" panose="020B0604020202020204" pitchFamily="34" charset="0"/>
              </a:rPr>
              <a:t>score is</a:t>
            </a:r>
            <a:r>
              <a:rPr lang="en-US" baseline="0" dirty="0" smtClean="0">
                <a:latin typeface="Arial" panose="020B0604020202020204" pitchFamily="34" charset="0"/>
                <a:cs typeface="Arial" panose="020B0604020202020204" pitchFamily="34" charset="0"/>
              </a:rPr>
              <a:t> 4.67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Comparatively, residents living in townships report notably higher levels of satisfaction with their living standards than residents living in cities. In particular, Wellesley residents report the highest satisfaction with the Living Standards domain, followed by Wilmot and Woolwich. In contrast, Cambridge residents report the lowest level of satisfaction with this domain.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25</a:t>
            </a:fld>
            <a:endParaRPr lang="en-US" dirty="0"/>
          </a:p>
        </p:txBody>
      </p:sp>
    </p:spTree>
    <p:extLst>
      <p:ext uri="{BB962C8B-B14F-4D97-AF65-F5344CB8AC3E}">
        <p14:creationId xmlns:p14="http://schemas.microsoft.com/office/powerpoint/2010/main" val="145816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survey will provide detailed information on the quality of life of residents in Waterloo Region. By taking the survey, in just 30 minutes, Residents of Waterloo Region can help shape future priorities and identify where change is needed most. </a:t>
            </a:r>
          </a:p>
          <a:p>
            <a:endParaRPr lang="en-CA" dirty="0"/>
          </a:p>
          <a:p>
            <a:pPr marL="181225" indent="-181225">
              <a:buFont typeface="Arial" panose="020B0604020202020204" pitchFamily="34" charset="0"/>
              <a:buChar char="•"/>
            </a:pPr>
            <a:endParaRPr lang="en-CA" dirty="0"/>
          </a:p>
          <a:p>
            <a:pPr marL="181225" indent="-181225">
              <a:buFont typeface="Arial" panose="020B0604020202020204" pitchFamily="34" charset="0"/>
              <a:buChar char="•"/>
            </a:pPr>
            <a:endParaRPr lang="en-CA" dirty="0"/>
          </a:p>
          <a:p>
            <a:endParaRPr lang="en-CA" dirty="0"/>
          </a:p>
        </p:txBody>
      </p:sp>
      <p:sp>
        <p:nvSpPr>
          <p:cNvPr id="4" name="Slide Number Placeholder 3"/>
          <p:cNvSpPr>
            <a:spLocks noGrp="1"/>
          </p:cNvSpPr>
          <p:nvPr>
            <p:ph type="sldNum" sz="quarter" idx="10"/>
          </p:nvPr>
        </p:nvSpPr>
        <p:spPr/>
        <p:txBody>
          <a:bodyPr/>
          <a:lstStyle/>
          <a:p>
            <a:fld id="{BAF189AD-A077-48E6-AAE2-919137A36267}" type="slidenum">
              <a:rPr lang="en-CA" smtClean="0">
                <a:solidFill>
                  <a:prstClr val="black"/>
                </a:solidFill>
              </a:rPr>
              <a:pPr/>
              <a:t>2</a:t>
            </a:fld>
            <a:endParaRPr lang="en-CA">
              <a:solidFill>
                <a:prstClr val="black"/>
              </a:solidFill>
            </a:endParaRPr>
          </a:p>
        </p:txBody>
      </p:sp>
    </p:spTree>
    <p:extLst>
      <p:ext uri="{BB962C8B-B14F-4D97-AF65-F5344CB8AC3E}">
        <p14:creationId xmlns:p14="http://schemas.microsoft.com/office/powerpoint/2010/main" val="3245846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Time Use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living in different municipalities </a:t>
            </a:r>
            <a:r>
              <a:rPr lang="en-CA" sz="1200" i="1" baseline="0" dirty="0" smtClean="0">
                <a:latin typeface="Arial" panose="020B0604020202020204" pitchFamily="34" charset="0"/>
                <a:cs typeface="Arial" panose="020B0604020202020204" pitchFamily="34" charset="0"/>
              </a:rPr>
              <a:t>report their satisfaction with time use</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Overall, </a:t>
            </a:r>
            <a:r>
              <a:rPr lang="en-US" dirty="0">
                <a:latin typeface="Arial" panose="020B0604020202020204" pitchFamily="34" charset="0"/>
                <a:cs typeface="Arial" panose="020B0604020202020204" pitchFamily="34" charset="0"/>
              </a:rPr>
              <a:t>Waterloo Region </a:t>
            </a:r>
            <a:r>
              <a:rPr lang="en-US" baseline="0" dirty="0" smtClean="0">
                <a:latin typeface="Arial" panose="020B0604020202020204" pitchFamily="34" charset="0"/>
                <a:cs typeface="Arial" panose="020B0604020202020204" pitchFamily="34" charset="0"/>
              </a:rPr>
              <a:t>residents report a relatively high level of satisfaction with the Time Use domain (average </a:t>
            </a:r>
            <a:r>
              <a:rPr lang="en-US" dirty="0" smtClean="0">
                <a:latin typeface="Arial" panose="020B0604020202020204" pitchFamily="34" charset="0"/>
                <a:cs typeface="Arial" panose="020B0604020202020204" pitchFamily="34" charset="0"/>
              </a:rPr>
              <a:t>score is</a:t>
            </a:r>
            <a:r>
              <a:rPr lang="en-US" baseline="0" dirty="0" smtClean="0">
                <a:latin typeface="Arial" panose="020B0604020202020204" pitchFamily="34" charset="0"/>
                <a:cs typeface="Arial" panose="020B0604020202020204" pitchFamily="34" charset="0"/>
              </a:rPr>
              <a:t> 4.56 based on a 7-point scale).</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There </a:t>
            </a:r>
            <a:r>
              <a:rPr lang="en-US" dirty="0" smtClean="0">
                <a:latin typeface="Arial" panose="020B0604020202020204" pitchFamily="34" charset="0"/>
                <a:cs typeface="Arial" panose="020B0604020202020204" pitchFamily="34" charset="0"/>
              </a:rPr>
              <a:t>are</a:t>
            </a:r>
            <a:r>
              <a:rPr lang="en-US" baseline="0" dirty="0" smtClean="0">
                <a:latin typeface="Arial" panose="020B0604020202020204" pitchFamily="34" charset="0"/>
                <a:cs typeface="Arial" panose="020B0604020202020204" pitchFamily="34" charset="0"/>
              </a:rPr>
              <a:t> no substantial differences between rural residents and urban residents regarding their satisfaction with the Time Use domain. Wellesley residents report a comparatively higher satisfaction with the Time</a:t>
            </a:r>
            <a:r>
              <a:rPr lang="en-US" dirty="0" smtClean="0">
                <a:latin typeface="Arial" panose="020B0604020202020204" pitchFamily="34" charset="0"/>
                <a:cs typeface="Arial" panose="020B0604020202020204" pitchFamily="34" charset="0"/>
              </a:rPr>
              <a:t> Use domain</a:t>
            </a:r>
            <a:r>
              <a:rPr lang="en-US" baseline="0" dirty="0" smtClean="0">
                <a:latin typeface="Arial" panose="020B0604020202020204" pitchFamily="34" charset="0"/>
                <a:cs typeface="Arial" panose="020B0604020202020204" pitchFamily="34" charset="0"/>
              </a:rPr>
              <a:t>. In contrast, Cambridge residents report the lowest level of satisfaction with this domain.</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26</a:t>
            </a:fld>
            <a:endParaRPr lang="en-US" dirty="0"/>
          </a:p>
        </p:txBody>
      </p:sp>
    </p:spTree>
    <p:extLst>
      <p:ext uri="{BB962C8B-B14F-4D97-AF65-F5344CB8AC3E}">
        <p14:creationId xmlns:p14="http://schemas.microsoft.com/office/powerpoint/2010/main" val="582188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Demographics and Wellbeing</a:t>
            </a:r>
          </a:p>
          <a:p>
            <a:pPr marL="171450" indent="-17145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Recognizing the unique socio-demographic profile of a region is an important first step in understanding the needs and circumstances of its residents. How many people live here? Are the residents generally younger or older? What do their families look like? How diverse is the population? Answers to these questions allow us to make more informed decisions about the types of programs and services that will best contribute to the wellbeing of residents in Waterloo Region.</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27</a:t>
            </a:fld>
            <a:endParaRPr lang="en-US" dirty="0"/>
          </a:p>
        </p:txBody>
      </p:sp>
    </p:spTree>
    <p:extLst>
      <p:ext uri="{BB962C8B-B14F-4D97-AF65-F5344CB8AC3E}">
        <p14:creationId xmlns:p14="http://schemas.microsoft.com/office/powerpoint/2010/main" val="3475834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Characteristics of wellbeing in Waterloo Region</a:t>
            </a:r>
            <a:endParaRPr lang="en-CA" sz="1200" b="1"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indent="-268881">
              <a:buSzPct val="150000"/>
            </a:pPr>
            <a:r>
              <a:rPr lang="en-US" dirty="0" smtClean="0">
                <a:solidFill>
                  <a:srgbClr val="005A73"/>
                </a:solidFill>
                <a:latin typeface="Arial" panose="020B0604020202020204" pitchFamily="34" charset="0"/>
                <a:cs typeface="Arial" panose="020B0604020202020204" pitchFamily="34" charset="0"/>
              </a:rPr>
              <a:t>Above average wellbeing</a:t>
            </a:r>
            <a:endParaRPr lang="en-US" dirty="0">
              <a:solidFill>
                <a:srgbClr val="005A73"/>
              </a:solidFill>
              <a:latin typeface="Arial" panose="020B0604020202020204" pitchFamily="34" charset="0"/>
              <a:cs typeface="Arial" panose="020B0604020202020204" pitchFamily="34" charset="0"/>
            </a:endParaRPr>
          </a:p>
          <a:p>
            <a:pPr marL="0"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50.6% are men</a:t>
            </a:r>
          </a:p>
          <a:p>
            <a:pPr marL="0"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32.8% are older adults</a:t>
            </a:r>
          </a:p>
          <a:p>
            <a:pPr marL="0"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62.5% are married</a:t>
            </a:r>
          </a:p>
          <a:p>
            <a:pPr marL="0"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54% have an annual household income $80,000 and over</a:t>
            </a:r>
          </a:p>
          <a:p>
            <a:pPr marL="0"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54.2% have a university or graduate degree</a:t>
            </a:r>
          </a:p>
          <a:p>
            <a:pPr marL="163718" lvl="1" indent="-163718" defTabSz="873161">
              <a:buSzPct val="150000"/>
              <a:buFont typeface="Arial" panose="020B0604020202020204" pitchFamily="34" charset="0"/>
              <a:buChar char="•"/>
              <a:defRPr/>
            </a:pPr>
            <a:r>
              <a:rPr lang="en-US" dirty="0">
                <a:latin typeface="Arial" panose="020B0604020202020204" pitchFamily="34" charset="0"/>
                <a:cs typeface="Arial" panose="020B0604020202020204" pitchFamily="34" charset="0"/>
              </a:rPr>
              <a:t>Average years residing in Waterloo Region is 23.43 compared to 15.66 for </a:t>
            </a:r>
            <a:r>
              <a:rPr lang="en-US" dirty="0" smtClean="0">
                <a:latin typeface="Arial" panose="020B0604020202020204" pitchFamily="34" charset="0"/>
                <a:cs typeface="Arial" panose="020B0604020202020204" pitchFamily="34" charset="0"/>
              </a:rPr>
              <a:t>below average </a:t>
            </a:r>
            <a:r>
              <a:rPr lang="en-US" dirty="0">
                <a:latin typeface="Arial" panose="020B0604020202020204" pitchFamily="34" charset="0"/>
                <a:cs typeface="Arial" panose="020B0604020202020204" pitchFamily="34" charset="0"/>
              </a:rPr>
              <a:t>wellbeing group.</a:t>
            </a:r>
          </a:p>
          <a:p>
            <a:pPr marL="0" lvl="1" indent="-163718" defTabSz="873161">
              <a:buSzPct val="15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indent="-268881">
              <a:buSzPct val="150000"/>
            </a:pPr>
            <a:r>
              <a:rPr lang="en-US" dirty="0" smtClean="0">
                <a:solidFill>
                  <a:srgbClr val="005A73"/>
                </a:solidFill>
                <a:latin typeface="Arial" panose="020B0604020202020204" pitchFamily="34" charset="0"/>
                <a:cs typeface="Arial" panose="020B0604020202020204" pitchFamily="34" charset="0"/>
              </a:rPr>
              <a:t>Below average wellbeing</a:t>
            </a:r>
            <a:endParaRPr lang="en-US" dirty="0">
              <a:solidFill>
                <a:srgbClr val="005A73"/>
              </a:solidFill>
              <a:latin typeface="Arial" panose="020B0604020202020204" pitchFamily="34" charset="0"/>
              <a:cs typeface="Arial" panose="020B0604020202020204" pitchFamily="34" charset="0"/>
            </a:endParaRP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53% are women</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44.5% are under 35 years of age</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30.3% are on their own</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14.9% </a:t>
            </a:r>
            <a:r>
              <a:rPr lang="en-US" dirty="0">
                <a:latin typeface="Arial" panose="020B0604020202020204" pitchFamily="34" charset="0"/>
                <a:cs typeface="Arial" panose="020B0604020202020204" pitchFamily="34" charset="0"/>
              </a:rPr>
              <a:t>do not work (unemployed, or on leave due to long-term disability</a:t>
            </a:r>
            <a:r>
              <a:rPr lang="en-US" dirty="0" smtClean="0">
                <a:latin typeface="Arial" panose="020B0604020202020204" pitchFamily="34" charset="0"/>
                <a:cs typeface="Arial" panose="020B0604020202020204" pitchFamily="34" charset="0"/>
              </a:rPr>
              <a:t>)</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36.8% are living with a disability (mental or physical) or chronic illness that limits activity</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59.7% </a:t>
            </a:r>
            <a:r>
              <a:rPr lang="en-US" dirty="0">
                <a:latin typeface="Arial" panose="020B0604020202020204" pitchFamily="34" charset="0"/>
                <a:cs typeface="Arial" panose="020B0604020202020204" pitchFamily="34" charset="0"/>
              </a:rPr>
              <a:t>spend more than 30% of monthly income on housing AND </a:t>
            </a:r>
            <a:r>
              <a:rPr lang="en-US" dirty="0" smtClean="0">
                <a:latin typeface="Arial" panose="020B0604020202020204" pitchFamily="34" charset="0"/>
                <a:cs typeface="Arial" panose="020B0604020202020204" pitchFamily="34" charset="0"/>
              </a:rPr>
              <a:t>15.4% </a:t>
            </a:r>
            <a:r>
              <a:rPr lang="en-US" dirty="0">
                <a:latin typeface="Arial" panose="020B0604020202020204" pitchFamily="34" charset="0"/>
                <a:cs typeface="Arial" panose="020B0604020202020204" pitchFamily="34" charset="0"/>
              </a:rPr>
              <a:t>spend more than 50% of monthly income on housing</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28</a:t>
            </a:fld>
            <a:endParaRPr lang="en-US" dirty="0"/>
          </a:p>
        </p:txBody>
      </p:sp>
    </p:spTree>
    <p:extLst>
      <p:ext uri="{BB962C8B-B14F-4D97-AF65-F5344CB8AC3E}">
        <p14:creationId xmlns:p14="http://schemas.microsoft.com/office/powerpoint/2010/main" val="416726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68881">
              <a:spcAft>
                <a:spcPts val="1100"/>
              </a:spcAft>
              <a:buSzPct val="150000"/>
            </a:pPr>
            <a:r>
              <a:rPr lang="en-US" b="1" dirty="0" smtClean="0">
                <a:solidFill>
                  <a:srgbClr val="005A73"/>
                </a:solidFill>
                <a:latin typeface="Arial" panose="020B0604020202020204" pitchFamily="34" charset="0"/>
                <a:cs typeface="Arial" panose="020B0604020202020204" pitchFamily="34" charset="0"/>
              </a:rPr>
              <a:t>Selected characteristics of low income residents:</a:t>
            </a:r>
          </a:p>
          <a:p>
            <a:pPr marL="163718" lvl="1" indent="-163718" defTabSz="873161">
              <a:buSzPct val="150000"/>
              <a:buFont typeface="Arial" panose="020B0604020202020204" pitchFamily="34" charset="0"/>
              <a:buChar char="•"/>
            </a:pPr>
            <a:r>
              <a:rPr lang="en-CA" dirty="0" smtClean="0">
                <a:latin typeface="Arial" panose="020B0604020202020204" pitchFamily="34" charset="0"/>
                <a:cs typeface="Arial" panose="020B0604020202020204" pitchFamily="34" charset="0"/>
              </a:rPr>
              <a:t>23.6% were not born in Canada (and 39.9% of these people are newcomers, having lived in Canada less than 10 years)</a:t>
            </a:r>
            <a:endParaRPr lang="en-US" dirty="0" smtClean="0">
              <a:latin typeface="Arial" panose="020B0604020202020204" pitchFamily="34" charset="0"/>
              <a:cs typeface="Arial" panose="020B0604020202020204" pitchFamily="34" charset="0"/>
            </a:endParaRP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49.8% are under 35 years of age</a:t>
            </a:r>
          </a:p>
          <a:p>
            <a:pPr marL="163718" marR="0" lvl="1" indent="-163718" algn="l" defTabSz="873161" rtl="0" eaLnBrk="1" fontAlgn="auto" latinLnBrk="0" hangingPunct="1">
              <a:lnSpc>
                <a:spcPct val="100000"/>
              </a:lnSpc>
              <a:spcBef>
                <a:spcPts val="0"/>
              </a:spcBef>
              <a:spcAft>
                <a:spcPts val="0"/>
              </a:spcAft>
              <a:buClrTx/>
              <a:buSzPct val="150000"/>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50.2% are women</a:t>
            </a:r>
            <a:endParaRPr lang="en-US" dirty="0" smtClean="0">
              <a:solidFill>
                <a:srgbClr val="005A73"/>
              </a:solidFill>
              <a:latin typeface="Arial" panose="020B0604020202020204" pitchFamily="34" charset="0"/>
              <a:cs typeface="Arial" panose="020B0604020202020204" pitchFamily="34" charset="0"/>
            </a:endParaRP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73.1% are on their own (single, divorced, or widowed)</a:t>
            </a:r>
          </a:p>
          <a:p>
            <a:pPr indent="-268881">
              <a:buSzPct val="150000"/>
            </a:pPr>
            <a:endParaRPr lang="en-US" dirty="0" smtClean="0">
              <a:solidFill>
                <a:srgbClr val="005A73"/>
              </a:solidFill>
              <a:latin typeface="Arial" panose="020B0604020202020204" pitchFamily="34" charset="0"/>
              <a:cs typeface="Arial" panose="020B0604020202020204" pitchFamily="34" charset="0"/>
            </a:endParaRPr>
          </a:p>
          <a:p>
            <a:pPr indent="-268881">
              <a:buSzPct val="150000"/>
            </a:pPr>
            <a:r>
              <a:rPr lang="en-US" dirty="0" smtClean="0">
                <a:solidFill>
                  <a:srgbClr val="005A73"/>
                </a:solidFill>
                <a:latin typeface="Arial" panose="020B0604020202020204" pitchFamily="34" charset="0"/>
                <a:cs typeface="Arial" panose="020B0604020202020204" pitchFamily="34" charset="0"/>
              </a:rPr>
              <a:t>Work</a:t>
            </a:r>
          </a:p>
          <a:p>
            <a:pPr marL="163718" lvl="1" indent="-163718" defTabSz="873161">
              <a:spcAft>
                <a:spcPts val="1100"/>
              </a:spcAft>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29.1% do not work (unemployed, or on leave due to long-term disability)</a:t>
            </a:r>
          </a:p>
          <a:p>
            <a:pPr indent="-268881">
              <a:buSzPct val="150000"/>
            </a:pPr>
            <a:r>
              <a:rPr lang="en-US" dirty="0" smtClean="0">
                <a:solidFill>
                  <a:srgbClr val="005A73"/>
                </a:solidFill>
                <a:latin typeface="Arial" panose="020B0604020202020204" pitchFamily="34" charset="0"/>
                <a:cs typeface="Arial" panose="020B0604020202020204" pitchFamily="34" charset="0"/>
              </a:rPr>
              <a:t>Housing</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65.9% spend more than 30% of monthly income on housing AND 25.2% spend more than 50% of monthly income on housing</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54% are living alone or sharing accommodation</a:t>
            </a:r>
          </a:p>
          <a:p>
            <a:pPr marL="163718" lvl="1" indent="-163718" defTabSz="873161">
              <a:spcAft>
                <a:spcPts val="1100"/>
              </a:spcAft>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68.6% rent their current residence</a:t>
            </a:r>
            <a:endParaRPr lang="en-US" dirty="0" smtClean="0">
              <a:solidFill>
                <a:srgbClr val="005A73"/>
              </a:solidFill>
              <a:latin typeface="Arial" panose="020B0604020202020204" pitchFamily="34" charset="0"/>
              <a:cs typeface="Arial" panose="020B0604020202020204" pitchFamily="34" charset="0"/>
            </a:endParaRPr>
          </a:p>
          <a:p>
            <a:pPr indent="-268881">
              <a:buClr>
                <a:srgbClr val="00A7B9"/>
              </a:buClr>
              <a:buSzPct val="150000"/>
            </a:pPr>
            <a:r>
              <a:rPr lang="en-US" dirty="0" smtClean="0">
                <a:solidFill>
                  <a:srgbClr val="005A73"/>
                </a:solidFill>
                <a:latin typeface="Arial" panose="020B0604020202020204" pitchFamily="34" charset="0"/>
                <a:cs typeface="Arial" panose="020B0604020202020204" pitchFamily="34" charset="0"/>
              </a:rPr>
              <a:t>Health</a:t>
            </a:r>
          </a:p>
          <a:p>
            <a:pPr marL="163718" lvl="1" indent="-163718" defTabSz="873161">
              <a:spcAft>
                <a:spcPts val="1100"/>
              </a:spcAft>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48.3% are living with a disability (mental or physical) or chronic illness that limits their activity</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29</a:t>
            </a:fld>
            <a:endParaRPr lang="en-US" dirty="0"/>
          </a:p>
        </p:txBody>
      </p:sp>
    </p:spTree>
    <p:extLst>
      <p:ext uri="{BB962C8B-B14F-4D97-AF65-F5344CB8AC3E}">
        <p14:creationId xmlns:p14="http://schemas.microsoft.com/office/powerpoint/2010/main" val="3826335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Low </a:t>
            </a:r>
            <a:r>
              <a:rPr lang="en-US" b="1" dirty="0">
                <a:solidFill>
                  <a:srgbClr val="005A73"/>
                </a:solidFill>
                <a:latin typeface="Arial" panose="020B0604020202020204" pitchFamily="34" charset="0"/>
                <a:cs typeface="Arial" panose="020B0604020202020204" pitchFamily="34" charset="0"/>
              </a:rPr>
              <a:t>I</a:t>
            </a:r>
            <a:r>
              <a:rPr lang="en-US" sz="1200" b="1" dirty="0" smtClean="0">
                <a:solidFill>
                  <a:srgbClr val="005A73"/>
                </a:solidFill>
                <a:latin typeface="Arial" panose="020B0604020202020204" pitchFamily="34" charset="0"/>
                <a:cs typeface="Arial" panose="020B0604020202020204" pitchFamily="34" charset="0"/>
              </a:rPr>
              <a:t>ncome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low income residents and the overall general population </a:t>
            </a:r>
            <a:r>
              <a:rPr lang="en-CA" sz="1200" i="1" baseline="0" dirty="0" smtClean="0">
                <a:latin typeface="Arial" panose="020B0604020202020204" pitchFamily="34" charset="0"/>
                <a:cs typeface="Arial" panose="020B0604020202020204" pitchFamily="34" charset="0"/>
              </a:rPr>
              <a:t>compare on satisfaction with the domains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Low income residents are </a:t>
            </a:r>
            <a:r>
              <a:rPr lang="en-US" i="1" dirty="0" smtClean="0">
                <a:latin typeface="Arial" panose="020B0604020202020204" pitchFamily="34" charset="0"/>
                <a:cs typeface="Arial" panose="020B0604020202020204" pitchFamily="34" charset="0"/>
              </a:rPr>
              <a:t>less</a:t>
            </a:r>
            <a:r>
              <a:rPr lang="en-US" i="1" baseline="0" dirty="0" smtClean="0">
                <a:latin typeface="Arial" panose="020B0604020202020204" pitchFamily="34" charset="0"/>
                <a:cs typeface="Arial" panose="020B0604020202020204" pitchFamily="34" charset="0"/>
              </a:rPr>
              <a:t> satisfied </a:t>
            </a:r>
            <a:r>
              <a:rPr lang="en-US" baseline="0" dirty="0" smtClean="0">
                <a:latin typeface="Arial" panose="020B0604020202020204" pitchFamily="34" charset="0"/>
                <a:cs typeface="Arial" panose="020B0604020202020204" pitchFamily="34" charset="0"/>
              </a:rPr>
              <a:t>with ALL 8 domains compared to the overall general population </a:t>
            </a:r>
            <a:r>
              <a:rPr lang="en-US" dirty="0" smtClean="0">
                <a:latin typeface="Arial" panose="020B0604020202020204" pitchFamily="34" charset="0"/>
                <a:cs typeface="Arial" panose="020B0604020202020204" pitchFamily="34" charset="0"/>
              </a:rPr>
              <a:t>of Waterloo Region</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Low income residents are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the Living Standards and Democratic Engagement domains.</a:t>
            </a: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30</a:t>
            </a:fld>
            <a:endParaRPr lang="en-US" dirty="0"/>
          </a:p>
        </p:txBody>
      </p:sp>
    </p:spTree>
    <p:extLst>
      <p:ext uri="{BB962C8B-B14F-4D97-AF65-F5344CB8AC3E}">
        <p14:creationId xmlns:p14="http://schemas.microsoft.com/office/powerpoint/2010/main" val="2921822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Low Income</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low income residents and the overall general population </a:t>
            </a:r>
            <a:r>
              <a:rPr lang="en-CA" sz="1200" i="1" baseline="0" dirty="0" smtClean="0">
                <a:latin typeface="Arial" panose="020B0604020202020204" pitchFamily="34" charset="0"/>
                <a:cs typeface="Arial" panose="020B0604020202020204" pitchFamily="34" charset="0"/>
              </a:rPr>
              <a:t>compare on satisfaction with aspects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Low income residents are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ALL aspects of wellbeing compared to the general population.</a:t>
            </a:r>
          </a:p>
          <a:p>
            <a:pPr marL="163718" indent="-163718" defTabSz="838496">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Low income</a:t>
            </a:r>
            <a:r>
              <a:rPr lang="en-US" baseline="0" dirty="0" smtClean="0">
                <a:latin typeface="Arial" panose="020B0604020202020204" pitchFamily="34" charset="0"/>
                <a:cs typeface="Arial" panose="020B0604020202020204" pitchFamily="34" charset="0"/>
              </a:rPr>
              <a:t> residents are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their work situation, financial situation, how well democracy is working, and the way their local government responds to community needs.</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31</a:t>
            </a:fld>
            <a:endParaRPr lang="en-US" dirty="0"/>
          </a:p>
        </p:txBody>
      </p:sp>
    </p:spTree>
    <p:extLst>
      <p:ext uri="{BB962C8B-B14F-4D97-AF65-F5344CB8AC3E}">
        <p14:creationId xmlns:p14="http://schemas.microsoft.com/office/powerpoint/2010/main" val="2540036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spcAft>
                <a:spcPts val="573"/>
              </a:spcAft>
              <a:buClr>
                <a:srgbClr val="00A7B9"/>
              </a:buClr>
              <a:defRPr/>
            </a:pPr>
            <a:r>
              <a:rPr lang="en-US" b="1" dirty="0" smtClean="0">
                <a:solidFill>
                  <a:srgbClr val="005A73"/>
                </a:solidFill>
                <a:latin typeface="Arial" panose="020B0604020202020204" pitchFamily="34" charset="0"/>
                <a:cs typeface="Arial" panose="020B0604020202020204" pitchFamily="34" charset="0"/>
              </a:rPr>
              <a:t>Selected characteristics of older adults:</a:t>
            </a:r>
            <a:endParaRPr lang="en-US" b="1" dirty="0" smtClean="0">
              <a:solidFill>
                <a:srgbClr val="000000"/>
              </a:solidFill>
              <a:latin typeface="Arial" panose="020B0604020202020204" pitchFamily="34" charset="0"/>
              <a:cs typeface="Arial" panose="020B0604020202020204" pitchFamily="34" charset="0"/>
            </a:endParaRPr>
          </a:p>
          <a:p>
            <a:pPr marL="163718" lvl="1" indent="-163718" defTabSz="873161">
              <a:buSzPct val="150000"/>
              <a:buFont typeface="Arial" panose="020B0604020202020204" pitchFamily="34" charset="0"/>
              <a:buChar char="•"/>
            </a:pPr>
            <a:r>
              <a:rPr lang="en-CA" dirty="0" smtClean="0">
                <a:latin typeface="Arial" panose="020B0604020202020204" pitchFamily="34" charset="0"/>
                <a:cs typeface="Arial" panose="020B0604020202020204" pitchFamily="34" charset="0"/>
              </a:rPr>
              <a:t>78.2% were born in Canada</a:t>
            </a:r>
            <a:endParaRPr lang="en-US" dirty="0" smtClean="0">
              <a:latin typeface="Arial" panose="020B0604020202020204" pitchFamily="34" charset="0"/>
              <a:cs typeface="Arial" panose="020B0604020202020204" pitchFamily="34" charset="0"/>
            </a:endParaRP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60.9% are married AND 19.1% are widowed</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33.3% are living alone </a:t>
            </a:r>
          </a:p>
          <a:p>
            <a:pPr marL="0" lvl="1" defTabSz="873161">
              <a:buSzPct val="150000"/>
              <a:defRPr/>
            </a:pPr>
            <a:endParaRPr lang="en-US" dirty="0" smtClean="0">
              <a:latin typeface="Arial" panose="020B0604020202020204" pitchFamily="34" charset="0"/>
              <a:cs typeface="Arial" panose="020B0604020202020204" pitchFamily="34" charset="0"/>
            </a:endParaRPr>
          </a:p>
          <a:p>
            <a:pPr marL="0" lvl="1" defTabSz="873161">
              <a:buClr>
                <a:srgbClr val="00A7B9"/>
              </a:buClr>
              <a:buSzPct val="150000"/>
              <a:defRPr/>
            </a:pPr>
            <a:r>
              <a:rPr lang="en-US" dirty="0" smtClean="0">
                <a:solidFill>
                  <a:srgbClr val="005A73"/>
                </a:solidFill>
                <a:latin typeface="Arial" panose="020B0604020202020204" pitchFamily="34" charset="0"/>
                <a:cs typeface="Arial" panose="020B0604020202020204" pitchFamily="34" charset="0"/>
              </a:rPr>
              <a:t>Income and Work</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16.5% have a total household income before taxes from all sources under $30,000 per year</a:t>
            </a:r>
          </a:p>
          <a:p>
            <a:pPr marL="163718" lvl="1" indent="-163718" defTabSz="873161">
              <a:spcAft>
                <a:spcPts val="550"/>
              </a:spcAft>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86.3% are retired OR 11.2% are working</a:t>
            </a:r>
          </a:p>
          <a:p>
            <a:pPr marL="0" lvl="1" defTabSz="873161">
              <a:buClr>
                <a:srgbClr val="00A7B9"/>
              </a:buClr>
              <a:buSzPct val="150000"/>
              <a:defRPr/>
            </a:pPr>
            <a:r>
              <a:rPr lang="en-US" dirty="0" smtClean="0">
                <a:solidFill>
                  <a:srgbClr val="005A73"/>
                </a:solidFill>
                <a:latin typeface="Arial" panose="020B0604020202020204" pitchFamily="34" charset="0"/>
                <a:cs typeface="Arial" panose="020B0604020202020204" pitchFamily="34" charset="0"/>
              </a:rPr>
              <a:t>Housing</a:t>
            </a:r>
          </a:p>
          <a:p>
            <a:pPr marL="163718" lvl="1" indent="-163718" defTabSz="873161">
              <a:spcAft>
                <a:spcPts val="550"/>
              </a:spcAft>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75.4% spend less than 30% of monthly income on housing</a:t>
            </a:r>
          </a:p>
          <a:p>
            <a:pPr marL="0" lvl="1" defTabSz="873161">
              <a:buClr>
                <a:srgbClr val="00A7B9"/>
              </a:buClr>
              <a:buSzPct val="150000"/>
              <a:defRPr/>
            </a:pPr>
            <a:r>
              <a:rPr lang="en-US" dirty="0" smtClean="0">
                <a:solidFill>
                  <a:srgbClr val="005A73"/>
                </a:solidFill>
                <a:latin typeface="Arial" panose="020B0604020202020204" pitchFamily="34" charset="0"/>
                <a:cs typeface="Arial" panose="020B0604020202020204" pitchFamily="34" charset="0"/>
              </a:rPr>
              <a:t>Health</a:t>
            </a:r>
          </a:p>
          <a:p>
            <a:pPr marL="163718" lvl="1" indent="-163718" defTabSz="873161">
              <a:spcAft>
                <a:spcPts val="550"/>
              </a:spcAft>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30.9% are living with a disability (mental or physical) or chronic illness</a:t>
            </a:r>
          </a:p>
          <a:p>
            <a:pPr marL="171450" lvl="1" indent="-171450" algn="l" defTabSz="914400" rtl="0" eaLnBrk="1" latinLnBrk="0" hangingPunct="1">
              <a:spcAft>
                <a:spcPts val="576"/>
              </a:spcAft>
              <a:buSzPct val="150000"/>
              <a:buFont typeface="Arial" panose="020B0604020202020204" pitchFamily="34" charset="0"/>
              <a:buChar char="•"/>
            </a:pPr>
            <a:endParaRPr lang="en-US" kern="1200" dirty="0">
              <a:solidFill>
                <a:schemeClr val="tx1"/>
              </a:solidFill>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32</a:t>
            </a:fld>
            <a:endParaRPr lang="en-US" dirty="0"/>
          </a:p>
        </p:txBody>
      </p:sp>
    </p:spTree>
    <p:extLst>
      <p:ext uri="{BB962C8B-B14F-4D97-AF65-F5344CB8AC3E}">
        <p14:creationId xmlns:p14="http://schemas.microsoft.com/office/powerpoint/2010/main" val="4014479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Older Adults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older adults and the overall general population </a:t>
            </a:r>
            <a:r>
              <a:rPr lang="en-CA" sz="1200" i="1" baseline="0" dirty="0" smtClean="0">
                <a:latin typeface="Arial" panose="020B0604020202020204" pitchFamily="34" charset="0"/>
                <a:cs typeface="Arial" panose="020B0604020202020204" pitchFamily="34" charset="0"/>
              </a:rPr>
              <a:t>compare on satisfaction with the domains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adults are </a:t>
            </a:r>
            <a:r>
              <a:rPr lang="en-US" i="1"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in ALL 8 domains compared to the general population but are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the Democratic Engagement domain.</a:t>
            </a:r>
          </a:p>
          <a:p>
            <a:pPr defTabSz="873161">
              <a:defRPr/>
            </a:pPr>
            <a:endParaRPr lang="en-CA"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33</a:t>
            </a:fld>
            <a:endParaRPr lang="en-US" dirty="0"/>
          </a:p>
        </p:txBody>
      </p:sp>
    </p:spTree>
    <p:extLst>
      <p:ext uri="{BB962C8B-B14F-4D97-AF65-F5344CB8AC3E}">
        <p14:creationId xmlns:p14="http://schemas.microsoft.com/office/powerpoint/2010/main" val="3765848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Older Adults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older adults and the overall general population </a:t>
            </a:r>
            <a:r>
              <a:rPr lang="en-CA" sz="1200" i="1" baseline="0" dirty="0" smtClean="0">
                <a:latin typeface="Arial" panose="020B0604020202020204" pitchFamily="34" charset="0"/>
                <a:cs typeface="Arial" panose="020B0604020202020204" pitchFamily="34" charset="0"/>
              </a:rPr>
              <a:t>compare on satisfaction with aspects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Older adults are </a:t>
            </a:r>
            <a:r>
              <a:rPr lang="en-US" i="1" baseline="0" dirty="0" smtClean="0">
                <a:latin typeface="Arial" panose="020B0604020202020204" pitchFamily="34" charset="0"/>
                <a:cs typeface="Arial" panose="020B0604020202020204" pitchFamily="34" charset="0"/>
              </a:rPr>
              <a:t>more satisfied </a:t>
            </a:r>
            <a:r>
              <a:rPr lang="en-US" baseline="0" dirty="0" smtClean="0">
                <a:latin typeface="Arial" panose="020B0604020202020204" pitchFamily="34" charset="0"/>
                <a:cs typeface="Arial" panose="020B0604020202020204" pitchFamily="34" charset="0"/>
              </a:rPr>
              <a:t>with ALL aspects of wellbeing compared to the general population.</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Older adults who are 75 years and older have </a:t>
            </a:r>
            <a:r>
              <a:rPr lang="en-US" i="1" baseline="0" dirty="0" smtClean="0">
                <a:latin typeface="Arial" panose="020B0604020202020204" pitchFamily="34" charset="0"/>
                <a:cs typeface="Arial" panose="020B0604020202020204" pitchFamily="34" charset="0"/>
              </a:rPr>
              <a:t>higher satisfaction </a:t>
            </a:r>
            <a:r>
              <a:rPr lang="en-US" baseline="0" dirty="0" smtClean="0">
                <a:latin typeface="Arial" panose="020B0604020202020204" pitchFamily="34" charset="0"/>
                <a:cs typeface="Arial" panose="020B0604020202020204" pitchFamily="34" charset="0"/>
              </a:rPr>
              <a:t>with ALL aspects of wellbeing compared to those who are 65 to 74 years of age. </a:t>
            </a:r>
          </a:p>
          <a:p>
            <a:pPr marL="163718" indent="-163718" defTabSz="838496">
              <a:buFont typeface="Arial" panose="020B0604020202020204" pitchFamily="34" charset="0"/>
              <a:buChar char="•"/>
              <a:defRPr/>
            </a:pPr>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dirty="0" smtClean="0">
                <a:latin typeface="Arial" panose="020B0604020202020204" pitchFamily="34" charset="0"/>
                <a:cs typeface="Arial" panose="020B0604020202020204" pitchFamily="34" charset="0"/>
              </a:rPr>
              <a:t>Older adults </a:t>
            </a:r>
            <a:r>
              <a:rPr lang="en-US" baseline="0" dirty="0" smtClean="0">
                <a:latin typeface="Arial" panose="020B0604020202020204" pitchFamily="34" charset="0"/>
                <a:cs typeface="Arial" panose="020B0604020202020204" pitchFamily="34" charset="0"/>
              </a:rPr>
              <a:t>are the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how well democracy is working, and the way their local government responds to community needs.</a:t>
            </a: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34</a:t>
            </a:fld>
            <a:endParaRPr lang="en-US" dirty="0"/>
          </a:p>
        </p:txBody>
      </p:sp>
    </p:spTree>
    <p:extLst>
      <p:ext uri="{BB962C8B-B14F-4D97-AF65-F5344CB8AC3E}">
        <p14:creationId xmlns:p14="http://schemas.microsoft.com/office/powerpoint/2010/main" val="1621675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68881">
              <a:spcAft>
                <a:spcPts val="573"/>
              </a:spcAft>
              <a:buClr>
                <a:srgbClr val="00A7B9"/>
              </a:buClr>
              <a:buSzPct val="150000"/>
              <a:defRPr/>
            </a:pPr>
            <a:r>
              <a:rPr lang="en-US" b="1" dirty="0" smtClean="0">
                <a:solidFill>
                  <a:srgbClr val="005A73"/>
                </a:solidFill>
                <a:latin typeface="Arial" panose="020B0604020202020204" pitchFamily="34" charset="0"/>
                <a:cs typeface="Arial" panose="020B0604020202020204" pitchFamily="34" charset="0"/>
              </a:rPr>
              <a:t>Selected characteristics of residents living with a disability:</a:t>
            </a:r>
            <a:endParaRPr lang="en-US" b="1" dirty="0" smtClean="0">
              <a:solidFill>
                <a:srgbClr val="000000"/>
              </a:solidFill>
              <a:latin typeface="Arial" panose="020B0604020202020204" pitchFamily="34" charset="0"/>
              <a:cs typeface="Arial" panose="020B0604020202020204" pitchFamily="34" charset="0"/>
            </a:endParaRP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29.9% are under 35 years of age</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49.6% are on their own (single,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divorced,</a:t>
            </a:r>
            <a:r>
              <a:rPr lang="en-US" baseline="0" dirty="0" smtClean="0">
                <a:latin typeface="Arial" panose="020B0604020202020204" pitchFamily="34" charset="0"/>
                <a:cs typeface="Arial" panose="020B0604020202020204" pitchFamily="34" charset="0"/>
              </a:rPr>
              <a:t> or</a:t>
            </a:r>
            <a:r>
              <a:rPr lang="en-US" dirty="0" smtClean="0">
                <a:latin typeface="Arial" panose="020B0604020202020204" pitchFamily="34" charset="0"/>
                <a:cs typeface="Arial" panose="020B0604020202020204" pitchFamily="34" charset="0"/>
              </a:rPr>
              <a:t> widowed)</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55% are women</a:t>
            </a:r>
          </a:p>
          <a:p>
            <a:endParaRPr lang="en-US" dirty="0" smtClean="0">
              <a:latin typeface="Arial" panose="020B0604020202020204" pitchFamily="34" charset="0"/>
              <a:cs typeface="Arial" panose="020B0604020202020204" pitchFamily="34" charset="0"/>
            </a:endParaRPr>
          </a:p>
          <a:p>
            <a:pPr indent="-268881">
              <a:buSzPct val="150000"/>
            </a:pPr>
            <a:r>
              <a:rPr lang="en-US" dirty="0" smtClean="0">
                <a:solidFill>
                  <a:srgbClr val="005A73"/>
                </a:solidFill>
                <a:latin typeface="Arial" panose="020B0604020202020204" pitchFamily="34" charset="0"/>
                <a:cs typeface="Arial" panose="020B0604020202020204" pitchFamily="34" charset="0"/>
              </a:rPr>
              <a:t>Income and Work</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23.1% do not work (unemployed, or on leave due to long-term disability)</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39.6% have a total annual household income before taxes from all sources lower than $30,000</a:t>
            </a:r>
          </a:p>
          <a:p>
            <a:pPr marL="0" lvl="1" defTabSz="873161">
              <a:buSzPct val="150000"/>
            </a:pPr>
            <a:endParaRPr lang="en-US" spc="19" dirty="0" smtClean="0">
              <a:solidFill>
                <a:srgbClr val="005A73"/>
              </a:solidFill>
              <a:latin typeface="Arial" panose="020B0604020202020204" pitchFamily="34" charset="0"/>
              <a:cs typeface="Arial" panose="020B0604020202020204" pitchFamily="34" charset="0"/>
            </a:endParaRPr>
          </a:p>
          <a:p>
            <a:pPr indent="-268881">
              <a:buSzPct val="150000"/>
            </a:pPr>
            <a:r>
              <a:rPr lang="en-US" dirty="0" smtClean="0">
                <a:solidFill>
                  <a:srgbClr val="005A73"/>
                </a:solidFill>
                <a:latin typeface="Arial" panose="020B0604020202020204" pitchFamily="34" charset="0"/>
                <a:cs typeface="Arial" panose="020B0604020202020204" pitchFamily="34" charset="0"/>
              </a:rPr>
              <a:t>Housing</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38% are either living alone or sharing accommodation</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47.5% rent their current residence</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55.8% spend more than 30% of monthly income on housing</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35</a:t>
            </a:fld>
            <a:endParaRPr lang="en-US" dirty="0"/>
          </a:p>
        </p:txBody>
      </p:sp>
    </p:spTree>
    <p:extLst>
      <p:ext uri="{BB962C8B-B14F-4D97-AF65-F5344CB8AC3E}">
        <p14:creationId xmlns:p14="http://schemas.microsoft.com/office/powerpoint/2010/main" val="3227389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smtClean="0">
                <a:solidFill>
                  <a:srgbClr val="005A73"/>
                </a:solidFill>
                <a:latin typeface="Arial" panose="020B0604020202020204" pitchFamily="34" charset="0"/>
                <a:cs typeface="Arial" panose="020B0604020202020204" pitchFamily="34" charset="0"/>
              </a:rPr>
              <a:t>A Closer Look: A</a:t>
            </a:r>
            <a:r>
              <a:rPr lang="en-CA" sz="1200" b="1" baseline="0" dirty="0" smtClean="0">
                <a:solidFill>
                  <a:srgbClr val="005A73"/>
                </a:solidFill>
                <a:latin typeface="Arial" panose="020B0604020202020204" pitchFamily="34" charset="0"/>
                <a:cs typeface="Arial" panose="020B0604020202020204" pitchFamily="34" charset="0"/>
              </a:rPr>
              <a:t> Report of t</a:t>
            </a:r>
            <a:r>
              <a:rPr lang="en-CA" sz="1200" b="1" dirty="0" smtClean="0">
                <a:solidFill>
                  <a:srgbClr val="005A73"/>
                </a:solidFill>
                <a:latin typeface="Arial" panose="020B0604020202020204" pitchFamily="34" charset="0"/>
                <a:cs typeface="Arial" panose="020B0604020202020204" pitchFamily="34" charset="0"/>
              </a:rPr>
              <a:t>he Canadian Index of Wellbeing</a:t>
            </a:r>
          </a:p>
          <a:p>
            <a:endParaRPr lang="en-CA" dirty="0" smtClean="0">
              <a:latin typeface="Arial" pitchFamily="34" charset="0"/>
              <a:cs typeface="Arial" pitchFamily="34" charset="0"/>
            </a:endParaRPr>
          </a:p>
          <a:p>
            <a:r>
              <a:rPr lang="en-CA" dirty="0" smtClean="0">
                <a:latin typeface="Arial" pitchFamily="34" charset="0"/>
                <a:cs typeface="Arial" pitchFamily="34" charset="0"/>
              </a:rPr>
              <a:t>When referring to this report, please use this citation:</a:t>
            </a:r>
          </a:p>
          <a:p>
            <a:endParaRPr lang="en-CA" dirty="0" smtClean="0">
              <a:latin typeface="Arial" pitchFamily="34" charset="0"/>
              <a:cs typeface="Arial" pitchFamily="34" charset="0"/>
            </a:endParaRPr>
          </a:p>
          <a:p>
            <a:pPr indent="-457200"/>
            <a:r>
              <a:rPr lang="en-CA" dirty="0" smtClean="0">
                <a:latin typeface="Arial" pitchFamily="34" charset="0"/>
                <a:cs typeface="Arial" pitchFamily="34" charset="0"/>
              </a:rPr>
              <a:t>Smale, B., &amp; Gao, M. (2019). </a:t>
            </a:r>
            <a:r>
              <a:rPr lang="en-CA" i="1" dirty="0" smtClean="0">
                <a:latin typeface="Arial" pitchFamily="34" charset="0"/>
                <a:cs typeface="Arial" pitchFamily="34" charset="0"/>
              </a:rPr>
              <a:t>A Closer Look: CIW Community</a:t>
            </a:r>
            <a:r>
              <a:rPr lang="en-CA" i="1" baseline="0" dirty="0" smtClean="0">
                <a:latin typeface="Arial" pitchFamily="34" charset="0"/>
                <a:cs typeface="Arial" pitchFamily="34" charset="0"/>
              </a:rPr>
              <a:t> Wellbeing Survey Results for Waterloo Region</a:t>
            </a:r>
            <a:r>
              <a:rPr lang="en-CA" baseline="0" dirty="0" smtClean="0">
                <a:latin typeface="Arial" pitchFamily="34" charset="0"/>
                <a:cs typeface="Arial" pitchFamily="34" charset="0"/>
              </a:rPr>
              <a:t>. A report prepared for Wellbeing Waterloo Region. Waterloo, ON: Canadian Index of Wellbeing and University of Waterloo.</a:t>
            </a:r>
            <a:endParaRPr lang="en-CA"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43695F34-312D-47E7-A405-264705C56C29}" type="slidenum">
              <a:rPr lang="en-US" smtClean="0">
                <a:solidFill>
                  <a:prstClr val="black"/>
                </a:solidFill>
              </a:rPr>
              <a:pPr/>
              <a:t>9</a:t>
            </a:fld>
            <a:endParaRPr lang="en-US" dirty="0">
              <a:solidFill>
                <a:prstClr val="black"/>
              </a:solidFill>
            </a:endParaRPr>
          </a:p>
        </p:txBody>
      </p:sp>
      <p:sp>
        <p:nvSpPr>
          <p:cNvPr id="5" name="Date Placeholder 4"/>
          <p:cNvSpPr>
            <a:spLocks noGrp="1"/>
          </p:cNvSpPr>
          <p:nvPr>
            <p:ph type="dt" idx="11"/>
          </p:nvPr>
        </p:nvSpPr>
        <p:spPr/>
        <p:txBody>
          <a:bodyPr/>
          <a:lstStyle/>
          <a:p>
            <a:endParaRPr lang="en-US" dirty="0">
              <a:solidFill>
                <a:prstClr val="black"/>
              </a:solidFill>
            </a:endParaRPr>
          </a:p>
        </p:txBody>
      </p:sp>
      <p:sp>
        <p:nvSpPr>
          <p:cNvPr id="6" name="Footer Placeholder 5"/>
          <p:cNvSpPr>
            <a:spLocks noGrp="1"/>
          </p:cNvSpPr>
          <p:nvPr>
            <p:ph type="ftr" sz="quarter" idx="12"/>
          </p:nvPr>
        </p:nvSpPr>
        <p:spPr/>
        <p:txBody>
          <a:bodyPr/>
          <a:lstStyle/>
          <a:p>
            <a:r>
              <a:rPr lang="en-US" dirty="0" smtClean="0">
                <a:solidFill>
                  <a:prstClr val="black"/>
                </a:solidFill>
              </a:rPr>
              <a:t>For more information about the CIW, visit www.ciw.ca</a:t>
            </a:r>
            <a:endParaRPr lang="en-US" dirty="0">
              <a:solidFill>
                <a:prstClr val="black"/>
              </a:solidFill>
            </a:endParaRPr>
          </a:p>
        </p:txBody>
      </p:sp>
    </p:spTree>
    <p:extLst>
      <p:ext uri="{BB962C8B-B14F-4D97-AF65-F5344CB8AC3E}">
        <p14:creationId xmlns:p14="http://schemas.microsoft.com/office/powerpoint/2010/main" val="25798709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Residents</a:t>
            </a:r>
            <a:r>
              <a:rPr lang="en-US" sz="1200" b="1" baseline="0" dirty="0" smtClean="0">
                <a:solidFill>
                  <a:srgbClr val="005A73"/>
                </a:solidFill>
                <a:latin typeface="Arial" panose="020B0604020202020204" pitchFamily="34" charset="0"/>
                <a:cs typeface="Arial" panose="020B0604020202020204" pitchFamily="34" charset="0"/>
              </a:rPr>
              <a:t> with Disabilities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a:t>
            </a:r>
            <a:r>
              <a:rPr lang="en-CA" sz="1200" i="1" baseline="0" dirty="0" smtClean="0">
                <a:latin typeface="Arial" panose="020B0604020202020204" pitchFamily="34" charset="0"/>
                <a:cs typeface="Arial" panose="020B0604020202020204" pitchFamily="34" charset="0"/>
              </a:rPr>
              <a:t> disabilities </a:t>
            </a:r>
            <a:r>
              <a:rPr lang="en-CA" sz="1200" i="1" dirty="0" smtClean="0">
                <a:latin typeface="Arial" panose="020B0604020202020204" pitchFamily="34" charset="0"/>
                <a:cs typeface="Arial" panose="020B0604020202020204" pitchFamily="34" charset="0"/>
              </a:rPr>
              <a:t>and the overall general population </a:t>
            </a:r>
            <a:r>
              <a:rPr lang="en-CA" sz="1200" i="1" baseline="0" dirty="0" smtClean="0">
                <a:latin typeface="Arial" panose="020B0604020202020204" pitchFamily="34" charset="0"/>
                <a:cs typeface="Arial" panose="020B0604020202020204" pitchFamily="34" charset="0"/>
              </a:rPr>
              <a:t>compare on satisfaction with the domains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3718" indent="-163718" defTabSz="873161">
              <a:buFont typeface="Arial" panose="020B0604020202020204" pitchFamily="34" charset="0"/>
              <a:buChar char="•"/>
              <a:defRPr/>
            </a:pPr>
            <a:r>
              <a:rPr lang="en-US" dirty="0" smtClean="0">
                <a:latin typeface="Arial" panose="020B0604020202020204" pitchFamily="34" charset="0"/>
                <a:cs typeface="Arial" panose="020B0604020202020204" pitchFamily="34" charset="0"/>
              </a:rPr>
              <a:t>Residents living with a disability are </a:t>
            </a:r>
            <a:r>
              <a:rPr lang="en-US" i="1"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in ALL 8 domains compared to the general population.</a:t>
            </a:r>
          </a:p>
          <a:p>
            <a:pPr marL="163718" indent="-163718" defTabSz="873161">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73161">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Residents living with a disability are </a:t>
            </a:r>
            <a:r>
              <a:rPr lang="en-US" i="1" baseline="0" dirty="0" smtClean="0">
                <a:latin typeface="Arial" panose="020B0604020202020204" pitchFamily="34" charset="0"/>
                <a:cs typeface="Arial" panose="020B0604020202020204" pitchFamily="34" charset="0"/>
              </a:rPr>
              <a:t>least satisfied </a:t>
            </a:r>
            <a:r>
              <a:rPr lang="en-US" baseline="0" dirty="0" smtClean="0">
                <a:latin typeface="Arial" panose="020B0604020202020204" pitchFamily="34" charset="0"/>
                <a:cs typeface="Arial" panose="020B0604020202020204" pitchFamily="34" charset="0"/>
              </a:rPr>
              <a:t>with the Healthy Populations and Democratic Engagement domains.</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36</a:t>
            </a:fld>
            <a:endParaRPr lang="en-US" dirty="0"/>
          </a:p>
        </p:txBody>
      </p:sp>
    </p:spTree>
    <p:extLst>
      <p:ext uri="{BB962C8B-B14F-4D97-AF65-F5344CB8AC3E}">
        <p14:creationId xmlns:p14="http://schemas.microsoft.com/office/powerpoint/2010/main" val="196698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Residents</a:t>
            </a:r>
            <a:r>
              <a:rPr lang="en-US" sz="1200" b="1" baseline="0" dirty="0" smtClean="0">
                <a:solidFill>
                  <a:srgbClr val="005A73"/>
                </a:solidFill>
                <a:latin typeface="Arial" panose="020B0604020202020204" pitchFamily="34" charset="0"/>
                <a:cs typeface="Arial" panose="020B0604020202020204" pitchFamily="34" charset="0"/>
              </a:rPr>
              <a:t> living with a disabilities or chronic illness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a:t>
            </a:r>
            <a:r>
              <a:rPr lang="en-CA" sz="1200" i="1" baseline="0" dirty="0" smtClean="0">
                <a:latin typeface="Arial" panose="020B0604020202020204" pitchFamily="34" charset="0"/>
                <a:cs typeface="Arial" panose="020B0604020202020204" pitchFamily="34" charset="0"/>
              </a:rPr>
              <a:t> disabilities </a:t>
            </a:r>
            <a:r>
              <a:rPr lang="en-CA" sz="1200" i="1" dirty="0" smtClean="0">
                <a:latin typeface="Arial" panose="020B0604020202020204" pitchFamily="34" charset="0"/>
                <a:cs typeface="Arial" panose="020B0604020202020204" pitchFamily="34" charset="0"/>
              </a:rPr>
              <a:t>and the overall general population </a:t>
            </a:r>
            <a:r>
              <a:rPr lang="en-CA" sz="1200" i="1" baseline="0" dirty="0" smtClean="0">
                <a:latin typeface="Arial" panose="020B0604020202020204" pitchFamily="34" charset="0"/>
                <a:cs typeface="Arial" panose="020B0604020202020204" pitchFamily="34" charset="0"/>
              </a:rPr>
              <a:t>compare on satisfaction with aspects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with a disability have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lower satisfaction </a:t>
            </a:r>
            <a:r>
              <a:rPr lang="en-US" baseline="0" dirty="0" smtClean="0">
                <a:latin typeface="Arial" panose="020B0604020202020204" pitchFamily="34" charset="0"/>
                <a:cs typeface="Arial" panose="020B0604020202020204" pitchFamily="34" charset="0"/>
              </a:rPr>
              <a:t>regarding their work situation, financial situation, physical wellbeing, how well democracy is working, and the way their local government responds to community needs.</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37</a:t>
            </a:fld>
            <a:endParaRPr lang="en-US" dirty="0"/>
          </a:p>
        </p:txBody>
      </p:sp>
    </p:spTree>
    <p:extLst>
      <p:ext uri="{BB962C8B-B14F-4D97-AF65-F5344CB8AC3E}">
        <p14:creationId xmlns:p14="http://schemas.microsoft.com/office/powerpoint/2010/main" val="4082190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3161">
              <a:buClr>
                <a:srgbClr val="00A7B9"/>
              </a:buClr>
              <a:defRPr/>
            </a:pPr>
            <a:r>
              <a:rPr lang="en-US" b="1" dirty="0" smtClean="0">
                <a:solidFill>
                  <a:srgbClr val="005A73"/>
                </a:solidFill>
                <a:latin typeface="Arial" panose="020B0604020202020204" pitchFamily="34" charset="0"/>
                <a:cs typeface="Arial" panose="020B0604020202020204" pitchFamily="34" charset="0"/>
              </a:rPr>
              <a:t>Selected characteristics of newcomers:</a:t>
            </a:r>
          </a:p>
          <a:p>
            <a:pPr defTabSz="873161">
              <a:buClr>
                <a:srgbClr val="00A7B9"/>
              </a:buClr>
              <a:defRPr/>
            </a:pPr>
            <a:endParaRPr lang="en-US" dirty="0" smtClean="0">
              <a:solidFill>
                <a:srgbClr val="000000"/>
              </a:solidFill>
              <a:latin typeface="Arial" panose="020B0604020202020204" pitchFamily="34" charset="0"/>
              <a:cs typeface="Arial" panose="020B0604020202020204" pitchFamily="34" charset="0"/>
            </a:endParaRP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18.2% are students</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19.6% are living alone</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29% are single (never married)</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57.1% are married</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51.1% have children living at home</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59.6% have a university degree</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60.9% are under 35 years of age</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62.3% are male</a:t>
            </a:r>
          </a:p>
          <a:p>
            <a:pPr marL="0" lvl="1" defTabSz="873161">
              <a:buSzPct val="150000"/>
            </a:pPr>
            <a:endParaRPr lang="en-US" dirty="0" smtClean="0">
              <a:latin typeface="Arial" panose="020B0604020202020204" pitchFamily="34" charset="0"/>
              <a:cs typeface="Arial" panose="020B0604020202020204" pitchFamily="34" charset="0"/>
            </a:endParaRPr>
          </a:p>
          <a:p>
            <a:pPr marL="0" lvl="1" indent="-268881">
              <a:buClr>
                <a:srgbClr val="00A7B9"/>
              </a:buClr>
              <a:buSzPct val="150000"/>
            </a:pPr>
            <a:r>
              <a:rPr lang="en-US" dirty="0" smtClean="0">
                <a:solidFill>
                  <a:srgbClr val="005A73"/>
                </a:solidFill>
                <a:latin typeface="Arial" panose="020B0604020202020204" pitchFamily="34" charset="0"/>
                <a:cs typeface="Arial" panose="020B0604020202020204" pitchFamily="34" charset="0"/>
              </a:rPr>
              <a:t>Housing</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38.6% spend less than 30% of monthly income on housing </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55.6% rent their current residence</a:t>
            </a:r>
          </a:p>
          <a:p>
            <a:pPr marL="0" lvl="1" defTabSz="873161">
              <a:buSzPct val="150000"/>
              <a:defRPr/>
            </a:pPr>
            <a:endParaRPr lang="en-US" dirty="0" smtClean="0">
              <a:latin typeface="Arial" panose="020B0604020202020204" pitchFamily="34" charset="0"/>
              <a:cs typeface="Arial" panose="020B0604020202020204" pitchFamily="34" charset="0"/>
            </a:endParaRPr>
          </a:p>
          <a:p>
            <a:pPr marL="0" lvl="1" indent="-268881">
              <a:buClr>
                <a:srgbClr val="00A7B9"/>
              </a:buClr>
              <a:buSzPct val="150000"/>
            </a:pPr>
            <a:r>
              <a:rPr lang="en-US" dirty="0" smtClean="0">
                <a:solidFill>
                  <a:srgbClr val="005A73"/>
                </a:solidFill>
                <a:latin typeface="Arial" panose="020B0604020202020204" pitchFamily="34" charset="0"/>
                <a:cs typeface="Arial" panose="020B0604020202020204" pitchFamily="34" charset="0"/>
              </a:rPr>
              <a:t>Income and Work</a:t>
            </a:r>
          </a:p>
          <a:p>
            <a:pPr marL="163718" lvl="1" indent="-163718" defTabSz="873161">
              <a:buSzPct val="150000"/>
              <a:buFont typeface="Arial" panose="020B0604020202020204" pitchFamily="34" charset="0"/>
              <a:buChar char="•"/>
              <a:defRPr/>
            </a:pPr>
            <a:r>
              <a:rPr lang="en-US" dirty="0" smtClean="0">
                <a:latin typeface="Arial" panose="020B0604020202020204" pitchFamily="34" charset="0"/>
                <a:cs typeface="Arial" panose="020B0604020202020204" pitchFamily="34" charset="0"/>
              </a:rPr>
              <a:t>50.2% are employed full-time</a:t>
            </a:r>
          </a:p>
          <a:p>
            <a:pPr marL="163718" lvl="1" indent="-163718" defTabSz="873161">
              <a:buSzPct val="150000"/>
              <a:buFont typeface="Arial" panose="020B0604020202020204" pitchFamily="34" charset="0"/>
              <a:buChar char="•"/>
            </a:pPr>
            <a:r>
              <a:rPr lang="en-US" dirty="0" smtClean="0">
                <a:latin typeface="Arial" panose="020B0604020202020204" pitchFamily="34" charset="0"/>
                <a:cs typeface="Arial" panose="020B0604020202020204" pitchFamily="34" charset="0"/>
              </a:rPr>
              <a:t>40.3% have a total household income before taxes from all sources of less than $30,000/year</a:t>
            </a:r>
          </a:p>
          <a:p>
            <a:endParaRPr lang="en-US"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38</a:t>
            </a:fld>
            <a:endParaRPr lang="en-US" dirty="0"/>
          </a:p>
        </p:txBody>
      </p:sp>
    </p:spTree>
    <p:extLst>
      <p:ext uri="{BB962C8B-B14F-4D97-AF65-F5344CB8AC3E}">
        <p14:creationId xmlns:p14="http://schemas.microsoft.com/office/powerpoint/2010/main" val="26786720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Newcomers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newcomers and the overall general population </a:t>
            </a:r>
            <a:r>
              <a:rPr lang="en-CA" sz="1200" i="1" baseline="0" dirty="0" smtClean="0">
                <a:latin typeface="Arial" panose="020B0604020202020204" pitchFamily="34" charset="0"/>
                <a:cs typeface="Arial" panose="020B0604020202020204" pitchFamily="34" charset="0"/>
              </a:rPr>
              <a:t>compare on satisfaction with the domains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Newcomers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are </a:t>
            </a:r>
            <a:r>
              <a:rPr lang="en-US" i="1" dirty="0" smtClean="0">
                <a:latin typeface="Arial" panose="020B0604020202020204" pitchFamily="34" charset="0"/>
                <a:cs typeface="Arial" panose="020B0604020202020204" pitchFamily="34" charset="0"/>
              </a:rPr>
              <a:t>more satisfied </a:t>
            </a:r>
            <a:r>
              <a:rPr lang="en-US" dirty="0" smtClean="0">
                <a:latin typeface="Arial" panose="020B0604020202020204" pitchFamily="34" charset="0"/>
                <a:cs typeface="Arial" panose="020B0604020202020204" pitchFamily="34" charset="0"/>
              </a:rPr>
              <a:t>in the domains</a:t>
            </a:r>
            <a:r>
              <a:rPr lang="en-US" baseline="0" dirty="0" smtClean="0">
                <a:latin typeface="Arial" panose="020B0604020202020204" pitchFamily="34" charset="0"/>
                <a:cs typeface="Arial" panose="020B0604020202020204" pitchFamily="34" charset="0"/>
              </a:rPr>
              <a:t> of</a:t>
            </a:r>
            <a:r>
              <a:rPr lang="en-US" dirty="0" smtClean="0">
                <a:latin typeface="Arial" panose="020B0604020202020204" pitchFamily="34" charset="0"/>
                <a:cs typeface="Arial" panose="020B0604020202020204" pitchFamily="34" charset="0"/>
              </a:rPr>
              <a:t> Democratic Engagement and Healthy</a:t>
            </a:r>
            <a:r>
              <a:rPr lang="en-US" baseline="0" dirty="0" smtClean="0">
                <a:latin typeface="Arial" panose="020B0604020202020204" pitchFamily="34" charset="0"/>
                <a:cs typeface="Arial" panose="020B0604020202020204" pitchFamily="34" charset="0"/>
              </a:rPr>
              <a:t> Populations compared to the general population.</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39</a:t>
            </a:fld>
            <a:endParaRPr lang="en-US" dirty="0"/>
          </a:p>
        </p:txBody>
      </p:sp>
    </p:spTree>
    <p:extLst>
      <p:ext uri="{BB962C8B-B14F-4D97-AF65-F5344CB8AC3E}">
        <p14:creationId xmlns:p14="http://schemas.microsoft.com/office/powerpoint/2010/main" val="2163760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Newcomers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newcomers and the overall general population </a:t>
            </a:r>
            <a:r>
              <a:rPr lang="en-CA" sz="1200" i="1" baseline="0" dirty="0" smtClean="0">
                <a:latin typeface="Arial" panose="020B0604020202020204" pitchFamily="34" charset="0"/>
                <a:cs typeface="Arial" panose="020B0604020202020204" pitchFamily="34" charset="0"/>
              </a:rPr>
              <a:t>compare on satisfaction with aspects of wellbeing</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Newcomers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have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higher satisfaction </a:t>
            </a:r>
            <a:r>
              <a:rPr lang="en-US" baseline="0" dirty="0" smtClean="0">
                <a:latin typeface="Arial" panose="020B0604020202020204" pitchFamily="34" charset="0"/>
                <a:cs typeface="Arial" panose="020B0604020202020204" pitchFamily="34" charset="0"/>
              </a:rPr>
              <a:t>with mental wellbeing, physical wellbeing, leisure time, and how well democracy is working than the general population.</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Newcomers are </a:t>
            </a:r>
            <a:r>
              <a:rPr lang="en-US" i="1" baseline="0" dirty="0" smtClean="0">
                <a:latin typeface="Arial" panose="020B0604020202020204" pitchFamily="34" charset="0"/>
                <a:cs typeface="Arial" panose="020B0604020202020204" pitchFamily="34" charset="0"/>
              </a:rPr>
              <a:t>less satisfied </a:t>
            </a:r>
            <a:r>
              <a:rPr lang="en-US" baseline="0" dirty="0" smtClean="0">
                <a:latin typeface="Arial" panose="020B0604020202020204" pitchFamily="34" charset="0"/>
                <a:cs typeface="Arial" panose="020B0604020202020204" pitchFamily="34" charset="0"/>
              </a:rPr>
              <a:t>with access to arts and cultural opportunities and have a lower sense of belonging to their community.</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40</a:t>
            </a:fld>
            <a:endParaRPr lang="en-US" dirty="0"/>
          </a:p>
        </p:txBody>
      </p:sp>
    </p:spTree>
    <p:extLst>
      <p:ext uri="{BB962C8B-B14F-4D97-AF65-F5344CB8AC3E}">
        <p14:creationId xmlns:p14="http://schemas.microsoft.com/office/powerpoint/2010/main" val="33256796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41</a:t>
            </a:fld>
            <a:endParaRPr lang="en-US" dirty="0"/>
          </a:p>
        </p:txBody>
      </p:sp>
    </p:spTree>
    <p:extLst>
      <p:ext uri="{BB962C8B-B14F-4D97-AF65-F5344CB8AC3E}">
        <p14:creationId xmlns:p14="http://schemas.microsoft.com/office/powerpoint/2010/main" val="2485532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 Standards</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Living Standards</a:t>
            </a:r>
            <a:r>
              <a:rPr lang="en-US" baseline="0" dirty="0" smtClean="0">
                <a:latin typeface="Arial" panose="020B0604020202020204" pitchFamily="34" charset="0"/>
                <a:cs typeface="Arial" panose="020B0604020202020204" pitchFamily="34" charset="0"/>
              </a:rPr>
              <a:t> examines Canadians’ average and median income and wealth, distribution of income and wealth including poverty rates, income fluctuations and volatility. It considers economic security, including labour market security, and housing and food security. </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Our living standards should reflect our capacity to transform economic growth into stable current and future income streams for everyone. Economic growth does not automatically translate into better living standards. A higher average income, for example, may be achieved at the cost of increased social inequality or greater economic insecurity. In contrast, achieving greater job quality, reducing poverty, and providing affordable housing and food security to individuals and families will raise wellbeing for everyone.</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42</a:t>
            </a:fld>
            <a:endParaRPr lang="en-US" dirty="0"/>
          </a:p>
        </p:txBody>
      </p:sp>
    </p:spTree>
    <p:extLst>
      <p:ext uri="{BB962C8B-B14F-4D97-AF65-F5344CB8AC3E}">
        <p14:creationId xmlns:p14="http://schemas.microsoft.com/office/powerpoint/2010/main" val="3205293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solidFill>
                  <a:srgbClr val="005A73"/>
                </a:solidFill>
                <a:latin typeface="Arial" panose="020B0604020202020204" pitchFamily="34" charset="0"/>
                <a:cs typeface="Arial" panose="020B0604020202020204" pitchFamily="34" charset="0"/>
              </a:rPr>
              <a:t>Living </a:t>
            </a:r>
            <a:r>
              <a:rPr lang="en-US" b="1" dirty="0" smtClean="0">
                <a:solidFill>
                  <a:srgbClr val="005A73"/>
                </a:solidFill>
                <a:latin typeface="Arial" panose="020B0604020202020204" pitchFamily="34" charset="0"/>
                <a:cs typeface="Arial" panose="020B0604020202020204" pitchFamily="34" charset="0"/>
              </a:rPr>
              <a:t>Standards</a:t>
            </a:r>
          </a:p>
          <a:p>
            <a:pPr>
              <a:defRPr/>
            </a:pPr>
            <a:endParaRPr lang="en-CA" b="1" dirty="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 higher or lower wellbeing compare on living standards?</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79.2% have a regular weekday schedule compared to 72.2% of people below average in wellbeing.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3.8% work more than 55 hours at main job per week (5.5%</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 three-quarters (77.2%) of people above average in wellbeing reported never having </a:t>
            </a:r>
            <a:r>
              <a:rPr lang="en-US" i="1" baseline="0" dirty="0" smtClean="0">
                <a:latin typeface="Arial" panose="020B0604020202020204" pitchFamily="34" charset="0"/>
                <a:cs typeface="Arial" panose="020B0604020202020204" pitchFamily="34" charset="0"/>
              </a:rPr>
              <a:t>no money to buy things they wanted</a:t>
            </a:r>
            <a:r>
              <a:rPr lang="en-US" baseline="0" dirty="0" smtClean="0">
                <a:latin typeface="Arial" panose="020B0604020202020204" pitchFamily="34" charset="0"/>
                <a:cs typeface="Arial" panose="020B0604020202020204" pitchFamily="34" charset="0"/>
              </a:rPr>
              <a:t>, and more than 90% of them never experienced having </a:t>
            </a:r>
            <a:r>
              <a:rPr lang="en-US" i="1" baseline="0" dirty="0" smtClean="0">
                <a:latin typeface="Arial" panose="020B0604020202020204" pitchFamily="34" charset="0"/>
                <a:cs typeface="Arial" panose="020B0604020202020204" pitchFamily="34" charset="0"/>
              </a:rPr>
              <a:t>no money to buy things they needed </a:t>
            </a:r>
            <a:r>
              <a:rPr lang="en-US" baseline="0" dirty="0" smtClean="0">
                <a:latin typeface="Arial" panose="020B0604020202020204" pitchFamily="34" charset="0"/>
                <a:cs typeface="Arial" panose="020B0604020202020204" pitchFamily="34" charset="0"/>
              </a:rPr>
              <a:t>(94.3%).</a:t>
            </a:r>
          </a:p>
          <a:p>
            <a:pPr marL="163718" indent="-163718" defTabSz="838496">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 a quarter of residents (26.9%) who are below average in wellbeing reported working multiple jobs. In contrast, less than 20% of residents who are above average in wellbeing reported working multiple jobs (19.8%).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18.1% of people below average in wellbeing reported that they </a:t>
            </a:r>
            <a:r>
              <a:rPr lang="en-US" i="1" baseline="0" dirty="0" smtClean="0">
                <a:latin typeface="Arial" panose="020B0604020202020204" pitchFamily="34" charset="0"/>
                <a:cs typeface="Arial" panose="020B0604020202020204" pitchFamily="34" charset="0"/>
              </a:rPr>
              <a:t>could not pay bills on time</a:t>
            </a:r>
            <a:r>
              <a:rPr lang="en-US" baseline="0" dirty="0" smtClean="0">
                <a:latin typeface="Arial" panose="020B0604020202020204" pitchFamily="34" charset="0"/>
                <a:cs typeface="Arial" panose="020B0604020202020204" pitchFamily="34" charset="0"/>
              </a:rPr>
              <a:t> </a:t>
            </a:r>
            <a:r>
              <a:rPr lang="en-US" i="1" baseline="0" dirty="0" smtClean="0">
                <a:latin typeface="Arial" panose="020B0604020202020204" pitchFamily="34" charset="0"/>
                <a:cs typeface="Arial" panose="020B0604020202020204" pitchFamily="34" charset="0"/>
              </a:rPr>
              <a:t>at least once every 3 months </a:t>
            </a:r>
            <a:r>
              <a:rPr lang="en-US" baseline="0" dirty="0" smtClean="0">
                <a:latin typeface="Arial" panose="020B0604020202020204" pitchFamily="34" charset="0"/>
                <a:cs typeface="Arial" panose="020B0604020202020204" pitchFamily="34" charset="0"/>
              </a:rPr>
              <a:t>compared to 2.2% for people above average in wellbeing.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7.2% of people below average in wellbeing reported that they </a:t>
            </a:r>
            <a:r>
              <a:rPr lang="en-US" i="1" baseline="0" dirty="0" smtClean="0">
                <a:latin typeface="Arial" panose="020B0604020202020204" pitchFamily="34" charset="0"/>
                <a:cs typeface="Arial" panose="020B0604020202020204" pitchFamily="34" charset="0"/>
              </a:rPr>
              <a:t>could not pay mortgage or rent on time at least once every 3 months </a:t>
            </a:r>
            <a:r>
              <a:rPr lang="en-US" baseline="0" dirty="0" smtClean="0">
                <a:latin typeface="Arial" panose="020B0604020202020204" pitchFamily="34" charset="0"/>
                <a:cs typeface="Arial" panose="020B0604020202020204" pitchFamily="34" charset="0"/>
              </a:rPr>
              <a:t>compared to 0.9% for those above average in wellbeing.</a:t>
            </a: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43</a:t>
            </a:fld>
            <a:endParaRPr lang="en-US" dirty="0"/>
          </a:p>
        </p:txBody>
      </p:sp>
    </p:spTree>
    <p:extLst>
      <p:ext uri="{BB962C8B-B14F-4D97-AF65-F5344CB8AC3E}">
        <p14:creationId xmlns:p14="http://schemas.microsoft.com/office/powerpoint/2010/main" val="3838263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Living Standards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living standards?</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latin typeface="Arial" panose="020B0604020202020204" pitchFamily="34" charset="0"/>
                <a:cs typeface="Arial" panose="020B0604020202020204" pitchFamily="34" charset="0"/>
              </a:rPr>
              <a:t>Women:</a:t>
            </a:r>
          </a:p>
          <a:p>
            <a:pPr marL="341313" indent="-163513"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Over a quarter of women (25.2%) reported working multiple jobs. In contrast, less than 20% of men reported working multiple jobs (18.4%). </a:t>
            </a:r>
          </a:p>
          <a:p>
            <a:pPr marL="341313" indent="-163513"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women reported having a regular weekday schedule compared to men (78.2% and 75.6%, respectively).  </a:t>
            </a:r>
          </a:p>
          <a:p>
            <a:pPr marL="341313" indent="-163513"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Women reported greater work interference with personal life than men did (average as 3.74 for women and 3.63 for men). </a:t>
            </a:r>
          </a:p>
          <a:p>
            <a:r>
              <a:rPr lang="en-US" dirty="0" smtClean="0">
                <a:latin typeface="Arial" panose="020B0604020202020204" pitchFamily="34" charset="0"/>
                <a:cs typeface="Arial" panose="020B0604020202020204" pitchFamily="34" charset="0"/>
              </a:rPr>
              <a:t>Men:</a:t>
            </a:r>
          </a:p>
          <a:p>
            <a:pPr marL="341313" lvl="1" indent="-163513">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men reported having a flexible work schedule than women did (54.4% and 43.4%, respectively).</a:t>
            </a:r>
          </a:p>
          <a:p>
            <a:pPr marL="341313" marR="0" lvl="1" indent="-163513" algn="l" defTabSz="838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 percentage of men who reported working more than 55 hours at their main job per week (6.2%) is greater than the percentage for women (3.2%). </a:t>
            </a:r>
          </a:p>
          <a:p>
            <a:pPr marL="341313" marR="0" lvl="1" indent="-163513" algn="l" defTabSz="838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Over half (52.6%) of men reported never having </a:t>
            </a:r>
            <a:r>
              <a:rPr lang="en-US" i="1" baseline="0" dirty="0" smtClean="0">
                <a:latin typeface="Arial" panose="020B0604020202020204" pitchFamily="34" charset="0"/>
                <a:cs typeface="Arial" panose="020B0604020202020204" pitchFamily="34" charset="0"/>
              </a:rPr>
              <a:t>no money to buy things they wanted</a:t>
            </a:r>
            <a:r>
              <a:rPr lang="en-US" baseline="0" dirty="0" smtClean="0">
                <a:latin typeface="Arial" panose="020B0604020202020204" pitchFamily="34" charset="0"/>
                <a:cs typeface="Arial" panose="020B0604020202020204" pitchFamily="34" charset="0"/>
              </a:rPr>
              <a:t>, and more than three-quarters of them never experienced having </a:t>
            </a:r>
            <a:r>
              <a:rPr lang="en-US" i="1" baseline="0" dirty="0" smtClean="0">
                <a:latin typeface="Arial" panose="020B0604020202020204" pitchFamily="34" charset="0"/>
                <a:cs typeface="Arial" panose="020B0604020202020204" pitchFamily="34" charset="0"/>
              </a:rPr>
              <a:t>no money to buy things they needed </a:t>
            </a:r>
            <a:r>
              <a:rPr lang="en-US" baseline="0" dirty="0" smtClean="0">
                <a:latin typeface="Arial" panose="020B0604020202020204" pitchFamily="34" charset="0"/>
                <a:cs typeface="Arial" panose="020B0604020202020204" pitchFamily="34" charset="0"/>
              </a:rPr>
              <a:t>(76.8%).</a:t>
            </a:r>
          </a:p>
          <a:p>
            <a:pPr marL="341313" marR="0" lvl="1" indent="-163513" algn="l" defTabSz="838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Men reported higher promotion potential with their job than women did (average as 4.44 for men and 4.35 for women).</a:t>
            </a:r>
            <a:endParaRPr lang="en-CA"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44</a:t>
            </a:fld>
            <a:endParaRPr lang="en-US" dirty="0"/>
          </a:p>
        </p:txBody>
      </p:sp>
    </p:spTree>
    <p:extLst>
      <p:ext uri="{BB962C8B-B14F-4D97-AF65-F5344CB8AC3E}">
        <p14:creationId xmlns:p14="http://schemas.microsoft.com/office/powerpoint/2010/main" val="3995312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Living Standards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in Waterloo Region </a:t>
            </a:r>
            <a:r>
              <a:rPr lang="en-CA" sz="1200" i="1" baseline="0" dirty="0" smtClean="0">
                <a:latin typeface="Arial" panose="020B0604020202020204" pitchFamily="34" charset="0"/>
                <a:cs typeface="Arial" panose="020B0604020202020204" pitchFamily="34" charset="0"/>
              </a:rPr>
              <a:t>report their financial situation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Waterloo Region have the highest financial security on having enough money to pay their bills on time, followed by having money to pay for transportation and having money for food. In contrast, Waterloo residents experience the most severe financial hardship on having enough money for things they wanted</a:t>
            </a:r>
            <a:r>
              <a:rPr lang="en-US"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Financial hardship means that people may have difficulty meeting their basic subsistence needs including food, shelter, and clothing. Without these essentials, access to other important areas of life such as transportation, leisure, and many social activities can be severely curtailed. </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45</a:t>
            </a:fld>
            <a:endParaRPr lang="en-US" dirty="0"/>
          </a:p>
        </p:txBody>
      </p:sp>
    </p:spTree>
    <p:extLst>
      <p:ext uri="{BB962C8B-B14F-4D97-AF65-F5344CB8AC3E}">
        <p14:creationId xmlns:p14="http://schemas.microsoft.com/office/powerpoint/2010/main" val="2334235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dirty="0" smtClean="0">
                <a:solidFill>
                  <a:srgbClr val="005A73"/>
                </a:solidFill>
                <a:latin typeface="Arial" panose="020B0604020202020204" pitchFamily="34" charset="0"/>
                <a:cs typeface="Arial" panose="020B0604020202020204" pitchFamily="34" charset="0"/>
              </a:rPr>
              <a:t>The Canadian Index of Wellbeing</a:t>
            </a:r>
          </a:p>
          <a:p>
            <a:endParaRPr lang="en-CA" dirty="0" smtClean="0"/>
          </a:p>
          <a:p>
            <a:r>
              <a:rPr lang="en-CA" dirty="0" smtClean="0"/>
              <a:t>This quotation</a:t>
            </a:r>
            <a:r>
              <a:rPr lang="en-CA" baseline="0" dirty="0" smtClean="0"/>
              <a:t> by the Honourable Monique </a:t>
            </a:r>
            <a:r>
              <a:rPr lang="en-CA" baseline="0" dirty="0" err="1" smtClean="0"/>
              <a:t>Bégin</a:t>
            </a:r>
            <a:r>
              <a:rPr lang="en-CA" baseline="0" dirty="0" smtClean="0"/>
              <a:t> nicely summarises the essence of the CIW. We strive to move away from economic measures and to focus on those aspects of people’s lives that matter most to them and enable them to flourish.</a:t>
            </a:r>
            <a:endParaRPr lang="en-CA" dirty="0"/>
          </a:p>
        </p:txBody>
      </p:sp>
      <p:sp>
        <p:nvSpPr>
          <p:cNvPr id="4" name="Slide Number Placeholder 3"/>
          <p:cNvSpPr>
            <a:spLocks noGrp="1"/>
          </p:cNvSpPr>
          <p:nvPr>
            <p:ph type="sldNum" sz="quarter" idx="10"/>
          </p:nvPr>
        </p:nvSpPr>
        <p:spPr/>
        <p:txBody>
          <a:bodyPr/>
          <a:lstStyle/>
          <a:p>
            <a:fld id="{B1D3160C-1718-4898-ABF3-586BAF2BEB2C}" type="slidenum">
              <a:rPr lang="en-CA" smtClean="0"/>
              <a:t>10</a:t>
            </a:fld>
            <a:endParaRPr lang="en-CA"/>
          </a:p>
        </p:txBody>
      </p:sp>
    </p:spTree>
    <p:extLst>
      <p:ext uri="{BB962C8B-B14F-4D97-AF65-F5344CB8AC3E}">
        <p14:creationId xmlns:p14="http://schemas.microsoft.com/office/powerpoint/2010/main" val="721760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1"/>
            <a:ext cx="5852160" cy="4688203"/>
          </a:xfrm>
        </p:spPr>
        <p:txBody>
          <a:bodyPr/>
          <a:lstStyle/>
          <a:p>
            <a:r>
              <a:rPr lang="en-US" sz="1200" b="1" dirty="0" smtClean="0">
                <a:solidFill>
                  <a:srgbClr val="005A73"/>
                </a:solidFill>
                <a:latin typeface="Arial" panose="020B0604020202020204" pitchFamily="34" charset="0"/>
                <a:cs typeface="Arial" panose="020B0604020202020204" pitchFamily="34" charset="0"/>
              </a:rPr>
              <a:t>Living Standards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financial situation in terms of paying bills</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dirty="0" smtClean="0">
                <a:latin typeface="Arial" panose="020B0604020202020204" pitchFamily="34" charset="0"/>
                <a:cs typeface="Arial" panose="020B0604020202020204" pitchFamily="34" charset="0"/>
              </a:rPr>
              <a:t>As anticipated, income is directly related to ability to pay bills on time. As income increases, so does financial security.</a:t>
            </a:r>
            <a:r>
              <a:rPr lang="en-US" baseline="0" dirty="0" smtClean="0">
                <a:latin typeface="Arial" panose="020B0604020202020204" pitchFamily="34" charset="0"/>
                <a:cs typeface="Arial" panose="020B0604020202020204" pitchFamily="34" charset="0"/>
              </a:rPr>
              <a:t> In particular, </a:t>
            </a:r>
            <a:r>
              <a:rPr lang="en-US" dirty="0" smtClean="0">
                <a:latin typeface="Arial" panose="020B0604020202020204" pitchFamily="34" charset="0"/>
                <a:cs typeface="Arial" panose="020B0604020202020204" pitchFamily="34" charset="0"/>
              </a:rPr>
              <a:t>the low income group experience the greatest difficulty in paying their bills on time. Only a</a:t>
            </a:r>
            <a:r>
              <a:rPr lang="en-US" baseline="0" dirty="0" smtClean="0">
                <a:latin typeface="Arial" panose="020B0604020202020204" pitchFamily="34" charset="0"/>
                <a:cs typeface="Arial" panose="020B0604020202020204" pitchFamily="34" charset="0"/>
              </a:rPr>
              <a:t>bout half of the r</a:t>
            </a:r>
            <a:r>
              <a:rPr lang="en-US" dirty="0" smtClean="0">
                <a:latin typeface="Arial" panose="020B0604020202020204" pitchFamily="34" charset="0"/>
                <a:cs typeface="Arial" panose="020B0604020202020204" pitchFamily="34" charset="0"/>
              </a:rPr>
              <a:t>esidents with an annual household income under $30,000 report that they never failed to pay bills on time (51.1% to 58.0%).</a:t>
            </a:r>
          </a:p>
          <a:p>
            <a:pPr marL="163718" indent="-163718" defTabSz="838496">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Age is also related to the ability to pay bills. Older adults are the least likely to experience difficulty paying their bills on time. Young people (under 35 years) and middle age adults (35 to 54 years) report lower financial security.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Where you live</a:t>
            </a:r>
            <a:r>
              <a:rPr lang="en-US" dirty="0" smtClean="0">
                <a:latin typeface="Arial" panose="020B0604020202020204" pitchFamily="34" charset="0"/>
                <a:cs typeface="Arial" panose="020B0604020202020204" pitchFamily="34" charset="0"/>
              </a:rPr>
              <a:t> also affects financial security. </a:t>
            </a:r>
            <a:r>
              <a:rPr lang="en-US" baseline="0" dirty="0" smtClean="0">
                <a:latin typeface="Arial" panose="020B0604020202020204" pitchFamily="34" charset="0"/>
                <a:cs typeface="Arial" panose="020B0604020202020204" pitchFamily="34" charset="0"/>
              </a:rPr>
              <a:t>The lowest levels of paying bills on time are found amongst city residents. Cambridge has the lowest</a:t>
            </a:r>
            <a:r>
              <a:rPr lang="en-US" dirty="0" smtClean="0">
                <a:latin typeface="Arial" panose="020B0604020202020204" pitchFamily="34" charset="0"/>
                <a:cs typeface="Arial" panose="020B0604020202020204" pitchFamily="34" charset="0"/>
              </a:rPr>
              <a:t> percentage of</a:t>
            </a:r>
            <a:r>
              <a:rPr lang="en-US" baseline="0" dirty="0" smtClean="0">
                <a:latin typeface="Arial" panose="020B0604020202020204" pitchFamily="34" charset="0"/>
                <a:cs typeface="Arial" panose="020B0604020202020204" pitchFamily="34" charset="0"/>
              </a:rPr>
              <a:t> residents reporting they never failed to pay bills on time (67.3%). In contrast, Wilmot has the highest percentage of residents who never failed to pay bills on time (88.8%).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ouseholds of couples</a:t>
            </a:r>
            <a:r>
              <a:rPr lang="en-US" baseline="0" dirty="0" smtClean="0">
                <a:latin typeface="Arial" panose="020B0604020202020204" pitchFamily="34" charset="0"/>
                <a:cs typeface="Arial" panose="020B0604020202020204" pitchFamily="34" charset="0"/>
              </a:rPr>
              <a:t> with no children at home report the highest financial security </a:t>
            </a:r>
            <a:r>
              <a:rPr lang="en-US" dirty="0" smtClean="0">
                <a:latin typeface="Arial" panose="020B0604020202020204" pitchFamily="34" charset="0"/>
                <a:cs typeface="Arial" panose="020B0604020202020204" pitchFamily="34" charset="0"/>
              </a:rPr>
              <a:t>related to p</a:t>
            </a:r>
            <a:r>
              <a:rPr lang="en-US" baseline="0" dirty="0" smtClean="0">
                <a:latin typeface="Arial" panose="020B0604020202020204" pitchFamily="34" charset="0"/>
                <a:cs typeface="Arial" panose="020B0604020202020204" pitchFamily="34" charset="0"/>
              </a:rPr>
              <a:t>aying bills on time, followed by couples with no children and couples living with children. </a:t>
            </a:r>
            <a:r>
              <a:rPr lang="en-US" dirty="0" smtClean="0">
                <a:latin typeface="Arial" panose="020B0604020202020204" pitchFamily="34" charset="0"/>
                <a:cs typeface="Arial" panose="020B0604020202020204" pitchFamily="34" charset="0"/>
              </a:rPr>
              <a:t>Adults living alone report a slightly lower financial security compared to couples. H</a:t>
            </a:r>
            <a:r>
              <a:rPr lang="en-US" baseline="0" dirty="0" smtClean="0">
                <a:latin typeface="Arial" panose="020B0604020202020204" pitchFamily="34" charset="0"/>
                <a:cs typeface="Arial" panose="020B0604020202020204" pitchFamily="34" charset="0"/>
              </a:rPr>
              <a:t>owever, residents sharing accommodation </a:t>
            </a:r>
            <a:r>
              <a:rPr lang="en-US" dirty="0" smtClean="0">
                <a:latin typeface="Arial" panose="020B0604020202020204" pitchFamily="34" charset="0"/>
                <a:cs typeface="Arial" panose="020B0604020202020204" pitchFamily="34" charset="0"/>
              </a:rPr>
              <a:t>and </a:t>
            </a:r>
            <a:r>
              <a:rPr lang="en-US" baseline="0" dirty="0" smtClean="0">
                <a:latin typeface="Arial" panose="020B0604020202020204" pitchFamily="34" charset="0"/>
                <a:cs typeface="Arial" panose="020B0604020202020204" pitchFamily="34" charset="0"/>
              </a:rPr>
              <a:t>single parents report the lowest ability to pay their bills on time. Less than 60% of households of </a:t>
            </a:r>
            <a:r>
              <a:rPr lang="en-US" dirty="0" smtClean="0">
                <a:latin typeface="Arial" panose="020B0604020202020204" pitchFamily="34" charset="0"/>
                <a:cs typeface="Arial" panose="020B0604020202020204" pitchFamily="34" charset="0"/>
              </a:rPr>
              <a:t>single </a:t>
            </a:r>
            <a:r>
              <a:rPr lang="en-US" dirty="0">
                <a:latin typeface="Arial" panose="020B0604020202020204" pitchFamily="34" charset="0"/>
                <a:cs typeface="Arial" panose="020B0604020202020204" pitchFamily="34" charset="0"/>
              </a:rPr>
              <a:t>parent </a:t>
            </a:r>
            <a:r>
              <a:rPr lang="en-US" dirty="0" smtClean="0">
                <a:latin typeface="Arial" panose="020B0604020202020204" pitchFamily="34" charset="0"/>
                <a:cs typeface="Arial" panose="020B0604020202020204" pitchFamily="34" charset="0"/>
              </a:rPr>
              <a:t>experience </a:t>
            </a:r>
            <a:r>
              <a:rPr lang="en-US" i="1" dirty="0" smtClean="0">
                <a:latin typeface="Arial" panose="020B0604020202020204" pitchFamily="34" charset="0"/>
                <a:cs typeface="Arial" panose="020B0604020202020204" pitchFamily="34" charset="0"/>
              </a:rPr>
              <a:t>no difficulty </a:t>
            </a:r>
            <a:r>
              <a:rPr lang="en-US" i="1" baseline="0" dirty="0" smtClean="0">
                <a:latin typeface="Arial" panose="020B0604020202020204" pitchFamily="34" charset="0"/>
                <a:cs typeface="Arial" panose="020B0604020202020204" pitchFamily="34" charset="0"/>
              </a:rPr>
              <a:t>paying bills on time </a:t>
            </a:r>
            <a:r>
              <a:rPr lang="en-US" baseline="0" dirty="0" smtClean="0">
                <a:latin typeface="Arial" panose="020B0604020202020204" pitchFamily="34" charset="0"/>
                <a:cs typeface="Arial" panose="020B0604020202020204" pitchFamily="34" charset="0"/>
              </a:rPr>
              <a:t>(57.9%). </a:t>
            </a: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46</a:t>
            </a:fld>
            <a:endParaRPr lang="en-US" dirty="0"/>
          </a:p>
        </p:txBody>
      </p:sp>
    </p:spTree>
    <p:extLst>
      <p:ext uri="{BB962C8B-B14F-4D97-AF65-F5344CB8AC3E}">
        <p14:creationId xmlns:p14="http://schemas.microsoft.com/office/powerpoint/2010/main" val="577400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1"/>
            <a:ext cx="5852160" cy="4783453"/>
          </a:xfrm>
        </p:spPr>
        <p:txBody>
          <a:bodyPr/>
          <a:lstStyle/>
          <a:p>
            <a:r>
              <a:rPr lang="en-US" sz="1200" b="1" dirty="0" smtClean="0">
                <a:solidFill>
                  <a:srgbClr val="005A73"/>
                </a:solidFill>
                <a:latin typeface="Arial" panose="020B0604020202020204" pitchFamily="34" charset="0"/>
                <a:cs typeface="Arial" panose="020B0604020202020204" pitchFamily="34" charset="0"/>
              </a:rPr>
              <a:t>Living Standards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financial situations in terms of paying rents or mortgage</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marR="0" lvl="0" indent="-163718" algn="l" defTabSz="838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Income is </a:t>
            </a:r>
            <a:r>
              <a:rPr lang="en-US" dirty="0">
                <a:latin typeface="Arial" panose="020B0604020202020204" pitchFamily="34" charset="0"/>
                <a:cs typeface="Arial" panose="020B0604020202020204" pitchFamily="34" charset="0"/>
              </a:rPr>
              <a:t>directly related to </a:t>
            </a:r>
            <a:r>
              <a:rPr lang="en-US" dirty="0" smtClean="0">
                <a:latin typeface="Arial" panose="020B0604020202020204" pitchFamily="34" charset="0"/>
                <a:cs typeface="Arial" panose="020B0604020202020204" pitchFamily="34" charset="0"/>
              </a:rPr>
              <a:t>ability </a:t>
            </a:r>
            <a:r>
              <a:rPr lang="en-US" dirty="0">
                <a:latin typeface="Arial" panose="020B0604020202020204" pitchFamily="34" charset="0"/>
                <a:cs typeface="Arial" panose="020B0604020202020204" pitchFamily="34" charset="0"/>
              </a:rPr>
              <a:t>to pay for </a:t>
            </a:r>
            <a:r>
              <a:rPr lang="en-US" dirty="0" smtClean="0">
                <a:latin typeface="Arial" panose="020B0604020202020204" pitchFamily="34" charset="0"/>
                <a:cs typeface="Arial" panose="020B0604020202020204" pitchFamily="34" charset="0"/>
              </a:rPr>
              <a:t>housing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the lower income group experiencing the greatest difficulty in </a:t>
            </a:r>
            <a:r>
              <a:rPr lang="en-US" dirty="0" smtClean="0">
                <a:latin typeface="Arial" panose="020B0604020202020204" pitchFamily="34" charset="0"/>
                <a:cs typeface="Arial" panose="020B0604020202020204" pitchFamily="34" charset="0"/>
              </a:rPr>
              <a:t>paying mortgage</a:t>
            </a:r>
            <a:r>
              <a:rPr lang="en-US" baseline="0" dirty="0" smtClean="0">
                <a:latin typeface="Arial" panose="020B0604020202020204" pitchFamily="34" charset="0"/>
                <a:cs typeface="Arial" panose="020B0604020202020204" pitchFamily="34" charset="0"/>
              </a:rPr>
              <a:t> or rent</a:t>
            </a:r>
            <a:r>
              <a:rPr lang="en-US" dirty="0" smtClean="0">
                <a:latin typeface="Arial" panose="020B0604020202020204" pitchFamily="34" charset="0"/>
                <a:cs typeface="Arial" panose="020B0604020202020204" pitchFamily="34" charset="0"/>
              </a:rPr>
              <a:t>. Only</a:t>
            </a:r>
            <a:r>
              <a:rPr lang="en-US" baseline="0" dirty="0" smtClean="0">
                <a:latin typeface="Arial" panose="020B0604020202020204" pitchFamily="34" charset="0"/>
                <a:cs typeface="Arial" panose="020B0604020202020204" pitchFamily="34" charset="0"/>
              </a:rPr>
              <a:t> about 70% of r</a:t>
            </a:r>
            <a:r>
              <a:rPr lang="en-US" dirty="0" smtClean="0">
                <a:latin typeface="Arial" panose="020B0604020202020204" pitchFamily="34" charset="0"/>
                <a:cs typeface="Arial" panose="020B0604020202020204" pitchFamily="34" charset="0"/>
              </a:rPr>
              <a:t>esidents with an income under $30,000 per year report that they never failed to pay bills on time (70.4% to 75.0%).</a:t>
            </a:r>
            <a:endParaRPr lang="en-US" dirty="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a:latin typeface="Arial" panose="020B0604020202020204" pitchFamily="34" charset="0"/>
                <a:cs typeface="Arial" panose="020B0604020202020204" pitchFamily="34" charset="0"/>
              </a:rPr>
              <a:t>Age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also related to the ability to </a:t>
            </a:r>
            <a:r>
              <a:rPr lang="en-US" dirty="0" smtClean="0">
                <a:latin typeface="Arial" panose="020B0604020202020204" pitchFamily="34" charset="0"/>
                <a:cs typeface="Arial" panose="020B0604020202020204" pitchFamily="34" charset="0"/>
              </a:rPr>
              <a:t>pay for housing. </a:t>
            </a:r>
            <a:r>
              <a:rPr lang="en-US" dirty="0">
                <a:latin typeface="Arial" panose="020B0604020202020204" pitchFamily="34" charset="0"/>
                <a:cs typeface="Arial" panose="020B0604020202020204" pitchFamily="34" charset="0"/>
              </a:rPr>
              <a:t>Older adults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the least likely to experience difficulty </a:t>
            </a:r>
            <a:r>
              <a:rPr lang="en-US" dirty="0" smtClean="0">
                <a:latin typeface="Arial" panose="020B0604020202020204" pitchFamily="34" charset="0"/>
                <a:cs typeface="Arial" panose="020B0604020202020204" pitchFamily="34" charset="0"/>
              </a:rPr>
              <a:t>paying mortgage</a:t>
            </a:r>
            <a:r>
              <a:rPr lang="en-US" baseline="0" dirty="0" smtClean="0">
                <a:latin typeface="Arial" panose="020B0604020202020204" pitchFamily="34" charset="0"/>
                <a:cs typeface="Arial" panose="020B0604020202020204" pitchFamily="34" charset="0"/>
              </a:rPr>
              <a:t> or rent</a:t>
            </a:r>
            <a:r>
              <a:rPr lang="en-US" dirty="0" smtClean="0">
                <a:latin typeface="Arial" panose="020B0604020202020204" pitchFamily="34" charset="0"/>
                <a:cs typeface="Arial" panose="020B0604020202020204" pitchFamily="34" charset="0"/>
              </a:rPr>
              <a:t>. Young</a:t>
            </a:r>
            <a:r>
              <a:rPr lang="en-US" baseline="0" dirty="0" smtClean="0">
                <a:latin typeface="Arial" panose="020B0604020202020204" pitchFamily="34" charset="0"/>
                <a:cs typeface="Arial" panose="020B0604020202020204" pitchFamily="34" charset="0"/>
              </a:rPr>
              <a:t> people (under 35 years) and middle age adults (35 to 54 years) have slightly lower percentages of residents who never failed to pay for housing on time (88.2% to 89.7%)</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lowest levels of </a:t>
            </a:r>
            <a:r>
              <a:rPr lang="en-US" dirty="0" smtClean="0">
                <a:latin typeface="Arial" panose="020B0604020202020204" pitchFamily="34" charset="0"/>
                <a:cs typeface="Arial" panose="020B0604020202020204" pitchFamily="34" charset="0"/>
              </a:rPr>
              <a:t>ability to pay for housing are </a:t>
            </a:r>
            <a:r>
              <a:rPr lang="en-US" dirty="0">
                <a:latin typeface="Arial" panose="020B0604020202020204" pitchFamily="34" charset="0"/>
                <a:cs typeface="Arial" panose="020B0604020202020204" pitchFamily="34" charset="0"/>
              </a:rPr>
              <a:t>found among </a:t>
            </a:r>
            <a:r>
              <a:rPr lang="en-US" dirty="0" smtClean="0">
                <a:latin typeface="Arial" panose="020B0604020202020204" pitchFamily="34" charset="0"/>
                <a:cs typeface="Arial" panose="020B0604020202020204" pitchFamily="34" charset="0"/>
              </a:rPr>
              <a:t>Cambridge residents and Waterloo residents</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North Dumfries has the </a:t>
            </a:r>
            <a:r>
              <a:rPr lang="en-US" dirty="0">
                <a:latin typeface="Arial" panose="020B0604020202020204" pitchFamily="34" charset="0"/>
                <a:cs typeface="Arial" panose="020B0604020202020204" pitchFamily="34" charset="0"/>
              </a:rPr>
              <a:t>highest percentage of residents who </a:t>
            </a:r>
            <a:r>
              <a:rPr lang="en-US" dirty="0" smtClean="0">
                <a:latin typeface="Arial" panose="020B0604020202020204" pitchFamily="34" charset="0"/>
                <a:cs typeface="Arial" panose="020B0604020202020204" pitchFamily="34" charset="0"/>
              </a:rPr>
              <a:t>never failed to pay </a:t>
            </a:r>
            <a:r>
              <a:rPr lang="en-US" dirty="0">
                <a:latin typeface="Arial" panose="020B0604020202020204" pitchFamily="34" charset="0"/>
                <a:cs typeface="Arial" panose="020B0604020202020204" pitchFamily="34" charset="0"/>
              </a:rPr>
              <a:t>their </a:t>
            </a:r>
            <a:r>
              <a:rPr lang="en-US" dirty="0" smtClean="0">
                <a:latin typeface="Arial" panose="020B0604020202020204" pitchFamily="34" charset="0"/>
                <a:cs typeface="Arial" panose="020B0604020202020204" pitchFamily="34" charset="0"/>
              </a:rPr>
              <a:t>mortgage or rent on time (97.0%),</a:t>
            </a:r>
            <a:r>
              <a:rPr lang="en-US" baseline="0" dirty="0" smtClean="0">
                <a:latin typeface="Arial" panose="020B0604020202020204" pitchFamily="34" charset="0"/>
                <a:cs typeface="Arial" panose="020B0604020202020204" pitchFamily="34" charset="0"/>
              </a:rPr>
              <a:t> followed by Wellesley (95.0%) and Wilmot (94.8%)</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Couples, no matter they live with children or not, </a:t>
            </a:r>
            <a:r>
              <a:rPr lang="en-US" baseline="0" dirty="0" smtClean="0">
                <a:latin typeface="Arial" panose="020B0604020202020204" pitchFamily="34" charset="0"/>
                <a:cs typeface="Arial" panose="020B0604020202020204" pitchFamily="34" charset="0"/>
              </a:rPr>
              <a:t>report similar and higher levels of ability to pay their mortgage or rent on time (92.8% to 96.6%). </a:t>
            </a:r>
            <a:r>
              <a:rPr lang="en-US" dirty="0" smtClean="0">
                <a:latin typeface="Arial" panose="020B0604020202020204" pitchFamily="34" charset="0"/>
                <a:cs typeface="Arial" panose="020B0604020202020204" pitchFamily="34" charset="0"/>
              </a:rPr>
              <a:t>Adults living alone report a slightly lower financial security compared to couples (91.3%). H</a:t>
            </a:r>
            <a:r>
              <a:rPr lang="en-US" baseline="0" dirty="0" smtClean="0">
                <a:latin typeface="Arial" panose="020B0604020202020204" pitchFamily="34" charset="0"/>
                <a:cs typeface="Arial" panose="020B0604020202020204" pitchFamily="34" charset="0"/>
              </a:rPr>
              <a:t>owever, residents sharing accommodation and single parents report the lowest financial security of paying for housing on time. Less than 80% of households of single parent never failed to pay mortgage or rent on time (78.1%). </a:t>
            </a: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47</a:t>
            </a:fld>
            <a:endParaRPr lang="en-US" dirty="0"/>
          </a:p>
        </p:txBody>
      </p:sp>
    </p:spTree>
    <p:extLst>
      <p:ext uri="{BB962C8B-B14F-4D97-AF65-F5344CB8AC3E}">
        <p14:creationId xmlns:p14="http://schemas.microsoft.com/office/powerpoint/2010/main" val="19098982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2"/>
            <a:ext cx="5852160" cy="4678678"/>
          </a:xfrm>
        </p:spPr>
        <p:txBody>
          <a:bodyPr/>
          <a:lstStyle/>
          <a:p>
            <a:r>
              <a:rPr lang="en-US" sz="1200" b="1" dirty="0" smtClean="0">
                <a:solidFill>
                  <a:srgbClr val="005A73"/>
                </a:solidFill>
                <a:latin typeface="Arial" panose="020B0604020202020204" pitchFamily="34" charset="0"/>
                <a:cs typeface="Arial" panose="020B0604020202020204" pitchFamily="34" charset="0"/>
              </a:rPr>
              <a:t>Living Standards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financial situation in terms of buying food</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dirty="0">
                <a:latin typeface="Arial" panose="020B0604020202020204" pitchFamily="34" charset="0"/>
                <a:cs typeface="Arial" panose="020B0604020202020204" pitchFamily="34" charset="0"/>
              </a:rPr>
              <a:t>As anticipated, income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directly related to inability to pay for </a:t>
            </a:r>
            <a:r>
              <a:rPr lang="en-US" dirty="0" smtClean="0">
                <a:latin typeface="Arial" panose="020B0604020202020204" pitchFamily="34" charset="0"/>
                <a:cs typeface="Arial" panose="020B0604020202020204" pitchFamily="34" charset="0"/>
              </a:rPr>
              <a:t>food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with </a:t>
            </a:r>
            <a:r>
              <a:rPr lang="en-US" dirty="0">
                <a:latin typeface="Arial" panose="020B0604020202020204" pitchFamily="34" charset="0"/>
                <a:cs typeface="Arial" panose="020B0604020202020204" pitchFamily="34" charset="0"/>
              </a:rPr>
              <a:t>the lower income group experiencing the greatest difficulty in meeting their basic needs. </a:t>
            </a:r>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a:latin typeface="Arial" panose="020B0604020202020204" pitchFamily="34" charset="0"/>
                <a:cs typeface="Arial" panose="020B0604020202020204" pitchFamily="34" charset="0"/>
              </a:rPr>
              <a:t>Age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also related to the ability to meet basic financial needs. Older adults </a:t>
            </a:r>
            <a:r>
              <a:rPr lang="en-US" dirty="0" smtClean="0">
                <a:latin typeface="Arial" panose="020B0604020202020204" pitchFamily="34" charset="0"/>
                <a:cs typeface="Arial" panose="020B0604020202020204" pitchFamily="34" charset="0"/>
              </a:rPr>
              <a:t>are </a:t>
            </a: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most </a:t>
            </a:r>
            <a:r>
              <a:rPr lang="en-US" dirty="0">
                <a:latin typeface="Arial" panose="020B0604020202020204" pitchFamily="34" charset="0"/>
                <a:cs typeface="Arial" panose="020B0604020202020204" pitchFamily="34" charset="0"/>
              </a:rPr>
              <a:t>likely to experience </a:t>
            </a:r>
            <a:r>
              <a:rPr lang="en-US" i="1" dirty="0" smtClean="0">
                <a:latin typeface="Arial" panose="020B0604020202020204" pitchFamily="34" charset="0"/>
                <a:cs typeface="Arial" panose="020B0604020202020204" pitchFamily="34" charset="0"/>
              </a:rPr>
              <a:t>no difficulty in buying food</a:t>
            </a:r>
            <a:r>
              <a:rPr lang="en-US" dirty="0" smtClean="0">
                <a:latin typeface="Arial" panose="020B0604020202020204" pitchFamily="34" charset="0"/>
                <a:cs typeface="Arial" panose="020B0604020202020204" pitchFamily="34" charset="0"/>
              </a:rPr>
              <a:t>. Young people (under 35 years) least </a:t>
            </a:r>
            <a:r>
              <a:rPr lang="en-US" dirty="0">
                <a:latin typeface="Arial" panose="020B0604020202020204" pitchFamily="34" charset="0"/>
                <a:cs typeface="Arial" panose="020B0604020202020204" pitchFamily="34" charset="0"/>
              </a:rPr>
              <a:t>likely to experience </a:t>
            </a:r>
            <a:r>
              <a:rPr lang="en-US" i="1" dirty="0">
                <a:latin typeface="Arial" panose="020B0604020202020204" pitchFamily="34" charset="0"/>
                <a:cs typeface="Arial" panose="020B0604020202020204" pitchFamily="34" charset="0"/>
              </a:rPr>
              <a:t>no difficulty in buying </a:t>
            </a:r>
            <a:r>
              <a:rPr lang="en-US" i="1" dirty="0" smtClean="0">
                <a:latin typeface="Arial" panose="020B0604020202020204" pitchFamily="34" charset="0"/>
                <a:cs typeface="Arial" panose="020B0604020202020204" pitchFamily="34" charset="0"/>
              </a:rPr>
              <a:t>food </a:t>
            </a:r>
            <a:r>
              <a:rPr lang="en-US" dirty="0" smtClean="0">
                <a:latin typeface="Arial" panose="020B0604020202020204" pitchFamily="34" charset="0"/>
                <a:cs typeface="Arial" panose="020B0604020202020204" pitchFamily="34" charset="0"/>
              </a:rPr>
              <a:t>(71.1%), followed by middle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age adults (35 to 54 years).</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People living in the tri-cities are least likely to have enough money to buy food. Fewer</a:t>
            </a:r>
            <a:r>
              <a:rPr lang="en-US" baseline="0" dirty="0" smtClean="0">
                <a:latin typeface="Arial" panose="020B0604020202020204" pitchFamily="34" charset="0"/>
                <a:cs typeface="Arial" panose="020B0604020202020204" pitchFamily="34" charset="0"/>
              </a:rPr>
              <a:t> residents living in Cambridge report experiencing </a:t>
            </a:r>
            <a:r>
              <a:rPr lang="en-US" i="1" baseline="0" dirty="0" smtClean="0">
                <a:latin typeface="Arial" panose="020B0604020202020204" pitchFamily="34" charset="0"/>
                <a:cs typeface="Arial" panose="020B0604020202020204" pitchFamily="34" charset="0"/>
              </a:rPr>
              <a:t>no</a:t>
            </a:r>
            <a:r>
              <a:rPr lang="en-US" i="1" dirty="0" smtClean="0">
                <a:latin typeface="Arial" panose="020B0604020202020204" pitchFamily="34" charset="0"/>
                <a:cs typeface="Arial" panose="020B0604020202020204" pitchFamily="34" charset="0"/>
              </a:rPr>
              <a:t> difficulties </a:t>
            </a:r>
            <a:r>
              <a:rPr lang="en-US" i="1" dirty="0">
                <a:latin typeface="Arial" panose="020B0604020202020204" pitchFamily="34" charset="0"/>
                <a:cs typeface="Arial" panose="020B0604020202020204" pitchFamily="34" charset="0"/>
              </a:rPr>
              <a:t>paying for </a:t>
            </a:r>
            <a:r>
              <a:rPr lang="en-US" i="1" dirty="0" smtClean="0">
                <a:latin typeface="Arial" panose="020B0604020202020204" pitchFamily="34" charset="0"/>
                <a:cs typeface="Arial" panose="020B0604020202020204" pitchFamily="34" charset="0"/>
              </a:rPr>
              <a:t>food</a:t>
            </a:r>
            <a:r>
              <a:rPr lang="en-US" dirty="0" smtClean="0">
                <a:latin typeface="Arial" panose="020B0604020202020204" pitchFamily="34" charset="0"/>
                <a:cs typeface="Arial" panose="020B0604020202020204" pitchFamily="34" charset="0"/>
              </a:rPr>
              <a:t> (73.1%), </a:t>
            </a:r>
            <a:r>
              <a:rPr lang="en-US" dirty="0">
                <a:latin typeface="Arial" panose="020B0604020202020204" pitchFamily="34" charset="0"/>
                <a:cs typeface="Arial" panose="020B0604020202020204" pitchFamily="34" charset="0"/>
              </a:rPr>
              <a:t>whereas </a:t>
            </a:r>
            <a:r>
              <a:rPr lang="en-US" dirty="0" smtClean="0">
                <a:latin typeface="Arial" panose="020B0604020202020204" pitchFamily="34" charset="0"/>
                <a:cs typeface="Arial" panose="020B0604020202020204" pitchFamily="34" charset="0"/>
              </a:rPr>
              <a:t>Wellesley has the </a:t>
            </a:r>
            <a:r>
              <a:rPr lang="en-US" dirty="0">
                <a:latin typeface="Arial" panose="020B0604020202020204" pitchFamily="34" charset="0"/>
                <a:cs typeface="Arial" panose="020B0604020202020204" pitchFamily="34" charset="0"/>
              </a:rPr>
              <a:t>highest percentage of residents who </a:t>
            </a:r>
            <a:r>
              <a:rPr lang="en-US" i="1" dirty="0" smtClean="0">
                <a:latin typeface="Arial" panose="020B0604020202020204" pitchFamily="34" charset="0"/>
                <a:cs typeface="Arial" panose="020B0604020202020204" pitchFamily="34" charset="0"/>
              </a:rPr>
              <a:t>never failed to have</a:t>
            </a:r>
            <a:r>
              <a:rPr lang="en-US" i="1" baseline="0" dirty="0" smtClean="0">
                <a:latin typeface="Arial" panose="020B0604020202020204" pitchFamily="34" charset="0"/>
                <a:cs typeface="Arial" panose="020B0604020202020204" pitchFamily="34" charset="0"/>
              </a:rPr>
              <a:t> enough money for food </a:t>
            </a:r>
            <a:r>
              <a:rPr lang="en-US" baseline="0" dirty="0" smtClean="0">
                <a:latin typeface="Arial" panose="020B0604020202020204" pitchFamily="34" charset="0"/>
                <a:cs typeface="Arial" panose="020B0604020202020204" pitchFamily="34" charset="0"/>
              </a:rPr>
              <a:t>in the past year (98.1%)</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ouseholds of couples with no children at home are </a:t>
            </a:r>
            <a:r>
              <a:rPr lang="en-US" baseline="0" dirty="0" smtClean="0">
                <a:latin typeface="Arial" panose="020B0604020202020204" pitchFamily="34" charset="0"/>
                <a:cs typeface="Arial" panose="020B0604020202020204" pitchFamily="34" charset="0"/>
              </a:rPr>
              <a:t>most likely</a:t>
            </a:r>
            <a:r>
              <a:rPr lang="en-US" dirty="0" smtClean="0">
                <a:latin typeface="Arial" panose="020B0604020202020204" pitchFamily="34" charset="0"/>
                <a:cs typeface="Arial" panose="020B0604020202020204" pitchFamily="34" charset="0"/>
              </a:rPr>
              <a:t> to </a:t>
            </a:r>
            <a:r>
              <a:rPr lang="en-US" baseline="0" dirty="0" smtClean="0">
                <a:latin typeface="Arial" panose="020B0604020202020204" pitchFamily="34" charset="0"/>
                <a:cs typeface="Arial" panose="020B0604020202020204" pitchFamily="34" charset="0"/>
              </a:rPr>
              <a:t>have enough money to buy food (94.5%), followed by couples living with children at home (85.7%) and couples with no children (82.5%). </a:t>
            </a:r>
            <a:r>
              <a:rPr lang="en-US" dirty="0" smtClean="0">
                <a:latin typeface="Arial" panose="020B0604020202020204" pitchFamily="34" charset="0"/>
                <a:cs typeface="Arial" panose="020B0604020202020204" pitchFamily="34" charset="0"/>
              </a:rPr>
              <a:t>Adults living alone report slightly lower food security compared to couples (75.2%). H</a:t>
            </a:r>
            <a:r>
              <a:rPr lang="en-US" baseline="0" dirty="0" smtClean="0">
                <a:latin typeface="Arial" panose="020B0604020202020204" pitchFamily="34" charset="0"/>
                <a:cs typeface="Arial" panose="020B0604020202020204" pitchFamily="34" charset="0"/>
              </a:rPr>
              <a:t>owever, residents sharing accommodation with others and single parents report the lowest level of food security. Less than 60% of adults who </a:t>
            </a:r>
            <a:r>
              <a:rPr lang="en-US" dirty="0" smtClean="0">
                <a:latin typeface="Arial" panose="020B0604020202020204" pitchFamily="34" charset="0"/>
                <a:cs typeface="Arial" panose="020B0604020202020204" pitchFamily="34" charset="0"/>
              </a:rPr>
              <a:t>shared</a:t>
            </a:r>
            <a:r>
              <a:rPr lang="en-US" baseline="0" dirty="0" smtClean="0">
                <a:latin typeface="Arial" panose="020B0604020202020204" pitchFamily="34" charset="0"/>
                <a:cs typeface="Arial" panose="020B0604020202020204" pitchFamily="34" charset="0"/>
              </a:rPr>
              <a:t> accommodation with others </a:t>
            </a:r>
            <a:r>
              <a:rPr lang="en-CA" i="1" baseline="0" dirty="0" smtClean="0">
                <a:latin typeface="Arial" panose="020B0604020202020204" pitchFamily="34" charset="0"/>
                <a:cs typeface="Arial" panose="020B0604020202020204" pitchFamily="34" charset="0"/>
              </a:rPr>
              <a:t>never </a:t>
            </a:r>
            <a:r>
              <a:rPr lang="en-US" i="1" dirty="0" smtClean="0">
                <a:latin typeface="Arial" panose="020B0604020202020204" pitchFamily="34" charset="0"/>
                <a:cs typeface="Arial" panose="020B0604020202020204" pitchFamily="34" charset="0"/>
              </a:rPr>
              <a:t>ate </a:t>
            </a:r>
            <a:r>
              <a:rPr lang="en-US" i="1" dirty="0">
                <a:latin typeface="Arial" panose="020B0604020202020204" pitchFamily="34" charset="0"/>
                <a:cs typeface="Arial" panose="020B0604020202020204" pitchFamily="34" charset="0"/>
              </a:rPr>
              <a:t>less</a:t>
            </a:r>
            <a:r>
              <a:rPr lang="en-US" dirty="0">
                <a:latin typeface="Arial" panose="020B0604020202020204" pitchFamily="34" charset="0"/>
                <a:cs typeface="Arial" panose="020B0604020202020204" pitchFamily="34" charset="0"/>
              </a:rPr>
              <a:t> or </a:t>
            </a:r>
            <a:r>
              <a:rPr lang="en-US" dirty="0" smtClean="0">
                <a:latin typeface="Arial" panose="020B0604020202020204" pitchFamily="34" charset="0"/>
                <a:cs typeface="Arial" panose="020B0604020202020204" pitchFamily="34" charset="0"/>
              </a:rPr>
              <a:t>said they never </a:t>
            </a:r>
            <a:r>
              <a:rPr lang="en-US" i="1" dirty="0" smtClean="0">
                <a:latin typeface="Arial" panose="020B0604020202020204" pitchFamily="34" charset="0"/>
                <a:cs typeface="Arial" panose="020B0604020202020204" pitchFamily="34" charset="0"/>
              </a:rPr>
              <a:t>had </a:t>
            </a:r>
            <a:r>
              <a:rPr lang="en-US" i="1" dirty="0">
                <a:latin typeface="Arial" panose="020B0604020202020204" pitchFamily="34" charset="0"/>
                <a:cs typeface="Arial" panose="020B0604020202020204" pitchFamily="34" charset="0"/>
              </a:rPr>
              <a:t>enough money for food </a:t>
            </a:r>
            <a:r>
              <a:rPr lang="en-US" dirty="0" smtClean="0">
                <a:latin typeface="Arial" panose="020B0604020202020204" pitchFamily="34" charset="0"/>
                <a:cs typeface="Arial" panose="020B0604020202020204" pitchFamily="34" charset="0"/>
              </a:rPr>
              <a:t>in the past year (59.9%).</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48</a:t>
            </a:fld>
            <a:endParaRPr lang="en-US" dirty="0"/>
          </a:p>
        </p:txBody>
      </p:sp>
    </p:spTree>
    <p:extLst>
      <p:ext uri="{BB962C8B-B14F-4D97-AF65-F5344CB8AC3E}">
        <p14:creationId xmlns:p14="http://schemas.microsoft.com/office/powerpoint/2010/main" val="1412919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Income is strongly associated with perceived job fit. As income increases, so does the percentage of people who agree that opportunities at work and income match their education and training.</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people with an income under $20,000 per year agree that their </a:t>
            </a:r>
            <a:r>
              <a:rPr lang="en-US" dirty="0" smtClean="0">
                <a:latin typeface="Arial" panose="020B0604020202020204" pitchFamily="34" charset="0"/>
                <a:cs typeface="Arial" panose="020B0604020202020204" pitchFamily="34" charset="0"/>
              </a:rPr>
              <a:t>opportunities at </a:t>
            </a:r>
            <a:r>
              <a:rPr lang="en-US" baseline="0" dirty="0" smtClean="0">
                <a:latin typeface="Arial" panose="020B0604020202020204" pitchFamily="34" charset="0"/>
                <a:cs typeface="Arial" panose="020B0604020202020204" pitchFamily="34" charset="0"/>
              </a:rPr>
              <a:t>work match</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their education and training. </a:t>
            </a: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49</a:t>
            </a:fld>
            <a:endParaRPr lang="en-US" dirty="0"/>
          </a:p>
        </p:txBody>
      </p:sp>
    </p:spTree>
    <p:extLst>
      <p:ext uri="{BB962C8B-B14F-4D97-AF65-F5344CB8AC3E}">
        <p14:creationId xmlns:p14="http://schemas.microsoft.com/office/powerpoint/2010/main" val="4226669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All age groups share a similar level of agreement about the job adequately reflecting their education and training, except adults with an age</a:t>
            </a:r>
            <a:r>
              <a:rPr lang="en-US" dirty="0" smtClean="0">
                <a:latin typeface="Arial" panose="020B0604020202020204" pitchFamily="34" charset="0"/>
                <a:cs typeface="Arial" panose="020B0604020202020204" pitchFamily="34" charset="0"/>
              </a:rPr>
              <a:t> of</a:t>
            </a:r>
            <a:r>
              <a:rPr lang="en-US" baseline="0" dirty="0" smtClean="0">
                <a:latin typeface="Arial" panose="020B0604020202020204" pitchFamily="34" charset="0"/>
                <a:cs typeface="Arial" panose="020B0604020202020204" pitchFamily="34" charset="0"/>
              </a:rPr>
              <a:t> 75 years and older.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About one-third of middle age workers and young workers feel that their job adequately reflects their efforts and achievements, while a slightly greater percentage of workers </a:t>
            </a:r>
            <a:r>
              <a:rPr lang="en-US" dirty="0">
                <a:latin typeface="Arial" panose="020B0604020202020204" pitchFamily="34" charset="0"/>
                <a:cs typeface="Arial" panose="020B0604020202020204" pitchFamily="34" charset="0"/>
              </a:rPr>
              <a:t>35 to 44 years </a:t>
            </a:r>
            <a:r>
              <a:rPr lang="en-US" dirty="0" smtClean="0">
                <a:latin typeface="Arial" panose="020B0604020202020204" pitchFamily="34" charset="0"/>
                <a:cs typeface="Arial" panose="020B0604020202020204" pitchFamily="34" charset="0"/>
              </a:rPr>
              <a:t>of age </a:t>
            </a:r>
            <a:r>
              <a:rPr lang="en-US" baseline="0" dirty="0" smtClean="0">
                <a:latin typeface="Arial" panose="020B0604020202020204" pitchFamily="34" charset="0"/>
                <a:cs typeface="Arial" panose="020B0604020202020204" pitchFamily="34" charset="0"/>
              </a:rPr>
              <a:t>agreed (36.7%).</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50</a:t>
            </a:fld>
            <a:endParaRPr lang="en-US" dirty="0"/>
          </a:p>
        </p:txBody>
      </p:sp>
    </p:spTree>
    <p:extLst>
      <p:ext uri="{BB962C8B-B14F-4D97-AF65-F5344CB8AC3E}">
        <p14:creationId xmlns:p14="http://schemas.microsoft.com/office/powerpoint/2010/main" val="1574282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where you live?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Comparatively, residents living in townships are more likely to perceive a better job fit compared to people living in cities.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In terms of whether the job opportunities and income match with personal education and efforts, a higher percentage of North Dumfries residents agree (42.6%), while the lowest percentage of residents who agreed live in Cambridge (27.7%). </a:t>
            </a:r>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51</a:t>
            </a:fld>
            <a:endParaRPr lang="en-US" dirty="0"/>
          </a:p>
        </p:txBody>
      </p:sp>
    </p:spTree>
    <p:extLst>
      <p:ext uri="{BB962C8B-B14F-4D97-AF65-F5344CB8AC3E}">
        <p14:creationId xmlns:p14="http://schemas.microsoft.com/office/powerpoint/2010/main" val="29835748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 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 higher percentage of agreement among couples, regardless of whether they have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children or live with children, that their job is a good fit (between 36.7% to 37.0%). </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Compared to households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of couples, a lower percentage of households of one adult living with children at home (single parents) agree that opportunities at work are adequate and that their income adequately reflects their education and training (26.6%), followed by adults living alone (27.7%). </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Adults sharing accommodation are the least likely to agree that their job adequately reflects their efforts and achievements (23.4%). </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52</a:t>
            </a:fld>
            <a:endParaRPr lang="en-US" dirty="0"/>
          </a:p>
        </p:txBody>
      </p:sp>
    </p:spTree>
    <p:extLst>
      <p:ext uri="{BB962C8B-B14F-4D97-AF65-F5344CB8AC3E}">
        <p14:creationId xmlns:p14="http://schemas.microsoft.com/office/powerpoint/2010/main" val="1725580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job fit</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job fit is related to higher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 regarding age</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townships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pPr marL="457200" indent="-228600">
              <a:spcBef>
                <a:spcPts val="0"/>
              </a:spcBef>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53</a:t>
            </a:fld>
            <a:endParaRPr lang="en-US" dirty="0"/>
          </a:p>
        </p:txBody>
      </p:sp>
    </p:spTree>
    <p:extLst>
      <p:ext uri="{BB962C8B-B14F-4D97-AF65-F5344CB8AC3E}">
        <p14:creationId xmlns:p14="http://schemas.microsoft.com/office/powerpoint/2010/main" val="5113191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Work-life imbalance is more prevalent among residents</a:t>
            </a:r>
            <a:r>
              <a:rPr lang="en-CA" baseline="0" dirty="0" smtClean="0">
                <a:latin typeface="Arial" panose="020B0604020202020204" pitchFamily="34" charset="0"/>
                <a:cs typeface="Arial" panose="020B0604020202020204" pitchFamily="34" charset="0"/>
              </a:rPr>
              <a:t> with lower incomes in Waterloo Region.</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 with annual household incomes under $20,000 are especially at risk</a:t>
            </a:r>
            <a:r>
              <a:rPr lang="en-CA" baseline="0" dirty="0" smtClean="0">
                <a:latin typeface="Arial" panose="020B0604020202020204" pitchFamily="34" charset="0"/>
                <a:cs typeface="Arial" panose="020B0604020202020204" pitchFamily="34" charset="0"/>
              </a:rPr>
              <a:t> of experiencing work-life imbalance.</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54</a:t>
            </a:fld>
            <a:endParaRPr lang="en-US" dirty="0"/>
          </a:p>
        </p:txBody>
      </p:sp>
    </p:spTree>
    <p:extLst>
      <p:ext uri="{BB962C8B-B14F-4D97-AF65-F5344CB8AC3E}">
        <p14:creationId xmlns:p14="http://schemas.microsoft.com/office/powerpoint/2010/main" val="3133457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Work-life imbalance is most common among workers in the middle-age range (35 to 54 years), followed closely by young</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workers (under 35 years).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Older workers (</a:t>
            </a:r>
            <a:r>
              <a:rPr lang="en-US" dirty="0" smtClean="0">
                <a:latin typeface="Arial" panose="020B0604020202020204" pitchFamily="34" charset="0"/>
                <a:cs typeface="Arial" panose="020B0604020202020204" pitchFamily="34" charset="0"/>
              </a:rPr>
              <a:t>65</a:t>
            </a:r>
            <a:r>
              <a:rPr lang="en-US" baseline="0" dirty="0" smtClean="0">
                <a:latin typeface="Arial" panose="020B0604020202020204" pitchFamily="34" charset="0"/>
                <a:cs typeface="Arial" panose="020B0604020202020204" pitchFamily="34" charset="0"/>
              </a:rPr>
              <a:t> years and older) have significantly lower levels of work-life imbalance.</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55</a:t>
            </a:fld>
            <a:endParaRPr lang="en-US" dirty="0"/>
          </a:p>
        </p:txBody>
      </p:sp>
    </p:spTree>
    <p:extLst>
      <p:ext uri="{BB962C8B-B14F-4D97-AF65-F5344CB8AC3E}">
        <p14:creationId xmlns:p14="http://schemas.microsoft.com/office/powerpoint/2010/main" val="204921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11</a:t>
            </a:fld>
            <a:endParaRPr lang="en-US" dirty="0"/>
          </a:p>
        </p:txBody>
      </p:sp>
    </p:spTree>
    <p:extLst>
      <p:ext uri="{BB962C8B-B14F-4D97-AF65-F5344CB8AC3E}">
        <p14:creationId xmlns:p14="http://schemas.microsoft.com/office/powerpoint/2010/main" val="14616253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where you live?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Work-life imbalance is more prevalent among residents</a:t>
            </a:r>
            <a:r>
              <a:rPr lang="en-CA" baseline="0" dirty="0" smtClean="0">
                <a:latin typeface="Arial" panose="020B0604020202020204" pitchFamily="34" charset="0"/>
                <a:cs typeface="Arial" panose="020B0604020202020204" pitchFamily="34" charset="0"/>
              </a:rPr>
              <a:t> living in cities in Waterloo Region and in North Dumfries.</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Residents living in North Dumfries</a:t>
            </a:r>
            <a:r>
              <a:rPr lang="en-CA" baseline="0" dirty="0" smtClean="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are especially at risk</a:t>
            </a:r>
            <a:r>
              <a:rPr lang="en-CA" baseline="0" dirty="0" smtClean="0">
                <a:latin typeface="Arial" panose="020B0604020202020204" pitchFamily="34" charset="0"/>
                <a:cs typeface="Arial" panose="020B0604020202020204" pitchFamily="34" charset="0"/>
              </a:rPr>
              <a:t> of experiencing work-life imbalance, followed </a:t>
            </a:r>
            <a:r>
              <a:rPr lang="en-US" baseline="0" dirty="0" smtClean="0">
                <a:latin typeface="Arial" panose="020B0604020202020204" pitchFamily="34" charset="0"/>
                <a:cs typeface="Arial" panose="020B0604020202020204" pitchFamily="34" charset="0"/>
              </a:rPr>
              <a:t>by </a:t>
            </a:r>
            <a:r>
              <a:rPr lang="en-CA" baseline="0" dirty="0" smtClean="0">
                <a:latin typeface="Arial" panose="020B0604020202020204" pitchFamily="34" charset="0"/>
                <a:cs typeface="Arial" panose="020B0604020202020204" pitchFamily="34" charset="0"/>
              </a:rPr>
              <a:t>residents living in </a:t>
            </a:r>
            <a:r>
              <a:rPr lang="en-US" baseline="0" dirty="0" smtClean="0">
                <a:latin typeface="Arial" panose="020B0604020202020204" pitchFamily="34" charset="0"/>
                <a:cs typeface="Arial" panose="020B0604020202020204" pitchFamily="34" charset="0"/>
              </a:rPr>
              <a:t>Cambridge, residents living in Waterloo, and residents living in Kitchener</a:t>
            </a:r>
            <a:r>
              <a:rPr lang="en-CA" baseline="0" dirty="0" smtClean="0">
                <a:latin typeface="Arial" panose="020B0604020202020204" pitchFamily="34" charset="0"/>
                <a:cs typeface="Arial" panose="020B0604020202020204" pitchFamily="34" charset="0"/>
              </a:rPr>
              <a:t>.</a:t>
            </a:r>
          </a:p>
          <a:p>
            <a:endParaRPr lang="en-CA" baseline="0"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56</a:t>
            </a:fld>
            <a:endParaRPr lang="en-US" dirty="0"/>
          </a:p>
        </p:txBody>
      </p:sp>
    </p:spTree>
    <p:extLst>
      <p:ext uri="{BB962C8B-B14F-4D97-AF65-F5344CB8AC3E}">
        <p14:creationId xmlns:p14="http://schemas.microsoft.com/office/powerpoint/2010/main" val="19901017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Living</a:t>
            </a:r>
            <a:r>
              <a:rPr lang="en-US" b="1" baseline="0" dirty="0" smtClean="0">
                <a:solidFill>
                  <a:srgbClr val="005A73"/>
                </a:solidFill>
                <a:latin typeface="Arial" panose="020B0604020202020204" pitchFamily="34" charset="0"/>
                <a:cs typeface="Arial" panose="020B0604020202020204" pitchFamily="34" charset="0"/>
              </a:rPr>
              <a:t> Standards</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Work</a:t>
            </a:r>
            <a:r>
              <a:rPr lang="en-CA" baseline="0" dirty="0" smtClean="0">
                <a:latin typeface="Arial" panose="020B0604020202020204" pitchFamily="34" charset="0"/>
                <a:cs typeface="Arial" panose="020B0604020202020204" pitchFamily="34" charset="0"/>
              </a:rPr>
              <a:t>-life imbalance </a:t>
            </a:r>
            <a:r>
              <a:rPr lang="en-CA" dirty="0" smtClean="0">
                <a:latin typeface="Arial" panose="020B0604020202020204" pitchFamily="34" charset="0"/>
                <a:cs typeface="Arial" panose="020B0604020202020204" pitchFamily="34" charset="0"/>
              </a:rPr>
              <a:t>is the most severe among adults</a:t>
            </a:r>
            <a:r>
              <a:rPr lang="en-CA" baseline="0" dirty="0" smtClean="0">
                <a:latin typeface="Arial" panose="020B0604020202020204" pitchFamily="34" charset="0"/>
                <a:cs typeface="Arial" panose="020B0604020202020204" pitchFamily="34" charset="0"/>
              </a:rPr>
              <a:t> who share accommodation with others.</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Perhaps not surprisingly because of multiple demands on their time, households of one adult living with children at home (single parents) are more likely to experience work-life imbalance compared to people</a:t>
            </a:r>
            <a:r>
              <a:rPr lang="en-US" dirty="0" smtClean="0">
                <a:latin typeface="Arial" panose="020B0604020202020204" pitchFamily="34" charset="0"/>
                <a:cs typeface="Arial" panose="020B0604020202020204" pitchFamily="34" charset="0"/>
              </a:rPr>
              <a:t> who have a partner</a:t>
            </a:r>
            <a:r>
              <a:rPr lang="en-US" baseline="0" dirty="0" smtClean="0">
                <a:latin typeface="Arial" panose="020B0604020202020204" pitchFamily="34" charset="0"/>
                <a:cs typeface="Arial" panose="020B0604020202020204" pitchFamily="34" charset="0"/>
              </a:rPr>
              <a:t>.</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57</a:t>
            </a:fld>
            <a:endParaRPr lang="en-US" dirty="0"/>
          </a:p>
        </p:txBody>
      </p:sp>
    </p:spTree>
    <p:extLst>
      <p:ext uri="{BB962C8B-B14F-4D97-AF65-F5344CB8AC3E}">
        <p14:creationId xmlns:p14="http://schemas.microsoft.com/office/powerpoint/2010/main" val="3991343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Living Standards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work-life imbalance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work-life imbalance is related to lower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cities and North Dumfries</a:t>
            </a:r>
          </a:p>
          <a:p>
            <a:pPr marL="457200" marR="0" lvl="0" indent="-228600" algn="l" defTabSz="914400" rtl="0" eaLnBrk="1" fontAlgn="auto" latinLnBrk="0" hangingPunct="1">
              <a:lnSpc>
                <a:spcPct val="100000"/>
              </a:lnSpc>
              <a:spcBef>
                <a:spcPts val="0"/>
              </a:spcBef>
              <a:spcAft>
                <a:spcPts val="0"/>
              </a:spcAft>
              <a:buClr>
                <a:srgbClr val="005A73"/>
              </a:buClr>
              <a:buSzPct val="100000"/>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Single parents and adults who share accommodation with others</a:t>
            </a:r>
          </a:p>
          <a:p>
            <a:pPr marL="457200" indent="-228600">
              <a:spcBef>
                <a:spcPts val="0"/>
              </a:spcBef>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58</a:t>
            </a:fld>
            <a:endParaRPr lang="en-US" dirty="0"/>
          </a:p>
        </p:txBody>
      </p:sp>
    </p:spTree>
    <p:extLst>
      <p:ext uri="{BB962C8B-B14F-4D97-AF65-F5344CB8AC3E}">
        <p14:creationId xmlns:p14="http://schemas.microsoft.com/office/powerpoint/2010/main" val="31842818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Healthy Populations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Healthy Populations domain considers the physical, mental, and social wellbeing of the population. It examines life expectancy, lifestyle and behaviours, and the circumstances that influence health such as access to health care.</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Healthy populations captures both the overall health of the population (“health status”) as well as factors that influence health (“health determinants”). This broad perspective is used because peoples’ lifestyles and behaviours are constrained and shaped by broader social factors such as how food is distributed and priced, how houses are constructed and located, how urban transportation is designed, how easily people can access health care and recreational services, and how we interact with the natural environment.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59</a:t>
            </a:fld>
            <a:endParaRPr lang="en-US" dirty="0"/>
          </a:p>
        </p:txBody>
      </p:sp>
    </p:spTree>
    <p:extLst>
      <p:ext uri="{BB962C8B-B14F-4D97-AF65-F5344CB8AC3E}">
        <p14:creationId xmlns:p14="http://schemas.microsoft.com/office/powerpoint/2010/main" val="12224143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 higher or lower wellbeing compare on healthy populations?</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65.9% rate physical health as very good or excellent compared to 28.7% of people below average in wellbeing.</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79.3% rate mental health as very good or excellent compared to 24% of people below average in wellbeing.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61% rate quality of health care services as very good or excellent compared to 16.6% of people below average in wellbeing.</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46.4%</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rate access of health care services as very good or excellent.</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89.7% eat healthy meals more often (59.9%</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a:t>
            </a:r>
            <a:endParaRPr lang="en-CA" dirty="0" smtClean="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dirty="0" smtClean="0">
              <a:solidFill>
                <a:srgbClr val="005A73"/>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51.1% experience negative impacts due to their own mental health issues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(13.4% for above average group).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11.1% experience negative impacts from their own substance use (2.5% for people above average in wellbeing).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Fewer people who are below average in wellbeing reported participation in vigorous or light exercise than those above average in wellbeing (50.5% and 76.4%, respectively).</a:t>
            </a: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60</a:t>
            </a:fld>
            <a:endParaRPr lang="en-US" dirty="0"/>
          </a:p>
        </p:txBody>
      </p:sp>
    </p:spTree>
    <p:extLst>
      <p:ext uri="{BB962C8B-B14F-4D97-AF65-F5344CB8AC3E}">
        <p14:creationId xmlns:p14="http://schemas.microsoft.com/office/powerpoint/2010/main" val="3558435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Healthy Populations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healthy populations?</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solidFill>
                  <a:srgbClr val="005A73"/>
                </a:solidFill>
                <a:latin typeface="Arial" panose="020B0604020202020204" pitchFamily="34" charset="0"/>
                <a:cs typeface="Arial" panose="020B0604020202020204" pitchFamily="34" charset="0"/>
              </a:rPr>
              <a:t>Women</a:t>
            </a:r>
            <a:r>
              <a:rPr lang="en-US" baseline="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34.4% experience negative impacts due to their own mental health issues, while less than 30% of men report negative</a:t>
            </a:r>
            <a:r>
              <a:rPr lang="en-US" dirty="0" smtClean="0">
                <a:latin typeface="Arial" panose="020B0604020202020204" pitchFamily="34" charset="0"/>
                <a:cs typeface="Arial" panose="020B0604020202020204" pitchFamily="34" charset="0"/>
              </a:rPr>
              <a:t> impacts</a:t>
            </a:r>
            <a:r>
              <a:rPr lang="en-US" baseline="0" dirty="0" smtClean="0">
                <a:latin typeface="Arial" panose="020B0604020202020204" pitchFamily="34" charset="0"/>
                <a:cs typeface="Arial" panose="020B0604020202020204" pitchFamily="34" charset="0"/>
              </a:rPr>
              <a:t> from their own</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mental health issues (27.9%).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women report</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having experienced negative impacts from a family member’s substance use compared to men (17.4% and 11.5%, respectively).  </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men rate mental health as very good or excellent than women do (53.6% and 46.9%, respectively).</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 percentage of men who </a:t>
            </a:r>
            <a:r>
              <a:rPr lang="en-US" dirty="0" smtClean="0">
                <a:latin typeface="Arial" panose="020B0604020202020204" pitchFamily="34" charset="0"/>
                <a:cs typeface="Arial" panose="020B0604020202020204" pitchFamily="34" charset="0"/>
              </a:rPr>
              <a:t>rate</a:t>
            </a:r>
            <a:r>
              <a:rPr lang="en-US" baseline="0" dirty="0" smtClean="0">
                <a:latin typeface="Arial" panose="020B0604020202020204" pitchFamily="34" charset="0"/>
                <a:cs typeface="Arial" panose="020B0604020202020204" pitchFamily="34" charset="0"/>
              </a:rPr>
              <a:t> quality of health care services as very good or excellent (40.2%) is greater than the percentage for women (34.4%).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31.7% of men </a:t>
            </a:r>
            <a:r>
              <a:rPr lang="en-US" dirty="0" smtClean="0">
                <a:latin typeface="Arial" panose="020B0604020202020204" pitchFamily="34" charset="0"/>
                <a:cs typeface="Arial" panose="020B0604020202020204" pitchFamily="34" charset="0"/>
              </a:rPr>
              <a:t>think </a:t>
            </a:r>
            <a:r>
              <a:rPr lang="en-US" baseline="0" dirty="0" smtClean="0">
                <a:latin typeface="Arial" panose="020B0604020202020204" pitchFamily="34" charset="0"/>
                <a:cs typeface="Arial" panose="020B0604020202020204" pitchFamily="34" charset="0"/>
              </a:rPr>
              <a:t>access to health care services is very good or excellent, whereas only 25.1% of women rate access to health care services as very good or excellent.</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67.3% of men get more good quality exercise (60.3% for women).</a:t>
            </a: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61</a:t>
            </a:fld>
            <a:endParaRPr lang="en-US" dirty="0"/>
          </a:p>
        </p:txBody>
      </p:sp>
    </p:spTree>
    <p:extLst>
      <p:ext uri="{BB962C8B-B14F-4D97-AF65-F5344CB8AC3E}">
        <p14:creationId xmlns:p14="http://schemas.microsoft.com/office/powerpoint/2010/main" val="39320797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perceive their</a:t>
            </a:r>
            <a:r>
              <a:rPr lang="en-CA" i="1" baseline="0" dirty="0" smtClean="0">
                <a:latin typeface="Arial" panose="020B0604020202020204" pitchFamily="34" charset="0"/>
                <a:cs typeface="Arial" panose="020B0604020202020204" pitchFamily="34" charset="0"/>
              </a:rPr>
              <a:t> physical and mental health?</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More than half of Waterloo Region residents rate their mental health as very good </a:t>
            </a:r>
            <a:r>
              <a:rPr lang="en-US" dirty="0" smtClean="0">
                <a:latin typeface="Arial" panose="020B0604020202020204" pitchFamily="34" charset="0"/>
                <a:cs typeface="Arial" panose="020B0604020202020204" pitchFamily="34" charset="0"/>
              </a:rPr>
              <a:t>or excellent (50.2%), </a:t>
            </a:r>
            <a:r>
              <a:rPr lang="en-US" baseline="0" dirty="0" smtClean="0">
                <a:latin typeface="Arial" panose="020B0604020202020204" pitchFamily="34" charset="0"/>
                <a:cs typeface="Arial" panose="020B0604020202020204" pitchFamily="34" charset="0"/>
              </a:rPr>
              <a:t>while less than 20% of them rate their mental health as poor or fair (18.8%). In contrast, about half of residents rate their physical health as very good or excellent (46.1%), whereas less than 20% of residents rate their physical health either as poor or as fair (17.3%). In general, more residents rate their mental health as better than their physical health.</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Self-assessed health indicates how people themselves feel about their health rather than having a physician or other health care professional provide an objective measure. Yet, self-assessed health generally corresponds well to objective assessments of health and wellbeing. The physical and mental health of people in the community is important to consider because healthier people enjoy a better quality of life and are more capable of participating in and contributing to family, community, economic, and other activities. Overall, a higher percentage of residents consistently rate mental health as very good or excellent more often than physical health, regardless of the demographic characteristic being considered. </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62</a:t>
            </a:fld>
            <a:endParaRPr lang="en-US" dirty="0"/>
          </a:p>
        </p:txBody>
      </p:sp>
    </p:spTree>
    <p:extLst>
      <p:ext uri="{BB962C8B-B14F-4D97-AF65-F5344CB8AC3E}">
        <p14:creationId xmlns:p14="http://schemas.microsoft.com/office/powerpoint/2010/main" val="11018917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Healthy Populations</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physical health</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marR="0" lvl="0" indent="-163718" algn="l" defTabSz="838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Income level is associated with self-assessed </a:t>
            </a:r>
            <a:r>
              <a:rPr lang="en-US" baseline="0" dirty="0" smtClean="0">
                <a:latin typeface="Arial" panose="020B0604020202020204" pitchFamily="34" charset="0"/>
                <a:cs typeface="Arial" panose="020B0604020202020204" pitchFamily="34" charset="0"/>
              </a:rPr>
              <a:t>physical health. As household income increases, so do ratings of self-assessed physical health. However, people with an income under $10,000 per year do not follow the pattern.</a:t>
            </a:r>
            <a:endParaRPr lang="en-CA"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Self-assessed physical health generally declines with age.</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Physical health does not vary much according to where people live. Comparatively, people residing in townships report slightly higher levels of self-assessed physical health compared to people living in cities. In particular, the self-assessed physical health of Woolwich residents is the highest</a:t>
            </a:r>
            <a:r>
              <a:rPr lang="en-US" dirty="0" smtClean="0">
                <a:latin typeface="Arial" panose="020B0604020202020204" pitchFamily="34" charset="0"/>
                <a:cs typeface="Arial" panose="020B0604020202020204" pitchFamily="34" charset="0"/>
              </a:rPr>
              <a:t> while </a:t>
            </a:r>
            <a:r>
              <a:rPr lang="en-US" baseline="0" dirty="0" smtClean="0">
                <a:latin typeface="Arial" panose="020B0604020202020204" pitchFamily="34" charset="0"/>
                <a:cs typeface="Arial" panose="020B0604020202020204" pitchFamily="34" charset="0"/>
              </a:rPr>
              <a:t>Cambridge is the lowest.</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L</a:t>
            </a:r>
            <a:r>
              <a:rPr lang="en-US" baseline="0" dirty="0" smtClean="0">
                <a:latin typeface="Arial" panose="020B0604020202020204" pitchFamily="34" charset="0"/>
                <a:cs typeface="Arial" panose="020B0604020202020204" pitchFamily="34" charset="0"/>
              </a:rPr>
              <a:t>evels of self-assessed physical health are higher amongst households of couples (living with/without children, having no children) than households of single parents (adult living with children at home). Physical health is reported</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lowest by people who share accommodation with others and those who live alone.</a:t>
            </a:r>
            <a:endParaRPr lang="en-CA"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0" i="1"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smtClean="0">
                <a:latin typeface="Arial" panose="020B0604020202020204" pitchFamily="34" charset="0"/>
                <a:cs typeface="Arial" panose="020B0604020202020204" pitchFamily="34" charset="0"/>
              </a:rPr>
              <a:t>Note:</a:t>
            </a:r>
            <a:r>
              <a:rPr lang="en-US" sz="1200" b="0" i="1" baseline="0" dirty="0" smtClean="0">
                <a:latin typeface="Arial" panose="020B0604020202020204" pitchFamily="34" charset="0"/>
                <a:cs typeface="Arial" panose="020B0604020202020204" pitchFamily="34" charset="0"/>
              </a:rPr>
              <a:t> The m</a:t>
            </a:r>
            <a:r>
              <a:rPr lang="en-US" sz="1200" b="0" i="1" dirty="0" smtClean="0">
                <a:latin typeface="Arial" panose="020B0604020202020204" pitchFamily="34" charset="0"/>
                <a:cs typeface="Arial" panose="020B0604020202020204" pitchFamily="34" charset="0"/>
              </a:rPr>
              <a:t>ean is based on a 5-point scale where 1 = poor and 5 = excellent.</a:t>
            </a:r>
            <a:endParaRPr lang="en-CA" sz="1200" b="0" i="1"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63</a:t>
            </a:fld>
            <a:endParaRPr lang="en-US" dirty="0"/>
          </a:p>
        </p:txBody>
      </p:sp>
    </p:spTree>
    <p:extLst>
      <p:ext uri="{BB962C8B-B14F-4D97-AF65-F5344CB8AC3E}">
        <p14:creationId xmlns:p14="http://schemas.microsoft.com/office/powerpoint/2010/main" val="9311250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mental health</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p>
          <a:p>
            <a:pPr marL="163718" indent="-163718" defTabSz="838496">
              <a:buFont typeface="Arial" panose="020B0604020202020204" pitchFamily="34" charset="0"/>
              <a:buChar char="•"/>
              <a:defRPr/>
            </a:pPr>
            <a:r>
              <a:rPr lang="en-US" dirty="0" smtClean="0">
                <a:latin typeface="Arial" panose="020B0604020202020204" pitchFamily="34" charset="0"/>
                <a:cs typeface="Arial" panose="020B0604020202020204" pitchFamily="34" charset="0"/>
              </a:rPr>
              <a:t>Income level is strongly associated with self-assessed </a:t>
            </a:r>
            <a:r>
              <a:rPr lang="en-US" baseline="0" dirty="0" smtClean="0">
                <a:latin typeface="Arial" panose="020B0604020202020204" pitchFamily="34" charset="0"/>
                <a:cs typeface="Arial" panose="020B0604020202020204" pitchFamily="34" charset="0"/>
              </a:rPr>
              <a:t>mental health. As household income increases, so do ratings of self-assessed mental health. </a:t>
            </a:r>
          </a:p>
          <a:p>
            <a:pPr marL="163718" indent="-163718" defTabSz="838496">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Self-assessed mental health generally goes up as people age.</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Self-assessed mental health does vary by geographic location. Residents of rural areas rate their mental health slightly higher than people living in cities. People residing in Wellesley report the highest self-assessed mental health</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(mean=3.87)</a:t>
            </a:r>
            <a:r>
              <a:rPr lang="en-US" baseline="0" dirty="0" smtClean="0">
                <a:latin typeface="Arial" panose="020B0604020202020204" pitchFamily="34" charset="0"/>
                <a:cs typeface="Arial" panose="020B0604020202020204" pitchFamily="34" charset="0"/>
              </a:rPr>
              <a:t>, while Waterloo residents report the lowest (mean=3.37).</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Couples with no children at home report the highest</a:t>
            </a:r>
            <a:r>
              <a:rPr lang="en-US" dirty="0" smtClean="0">
                <a:latin typeface="Arial" panose="020B0604020202020204" pitchFamily="34" charset="0"/>
                <a:cs typeface="Arial" panose="020B0604020202020204" pitchFamily="34" charset="0"/>
              </a:rPr>
              <a:t> level of</a:t>
            </a:r>
            <a:r>
              <a:rPr lang="en-US" baseline="0" dirty="0" smtClean="0">
                <a:latin typeface="Arial" panose="020B0604020202020204" pitchFamily="34" charset="0"/>
                <a:cs typeface="Arial" panose="020B0604020202020204" pitchFamily="34" charset="0"/>
              </a:rPr>
              <a:t> mental health (mean=3.78). In contrast, adults sharing accommodation with others report the lowest level of mental health (mean= 2.96). Comparatively, self-assessed mental health is higher among households of couples, followed by households of single parents, and households of adults living alone.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smtClean="0">
                <a:latin typeface="Arial" panose="020B0604020202020204" pitchFamily="34" charset="0"/>
                <a:cs typeface="Arial" panose="020B0604020202020204" pitchFamily="34" charset="0"/>
              </a:rPr>
              <a:t>Note:</a:t>
            </a:r>
            <a:r>
              <a:rPr lang="en-US" sz="1200" b="0" i="1" baseline="0" dirty="0" smtClean="0">
                <a:latin typeface="Arial" panose="020B0604020202020204" pitchFamily="34" charset="0"/>
                <a:cs typeface="Arial" panose="020B0604020202020204" pitchFamily="34" charset="0"/>
              </a:rPr>
              <a:t> The m</a:t>
            </a:r>
            <a:r>
              <a:rPr lang="en-US" sz="1200" b="0" i="1" dirty="0" smtClean="0">
                <a:latin typeface="Arial" panose="020B0604020202020204" pitchFamily="34" charset="0"/>
                <a:cs typeface="Arial" panose="020B0604020202020204" pitchFamily="34" charset="0"/>
              </a:rPr>
              <a:t>ean is based on a 5-point scale where 1 = poor and 5 = excellent.</a:t>
            </a:r>
            <a:endParaRPr lang="en-CA" sz="1200" b="0" i="1"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64</a:t>
            </a:fld>
            <a:endParaRPr lang="en-US" dirty="0"/>
          </a:p>
        </p:txBody>
      </p:sp>
    </p:spTree>
    <p:extLst>
      <p:ext uri="{BB962C8B-B14F-4D97-AF65-F5344CB8AC3E}">
        <p14:creationId xmlns:p14="http://schemas.microsoft.com/office/powerpoint/2010/main" val="20658995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mental health 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self-reported mental wellbeing is related to higher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townships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65</a:t>
            </a:fld>
            <a:endParaRPr lang="en-US" dirty="0"/>
          </a:p>
        </p:txBody>
      </p:sp>
    </p:spTree>
    <p:extLst>
      <p:ext uri="{BB962C8B-B14F-4D97-AF65-F5344CB8AC3E}">
        <p14:creationId xmlns:p14="http://schemas.microsoft.com/office/powerpoint/2010/main" val="1860175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609584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1"/>
            <a:ext cx="5852160" cy="4916803"/>
          </a:xfrm>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perceive the quality and accessibility of health care services </a:t>
            </a:r>
            <a:r>
              <a:rPr lang="en-CA" i="1" baseline="0" dirty="0" smtClean="0">
                <a:latin typeface="Arial" panose="020B0604020202020204" pitchFamily="34" charset="0"/>
                <a:cs typeface="Arial" panose="020B0604020202020204" pitchFamily="34" charset="0"/>
              </a:rPr>
              <a:t>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More than one-third of Waterloo Region residents rate the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as very good </a:t>
            </a:r>
            <a:r>
              <a:rPr lang="en-US" dirty="0">
                <a:latin typeface="Arial" panose="020B0604020202020204" pitchFamily="34" charset="0"/>
                <a:cs typeface="Arial" panose="020B0604020202020204" pitchFamily="34" charset="0"/>
              </a:rPr>
              <a:t>or excellent (37.2</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while the remaining residents rate them either as good or as poor or fair. Conversely, less than 30% of residents feel that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is very good or excellent (28.3%), while more than one-third of residents rate it as either poor or fair. In general,</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most residents feel the overall </a:t>
            </a:r>
            <a:r>
              <a:rPr lang="en-US" i="1" baseline="0" dirty="0" smtClean="0">
                <a:latin typeface="Arial" panose="020B0604020202020204" pitchFamily="34" charset="0"/>
                <a:cs typeface="Arial" panose="020B0604020202020204" pitchFamily="34" charset="0"/>
              </a:rPr>
              <a:t>quality</a:t>
            </a:r>
            <a:r>
              <a:rPr lang="en-US" baseline="0" dirty="0" smtClean="0">
                <a:latin typeface="Arial" panose="020B0604020202020204" pitchFamily="34" charset="0"/>
                <a:cs typeface="Arial" panose="020B0604020202020204" pitchFamily="34" charset="0"/>
              </a:rPr>
              <a:t> of health care services is better than their </a:t>
            </a: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them.</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Canadians place a high value on a universal, publically funded and administered health care system. An important part of that system is providing </a:t>
            </a:r>
            <a:r>
              <a:rPr lang="en-US" i="1" baseline="0" dirty="0" smtClean="0">
                <a:latin typeface="Arial" panose="020B0604020202020204" pitchFamily="34" charset="0"/>
                <a:cs typeface="Arial" panose="020B0604020202020204" pitchFamily="34" charset="0"/>
              </a:rPr>
              <a:t>high quality </a:t>
            </a:r>
            <a:r>
              <a:rPr lang="en-US" baseline="0" dirty="0" smtClean="0">
                <a:latin typeface="Arial" panose="020B0604020202020204" pitchFamily="34" charset="0"/>
                <a:cs typeface="Arial" panose="020B0604020202020204" pitchFamily="34" charset="0"/>
              </a:rPr>
              <a:t>services so that people can feel confident they will received the best possible care from health care professionals in their community.</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baseline="0" dirty="0" smtClean="0">
                <a:latin typeface="Arial" panose="020B0604020202020204" pitchFamily="34" charset="0"/>
                <a:cs typeface="Arial" panose="020B0604020202020204" pitchFamily="34" charset="0"/>
              </a:rPr>
              <a:t>Access</a:t>
            </a:r>
            <a:r>
              <a:rPr lang="en-US" baseline="0" dirty="0" smtClean="0">
                <a:latin typeface="Arial" panose="020B0604020202020204" pitchFamily="34" charset="0"/>
                <a:cs typeface="Arial" panose="020B0604020202020204" pitchFamily="34" charset="0"/>
              </a:rPr>
              <a:t> to health care services in the community is an essential component of quality of life because it allows people to address their health needs locally. These needs can range from regular check-ups, to ongoing care of chronic or episodic illness, to supporting maternal and infant health, and to emergency services and palliative care. </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66</a:t>
            </a:fld>
            <a:endParaRPr lang="en-US" dirty="0"/>
          </a:p>
        </p:txBody>
      </p:sp>
    </p:spTree>
    <p:extLst>
      <p:ext uri="{BB962C8B-B14F-4D97-AF65-F5344CB8AC3E}">
        <p14:creationId xmlns:p14="http://schemas.microsoft.com/office/powerpoint/2010/main" val="1094890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Healthy Populations</a:t>
            </a:r>
            <a:endParaRPr lang="en-CA" sz="1200" b="1" dirty="0" smtClean="0">
              <a:solidFill>
                <a:srgbClr val="005A73"/>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 quality of health care services</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Low income residents believe that the quality of health care services is notably lower when compared to the middle and upper income groups. People with an income under $10,000 per year report an especially low level of quality of health care services. </a:t>
            </a:r>
            <a:endParaRPr lang="en-CA" baseline="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mtClean="0">
                <a:latin typeface="Arial" panose="020B0604020202020204" pitchFamily="34" charset="0"/>
                <a:cs typeface="Arial" panose="020B0604020202020204" pitchFamily="34" charset="0"/>
              </a:rPr>
              <a:t>Perceived quality of health</a:t>
            </a:r>
            <a:r>
              <a:rPr lang="en-US" baseline="0" smtClean="0">
                <a:latin typeface="Arial" panose="020B0604020202020204" pitchFamily="34" charset="0"/>
                <a:cs typeface="Arial" panose="020B0604020202020204" pitchFamily="34" charset="0"/>
              </a:rPr>
              <a:t> care services increases with age. </a:t>
            </a:r>
            <a:r>
              <a:rPr lang="en-US" baseline="0" dirty="0" smtClean="0">
                <a:latin typeface="Arial" panose="020B0604020202020204" pitchFamily="34" charset="0"/>
                <a:cs typeface="Arial" panose="020B0604020202020204" pitchFamily="34" charset="0"/>
              </a:rPr>
              <a:t>Younger people rate the quality of health care services much lower than older adults (mean of people under 35 = 2.96, mean of people 75 years and older = 3.55).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Perceived quality of health care services does vary by geographic location. People residing in townships rate the quality of health care services at</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higher levels than people residing in cities do. In particular, Wellesley residents rate the quality of health care services as the highest, whereas Cambridge residents rate the quality of health care services as the lowest.</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H</a:t>
            </a:r>
            <a:r>
              <a:rPr lang="en-US" baseline="0" dirty="0" smtClean="0">
                <a:latin typeface="Arial" panose="020B0604020202020204" pitchFamily="34" charset="0"/>
                <a:cs typeface="Arial" panose="020B0604020202020204" pitchFamily="34" charset="0"/>
              </a:rPr>
              <a:t>ouseholds of couples with no children at home rate the quality of health care services as the highest (mean=3.36). Conversely, households of adults sharing accommodation with others rate the quality of health care services as the lowest (mean=2.84).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smtClean="0">
                <a:latin typeface="Arial" panose="020B0604020202020204" pitchFamily="34" charset="0"/>
                <a:cs typeface="Arial" panose="020B0604020202020204" pitchFamily="34" charset="0"/>
              </a:rPr>
              <a:t>Note:</a:t>
            </a:r>
            <a:r>
              <a:rPr lang="en-US" sz="1200" b="0" i="1" baseline="0"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The m</a:t>
            </a:r>
            <a:r>
              <a:rPr lang="en-US" sz="1200" b="0" i="1" dirty="0" smtClean="0">
                <a:latin typeface="Arial" panose="020B0604020202020204" pitchFamily="34" charset="0"/>
                <a:cs typeface="Arial" panose="020B0604020202020204" pitchFamily="34" charset="0"/>
              </a:rPr>
              <a:t>ean is based on a 5-point scale where</a:t>
            </a:r>
            <a:r>
              <a:rPr lang="en-US" sz="1200" b="0" i="1" baseline="0" dirty="0" smtClean="0">
                <a:latin typeface="Arial" panose="020B0604020202020204" pitchFamily="34" charset="0"/>
                <a:cs typeface="Arial" panose="020B0604020202020204" pitchFamily="34" charset="0"/>
              </a:rPr>
              <a:t> 1 = poor and 5 = excellent</a:t>
            </a:r>
            <a:r>
              <a:rPr lang="en-US" sz="1200" b="0" i="1" dirty="0" smtClean="0">
                <a:latin typeface="Arial" panose="020B0604020202020204" pitchFamily="34" charset="0"/>
                <a:cs typeface="Arial" panose="020B0604020202020204" pitchFamily="34" charset="0"/>
              </a:rPr>
              <a:t>.</a:t>
            </a:r>
            <a:endParaRPr lang="en-CA"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67</a:t>
            </a:fld>
            <a:endParaRPr lang="en-US" dirty="0"/>
          </a:p>
        </p:txBody>
      </p:sp>
    </p:spTree>
    <p:extLst>
      <p:ext uri="{BB962C8B-B14F-4D97-AF65-F5344CB8AC3E}">
        <p14:creationId xmlns:p14="http://schemas.microsoft.com/office/powerpoint/2010/main" val="401940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Healthy Populations</a:t>
            </a:r>
            <a:endParaRPr lang="en-CA" sz="1200" b="1" dirty="0" smtClean="0">
              <a:solidFill>
                <a:srgbClr val="005A73"/>
              </a:solidFill>
              <a:latin typeface="Arial" panose="020B0604020202020204" pitchFamily="34" charset="0"/>
              <a:cs typeface="Arial" panose="020B0604020202020204" pitchFamily="34" charset="0"/>
            </a:endParaRPr>
          </a:p>
          <a:p>
            <a:endParaRPr lang="en-CA" sz="1200"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 accessibility of health care services?”</a:t>
            </a:r>
            <a:endParaRPr lang="en-CA" sz="1200" dirty="0" smtClean="0">
              <a:latin typeface="Arial" panose="020B0604020202020204" pitchFamily="34" charset="0"/>
              <a:cs typeface="Arial" panose="020B0604020202020204" pitchFamily="34" charset="0"/>
            </a:endParaRPr>
          </a:p>
          <a:p>
            <a:pPr marL="0" indent="0" defTabSz="838496">
              <a:buFont typeface="Arial" panose="020B0604020202020204" pitchFamily="34" charset="0"/>
              <a:buNone/>
              <a:defRPr/>
            </a:pPr>
            <a:endParaRPr lang="en-US" baseline="0" dirty="0" smtClean="0">
              <a:latin typeface="Arial" panose="020B0604020202020204" pitchFamily="34" charset="0"/>
              <a:cs typeface="Arial" panose="020B0604020202020204" pitchFamily="34" charset="0"/>
            </a:endParaRPr>
          </a:p>
          <a:p>
            <a:pPr marL="163718" marR="0" lvl="0" indent="-163718" algn="l" defTabSz="83849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perceived access to health care services is lower among p</a:t>
            </a:r>
            <a:r>
              <a:rPr lang="en-US" dirty="0" smtClean="0">
                <a:latin typeface="Arial" panose="020B0604020202020204" pitchFamily="34" charset="0"/>
                <a:cs typeface="Arial" panose="020B0604020202020204" pitchFamily="34" charset="0"/>
              </a:rPr>
              <a:t>eople in low income group,</a:t>
            </a:r>
            <a:r>
              <a:rPr lang="en-US" baseline="0" dirty="0" smtClean="0">
                <a:latin typeface="Arial" panose="020B0604020202020204" pitchFamily="34" charset="0"/>
                <a:cs typeface="Arial" panose="020B0604020202020204" pitchFamily="34" charset="0"/>
              </a:rPr>
              <a:t> especially those with an income under $30,000 per year. </a:t>
            </a:r>
            <a:r>
              <a:rPr lang="en-CA" baseline="0" dirty="0" smtClean="0">
                <a:latin typeface="Arial" panose="020B0604020202020204" pitchFamily="34" charset="0"/>
                <a:cs typeface="Arial" panose="020B0604020202020204" pitchFamily="34" charset="0"/>
              </a:rPr>
              <a:t>There is no significant difference in terms of perception of access to health care services between other income groups. </a:t>
            </a:r>
          </a:p>
          <a:p>
            <a:pPr marL="163718" marR="0" lvl="0" indent="-163718" algn="l" defTabSz="83849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As residents age, the perceived access to health care services increases. </a:t>
            </a:r>
            <a:r>
              <a:rPr lang="en-US" dirty="0" smtClean="0">
                <a:latin typeface="Arial" panose="020B0604020202020204" pitchFamily="34" charset="0"/>
                <a:cs typeface="Arial" panose="020B0604020202020204" pitchFamily="34" charset="0"/>
              </a:rPr>
              <a:t>R</a:t>
            </a:r>
            <a:r>
              <a:rPr lang="en-US" baseline="0" dirty="0" smtClean="0">
                <a:latin typeface="Arial" panose="020B0604020202020204" pitchFamily="34" charset="0"/>
                <a:cs typeface="Arial" panose="020B0604020202020204" pitchFamily="34" charset="0"/>
              </a:rPr>
              <a:t>esidents who are 75 years and older report the highest ratings of access to health care services.  </a:t>
            </a:r>
          </a:p>
          <a:p>
            <a:pPr marL="172342" indent="-172342">
              <a:buFont typeface="Arial" panose="020B0604020202020204" pitchFamily="34" charset="0"/>
              <a:buChar char="•"/>
            </a:pPr>
            <a:endParaRPr lang="en-CA"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smtClean="0">
                <a:latin typeface="Arial" panose="020B0604020202020204" pitchFamily="34" charset="0"/>
                <a:cs typeface="Arial" panose="020B0604020202020204" pitchFamily="34" charset="0"/>
              </a:rPr>
              <a:t>Generally, residents living in cities rate the access to health care services lower than residents living in townships. </a:t>
            </a:r>
            <a:r>
              <a:rPr lang="en-US" baseline="0" dirty="0" smtClean="0">
                <a:latin typeface="Arial" panose="020B0604020202020204" pitchFamily="34" charset="0"/>
                <a:cs typeface="Arial" panose="020B0604020202020204" pitchFamily="34" charset="0"/>
              </a:rPr>
              <a:t>However, people residing in North Dumfries report the lowest rating of access to health care services. Conversely, Wellesley residents rate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the access to health care services as</a:t>
            </a:r>
            <a:r>
              <a:rPr lang="en-US" dirty="0" smtClean="0">
                <a:latin typeface="Arial" panose="020B0604020202020204" pitchFamily="34" charset="0"/>
                <a:cs typeface="Arial" panose="020B0604020202020204" pitchFamily="34" charset="0"/>
              </a:rPr>
              <a:t> the </a:t>
            </a:r>
            <a:r>
              <a:rPr lang="en-US" baseline="0" dirty="0" smtClean="0">
                <a:latin typeface="Arial" panose="020B0604020202020204" pitchFamily="34" charset="0"/>
                <a:cs typeface="Arial" panose="020B0604020202020204" pitchFamily="34" charset="0"/>
              </a:rPr>
              <a:t>highest compared to people residing in other municipalities. </a:t>
            </a: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The highest</a:t>
            </a:r>
            <a:r>
              <a:rPr lang="en-US" baseline="0" dirty="0" smtClean="0">
                <a:latin typeface="Arial" panose="020B0604020202020204" pitchFamily="34" charset="0"/>
                <a:cs typeface="Arial" panose="020B0604020202020204" pitchFamily="34" charset="0"/>
              </a:rPr>
              <a:t> rating of access to health care services </a:t>
            </a:r>
            <a:r>
              <a:rPr lang="en-US" dirty="0" smtClean="0">
                <a:latin typeface="Arial" panose="020B0604020202020204" pitchFamily="34" charset="0"/>
                <a:cs typeface="Arial" panose="020B0604020202020204" pitchFamily="34" charset="0"/>
              </a:rPr>
              <a:t>i</a:t>
            </a:r>
            <a:r>
              <a:rPr lang="en-US" baseline="0" dirty="0" smtClean="0">
                <a:latin typeface="Arial" panose="020B0604020202020204" pitchFamily="34" charset="0"/>
                <a:cs typeface="Arial" panose="020B0604020202020204" pitchFamily="34" charset="0"/>
              </a:rPr>
              <a:t>s reported by households of couples with no children at home (mean=3.08), followed by couples with no children (mean=2.92) and then couples living with children at home (mean=2.86). </a:t>
            </a:r>
            <a:r>
              <a:rPr lang="en-US" dirty="0" smtClean="0">
                <a:latin typeface="Arial" panose="020B0604020202020204" pitchFamily="34" charset="0"/>
                <a:cs typeface="Arial" panose="020B0604020202020204" pitchFamily="34" charset="0"/>
              </a:rPr>
              <a:t>H</a:t>
            </a:r>
            <a:r>
              <a:rPr lang="en-US" baseline="0" dirty="0" smtClean="0">
                <a:latin typeface="Arial" panose="020B0604020202020204" pitchFamily="34" charset="0"/>
                <a:cs typeface="Arial" panose="020B0604020202020204" pitchFamily="34" charset="0"/>
              </a:rPr>
              <a:t>ouseholds of adults sharing accommodation with others rate the access to health care services as the lowest (mean=2.66).  </a:t>
            </a:r>
          </a:p>
          <a:p>
            <a:pPr marL="0" indent="0">
              <a:buFont typeface="Arial" panose="020B0604020202020204" pitchFamily="34" charset="0"/>
              <a:buNone/>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smtClean="0">
                <a:latin typeface="Arial" panose="020B0604020202020204" pitchFamily="34" charset="0"/>
                <a:cs typeface="Arial" panose="020B0604020202020204" pitchFamily="34" charset="0"/>
              </a:rPr>
              <a:t>Note:</a:t>
            </a:r>
            <a:r>
              <a:rPr lang="en-US" sz="1200" b="0" i="1" baseline="0" dirty="0" smtClean="0">
                <a:latin typeface="Arial" panose="020B0604020202020204" pitchFamily="34" charset="0"/>
                <a:cs typeface="Arial" panose="020B0604020202020204" pitchFamily="34" charset="0"/>
              </a:rPr>
              <a:t> The m</a:t>
            </a:r>
            <a:r>
              <a:rPr lang="en-US" sz="1200" b="0" i="1" dirty="0" smtClean="0">
                <a:latin typeface="Arial" panose="020B0604020202020204" pitchFamily="34" charset="0"/>
                <a:cs typeface="Arial" panose="020B0604020202020204" pitchFamily="34" charset="0"/>
              </a:rPr>
              <a:t>ean is based on a 5-point scale where 1 = poor and 5 = excellent.</a:t>
            </a:r>
          </a:p>
          <a:p>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68</a:t>
            </a:fld>
            <a:endParaRPr lang="en-US" dirty="0"/>
          </a:p>
        </p:txBody>
      </p:sp>
    </p:spTree>
    <p:extLst>
      <p:ext uri="{BB962C8B-B14F-4D97-AF65-F5344CB8AC3E}">
        <p14:creationId xmlns:p14="http://schemas.microsoft.com/office/powerpoint/2010/main" val="41960804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Healthy Populations</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accessibility of health care services</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solidFill>
                  <a:srgbClr val="005A73"/>
                </a:solidFill>
                <a:latin typeface="Arial" panose="020B0604020202020204" pitchFamily="34" charset="0"/>
                <a:cs typeface="Arial" panose="020B0604020202020204" pitchFamily="34" charset="0"/>
              </a:rPr>
              <a:t>A higher perceived accessibility</a:t>
            </a:r>
            <a:r>
              <a:rPr lang="en-US" baseline="0" dirty="0" smtClean="0">
                <a:solidFill>
                  <a:srgbClr val="005A73"/>
                </a:solidFill>
                <a:latin typeface="Arial" panose="020B0604020202020204" pitchFamily="34" charset="0"/>
                <a:cs typeface="Arial" panose="020B0604020202020204" pitchFamily="34" charset="0"/>
              </a:rPr>
              <a:t> of health care services </a:t>
            </a:r>
            <a:r>
              <a:rPr lang="en-US" dirty="0" smtClean="0">
                <a:solidFill>
                  <a:srgbClr val="005A73"/>
                </a:solidFill>
                <a:latin typeface="Arial" panose="020B0604020202020204" pitchFamily="34" charset="0"/>
                <a:cs typeface="Arial" panose="020B0604020202020204" pitchFamily="34" charset="0"/>
              </a:rPr>
              <a:t>is related to higher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townships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pPr marL="457200" indent="-228600">
              <a:spcBef>
                <a:spcPts val="0"/>
              </a:spcBef>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69</a:t>
            </a:fld>
            <a:endParaRPr lang="en-US" dirty="0"/>
          </a:p>
        </p:txBody>
      </p:sp>
    </p:spTree>
    <p:extLst>
      <p:ext uri="{BB962C8B-B14F-4D97-AF65-F5344CB8AC3E}">
        <p14:creationId xmlns:p14="http://schemas.microsoft.com/office/powerpoint/2010/main" val="2237537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Education</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Education</a:t>
            </a:r>
            <a:r>
              <a:rPr lang="en-US" baseline="0" dirty="0" smtClean="0">
                <a:latin typeface="Arial" panose="020B0604020202020204" pitchFamily="34" charset="0"/>
                <a:cs typeface="Arial" panose="020B0604020202020204" pitchFamily="34" charset="0"/>
              </a:rPr>
              <a:t> is the systematic instruction, schooling, or training given to the young in preparation for the work of life, and by extension, similar instruction or training obtained in adulthood.</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Societies that thrive encourage a thirst for knowledge – at every age and stage of life. Education is a process that begins before school age and is reflected in pre-school arrangements such as child care and early childhood education. Children are born ready to learn – the experiences and relationships in the years leading up to school age influence the capacity for learning. It also continues beyond elementary and high school, to college, university, and professional training through apprenticeships. Education continues as lifelong learning. As the world changes, education helps Canadians adapt to new challenges.</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70</a:t>
            </a:fld>
            <a:endParaRPr lang="en-US" dirty="0"/>
          </a:p>
        </p:txBody>
      </p:sp>
    </p:spTree>
    <p:extLst>
      <p:ext uri="{BB962C8B-B14F-4D97-AF65-F5344CB8AC3E}">
        <p14:creationId xmlns:p14="http://schemas.microsoft.com/office/powerpoint/2010/main" val="3948308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E</a:t>
            </a:r>
            <a:r>
              <a:rPr lang="en-US" sz="1200" b="1"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ducation</a:t>
            </a: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 higher or lower wellbeing compare on education?</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32.4% take courses to improve skills for current job (25.7% for below average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32.6% take courses to prepare for job in the future (21.1% </a:t>
            </a:r>
            <a:r>
              <a:rPr lang="en-US" dirty="0">
                <a:latin typeface="Arial" panose="020B0604020202020204" pitchFamily="34" charset="0"/>
                <a:cs typeface="Arial" panose="020B0604020202020204" pitchFamily="34" charset="0"/>
              </a:rPr>
              <a:t>for below average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86.1</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agree that there are plenty opportunities to take courses for interest (57.3%</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below average group).</a:t>
            </a:r>
          </a:p>
          <a:p>
            <a:pPr defTabSz="838496">
              <a:defRPr/>
            </a:pPr>
            <a:r>
              <a:rPr lang="en-US" baseline="0" dirty="0" smtClean="0">
                <a:latin typeface="Arial" panose="020B060402020202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58.5% agree courses are too expensive (19.7% for above average group).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35.2% think courses are offered at inconvenient times (11% for above average group).</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57.9% think opportunities are adequate for formal education </a:t>
            </a:r>
            <a:r>
              <a:rPr lang="en-US" dirty="0">
                <a:latin typeface="Arial" panose="020B0604020202020204" pitchFamily="34" charset="0"/>
                <a:cs typeface="Arial" panose="020B0604020202020204" pitchFamily="34" charset="0"/>
              </a:rPr>
              <a:t>(86.4</a:t>
            </a:r>
            <a:r>
              <a:rPr lang="en-US" dirty="0" smtClean="0">
                <a:latin typeface="Arial" panose="020B0604020202020204" pitchFamily="34" charset="0"/>
                <a:cs typeface="Arial" panose="020B0604020202020204" pitchFamily="34" charset="0"/>
              </a:rPr>
              <a:t>% for above </a:t>
            </a:r>
            <a:r>
              <a:rPr lang="en-US" dirty="0">
                <a:latin typeface="Arial" panose="020B0604020202020204" pitchFamily="34" charset="0"/>
                <a:cs typeface="Arial" panose="020B0604020202020204" pitchFamily="34" charset="0"/>
              </a:rPr>
              <a:t>average group</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71</a:t>
            </a:fld>
            <a:endParaRPr lang="en-US" dirty="0"/>
          </a:p>
        </p:txBody>
      </p:sp>
    </p:spTree>
    <p:extLst>
      <p:ext uri="{BB962C8B-B14F-4D97-AF65-F5344CB8AC3E}">
        <p14:creationId xmlns:p14="http://schemas.microsoft.com/office/powerpoint/2010/main" val="25226885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Education</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education?</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solidFill>
                  <a:srgbClr val="005A73"/>
                </a:solidFill>
                <a:latin typeface="Arial" panose="020B0604020202020204" pitchFamily="34" charset="0"/>
                <a:cs typeface="Arial" panose="020B0604020202020204" pitchFamily="34" charset="0"/>
              </a:rPr>
              <a:t>Women</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women (45%) agree courses are too expensive than men do (31.5%).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26.7% of women report</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that courses are offered at inconvenient times compared to 18.6% for men.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women agree</a:t>
            </a:r>
            <a:r>
              <a:rPr lang="en-US" dirty="0" smtClean="0">
                <a:latin typeface="Arial" panose="020B0604020202020204" pitchFamily="34" charset="0"/>
                <a:cs typeface="Arial" panose="020B0604020202020204" pitchFamily="34" charset="0"/>
              </a:rPr>
              <a:t> that</a:t>
            </a:r>
            <a:r>
              <a:rPr lang="en-US" baseline="0" dirty="0" smtClean="0">
                <a:latin typeface="Arial" panose="020B0604020202020204" pitchFamily="34" charset="0"/>
                <a:cs typeface="Arial" panose="020B0604020202020204" pitchFamily="34" charset="0"/>
              </a:rPr>
              <a:t> there are places nearby to upgrade educational qualifications than men do (70% and 67.3%, respectively).</a:t>
            </a:r>
            <a:endParaRPr lang="en-US"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r>
              <a:rPr lang="en-US" dirty="0" smtClean="0">
                <a:latin typeface="Arial" panose="020B0604020202020204" pitchFamily="34" charset="0"/>
                <a:cs typeface="Arial" panose="020B0604020202020204" pitchFamily="34" charset="0"/>
              </a:rPr>
              <a:t>:</a:t>
            </a: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Fewer men reported having taken courses to improve skills for their current job than women do ( 29.9% and 32.9%, respectively).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The percentage of men taking courses for interest in community or online is lower than that for women (19.9% and 25.3%, respectively). </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72</a:t>
            </a:fld>
            <a:endParaRPr lang="en-US" dirty="0"/>
          </a:p>
        </p:txBody>
      </p:sp>
    </p:spTree>
    <p:extLst>
      <p:ext uri="{BB962C8B-B14F-4D97-AF65-F5344CB8AC3E}">
        <p14:creationId xmlns:p14="http://schemas.microsoft.com/office/powerpoint/2010/main" val="30096255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Education</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report their participation in formal education and in courses for interest in Waterloo Region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Overall, there is little difference </a:t>
            </a:r>
            <a:r>
              <a:rPr lang="en-US" baseline="0" dirty="0" smtClean="0">
                <a:latin typeface="Arial" panose="020B0604020202020204" pitchFamily="34" charset="0"/>
                <a:cs typeface="Arial" panose="020B0604020202020204" pitchFamily="34" charset="0"/>
              </a:rPr>
              <a:t>with respect to the purpose of taking courses for interest and formal education. </a:t>
            </a: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Waterloo Region are more likely to take courses to improve skills for their current job, followed by taking courses to prepare for a job in the future. </a:t>
            </a: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73</a:t>
            </a:fld>
            <a:endParaRPr lang="en-US" dirty="0"/>
          </a:p>
        </p:txBody>
      </p:sp>
    </p:spTree>
    <p:extLst>
      <p:ext uri="{BB962C8B-B14F-4D97-AF65-F5344CB8AC3E}">
        <p14:creationId xmlns:p14="http://schemas.microsoft.com/office/powerpoint/2010/main" val="30153777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Education</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Who are those</a:t>
            </a:r>
            <a:r>
              <a:rPr lang="en-CA" sz="1200" i="1" baseline="0" dirty="0" smtClean="0">
                <a:latin typeface="Arial" panose="020B0604020202020204" pitchFamily="34" charset="0"/>
                <a:cs typeface="Arial" panose="020B0604020202020204" pitchFamily="34" charset="0"/>
              </a:rPr>
              <a:t> people taking courses for interest</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People</a:t>
            </a:r>
            <a:r>
              <a:rPr lang="en-CA" baseline="0" dirty="0" smtClean="0">
                <a:latin typeface="Arial" panose="020B0604020202020204" pitchFamily="34" charset="0"/>
                <a:cs typeface="Arial" panose="020B0604020202020204" pitchFamily="34" charset="0"/>
              </a:rPr>
              <a:t> with annual incomes under $30,000 and people with annual incomes between $40,000 to $79,999 are more likely to take courses for interest. </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Young people (under 35 years) and middle age adults (45 to 54 years) are more likely to take courses for interest. </a:t>
            </a: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More people living in cities take courses for interest with residents living in Waterloo reporting</a:t>
            </a:r>
            <a:r>
              <a:rPr lang="en-CA" baseline="0" dirty="0" smtClean="0">
                <a:latin typeface="Arial" panose="020B0604020202020204" pitchFamily="34" charset="0"/>
                <a:cs typeface="Arial" panose="020B0604020202020204" pitchFamily="34" charset="0"/>
              </a:rPr>
              <a:t> the highest participation (25.9%). </a:t>
            </a:r>
            <a:r>
              <a:rPr lang="en-CA" dirty="0" smtClean="0">
                <a:latin typeface="Arial" panose="020B0604020202020204" pitchFamily="34" charset="0"/>
                <a:cs typeface="Arial" panose="020B0604020202020204" pitchFamily="34" charset="0"/>
              </a:rPr>
              <a:t>Conversely,</a:t>
            </a:r>
            <a:r>
              <a:rPr lang="en-CA" baseline="0" dirty="0" smtClean="0">
                <a:latin typeface="Arial" panose="020B0604020202020204" pitchFamily="34" charset="0"/>
                <a:cs typeface="Arial" panose="020B0604020202020204" pitchFamily="34" charset="0"/>
              </a:rPr>
              <a:t> r</a:t>
            </a:r>
            <a:r>
              <a:rPr lang="en-CA" dirty="0" smtClean="0">
                <a:latin typeface="Arial" panose="020B0604020202020204" pitchFamily="34" charset="0"/>
                <a:cs typeface="Arial" panose="020B0604020202020204" pitchFamily="34" charset="0"/>
              </a:rPr>
              <a:t>esidents living in Wellesley are the least likely to take courses for interest (11.4%)</a:t>
            </a:r>
            <a:r>
              <a:rPr lang="en-CA" baseline="0" dirty="0" smtClean="0">
                <a:latin typeface="Arial" panose="020B0604020202020204" pitchFamily="34" charset="0"/>
                <a:cs typeface="Arial" panose="020B0604020202020204" pitchFamily="34" charset="0"/>
              </a:rPr>
              <a:t>.</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Adults</a:t>
            </a:r>
            <a:r>
              <a:rPr lang="en-CA" baseline="0" dirty="0" smtClean="0">
                <a:latin typeface="Arial" panose="020B0604020202020204" pitchFamily="34" charset="0"/>
                <a:cs typeface="Arial" panose="020B0604020202020204" pitchFamily="34" charset="0"/>
              </a:rPr>
              <a:t> living alone and single parents are more likely to take courses than couples </a:t>
            </a:r>
            <a:r>
              <a:rPr lang="en-CA" dirty="0" smtClean="0">
                <a:latin typeface="Arial" panose="020B0604020202020204" pitchFamily="34" charset="0"/>
                <a:cs typeface="Arial" panose="020B0604020202020204" pitchFamily="34" charset="0"/>
              </a:rPr>
              <a:t>living </a:t>
            </a:r>
            <a:r>
              <a:rPr lang="en-CA" baseline="0" dirty="0" smtClean="0">
                <a:latin typeface="Arial" panose="020B0604020202020204" pitchFamily="34" charset="0"/>
                <a:cs typeface="Arial" panose="020B0604020202020204" pitchFamily="34" charset="0"/>
              </a:rPr>
              <a:t>with</a:t>
            </a:r>
            <a:r>
              <a:rPr lang="en-CA" dirty="0" smtClean="0">
                <a:latin typeface="Arial" panose="020B0604020202020204" pitchFamily="34" charset="0"/>
                <a:cs typeface="Arial" panose="020B0604020202020204" pitchFamily="34" charset="0"/>
              </a:rPr>
              <a:t> or </a:t>
            </a:r>
            <a:r>
              <a:rPr lang="en-CA" baseline="0" dirty="0" smtClean="0">
                <a:latin typeface="Arial" panose="020B0604020202020204" pitchFamily="34" charset="0"/>
                <a:cs typeface="Arial" panose="020B0604020202020204" pitchFamily="34" charset="0"/>
              </a:rPr>
              <a:t>without children</a:t>
            </a:r>
            <a:r>
              <a:rPr lang="en-CA" dirty="0" smtClean="0">
                <a:latin typeface="Arial" panose="020B0604020202020204" pitchFamily="34" charset="0"/>
                <a:cs typeface="Arial" panose="020B0604020202020204" pitchFamily="34" charset="0"/>
              </a:rPr>
              <a:t> or couples having no children</a:t>
            </a:r>
            <a:r>
              <a:rPr lang="en-CA" baseline="0" dirty="0" smtClean="0">
                <a:latin typeface="Arial" panose="020B0604020202020204" pitchFamily="34" charset="0"/>
                <a:cs typeface="Arial" panose="020B0604020202020204" pitchFamily="34" charset="0"/>
              </a:rPr>
              <a:t>. These groups might identify taking courses for interest as good opportunities to get to know others who share</a:t>
            </a:r>
            <a:r>
              <a:rPr lang="en-CA" dirty="0" smtClean="0">
                <a:latin typeface="Arial" panose="020B0604020202020204" pitchFamily="34" charset="0"/>
                <a:cs typeface="Arial" panose="020B0604020202020204" pitchFamily="34" charset="0"/>
              </a:rPr>
              <a:t> the</a:t>
            </a:r>
            <a:r>
              <a:rPr lang="en-CA" baseline="0" dirty="0" smtClean="0">
                <a:latin typeface="Arial" panose="020B0604020202020204" pitchFamily="34" charset="0"/>
                <a:cs typeface="Arial" panose="020B0604020202020204" pitchFamily="34" charset="0"/>
              </a:rPr>
              <a:t> same interests.</a:t>
            </a:r>
            <a:endParaRPr lang="en-CA"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74</a:t>
            </a:fld>
            <a:endParaRPr lang="en-US" dirty="0"/>
          </a:p>
        </p:txBody>
      </p:sp>
    </p:spTree>
    <p:extLst>
      <p:ext uri="{BB962C8B-B14F-4D97-AF65-F5344CB8AC3E}">
        <p14:creationId xmlns:p14="http://schemas.microsoft.com/office/powerpoint/2010/main" val="26655233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Education</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a:t>
            </a:r>
            <a:r>
              <a:rPr lang="en-CA" sz="1200" i="1" baseline="0" dirty="0" smtClean="0">
                <a:latin typeface="Arial" panose="020B0604020202020204" pitchFamily="34" charset="0"/>
                <a:cs typeface="Arial" panose="020B0604020202020204" pitchFamily="34" charset="0"/>
              </a:rPr>
              <a:t>perceive educational opportunities in Waterloo Region</a:t>
            </a:r>
            <a:r>
              <a:rPr lang="en-CA" sz="1200" i="1" dirty="0" smtClean="0">
                <a:latin typeface="Arial" panose="020B0604020202020204" pitchFamily="34" charset="0"/>
                <a:cs typeface="Arial" panose="020B0604020202020204" pitchFamily="34" charset="0"/>
              </a:rPr>
              <a: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latin typeface="Arial" panose="020B0604020202020204" pitchFamily="34" charset="0"/>
                <a:cs typeface="Arial" panose="020B0604020202020204" pitchFamily="34" charset="0"/>
              </a:rPr>
              <a:t>Residents </a:t>
            </a:r>
            <a:r>
              <a:rPr lang="en-US" baseline="0" dirty="0" smtClean="0">
                <a:latin typeface="Arial" panose="020B0604020202020204" pitchFamily="34" charset="0"/>
                <a:cs typeface="Arial" panose="020B0604020202020204" pitchFamily="34" charset="0"/>
              </a:rPr>
              <a:t>living in Waterloo Region agree tha</a:t>
            </a:r>
            <a:r>
              <a:rPr lang="en-US" dirty="0" smtClean="0">
                <a:latin typeface="Arial" panose="020B0604020202020204" pitchFamily="34" charset="0"/>
                <a:cs typeface="Arial" panose="020B0604020202020204" pitchFamily="34" charset="0"/>
              </a:rPr>
              <a:t>t </a:t>
            </a:r>
            <a:r>
              <a:rPr lang="en-US" baseline="0" dirty="0" smtClean="0">
                <a:latin typeface="Arial" panose="020B0604020202020204" pitchFamily="34" charset="0"/>
                <a:cs typeface="Arial" panose="020B0604020202020204" pitchFamily="34" charset="0"/>
              </a:rPr>
              <a:t>there are plenty</a:t>
            </a:r>
            <a:r>
              <a:rPr lang="en-US" dirty="0" smtClean="0">
                <a:latin typeface="Arial" panose="020B0604020202020204" pitchFamily="34" charset="0"/>
                <a:cs typeface="Arial" panose="020B0604020202020204" pitchFamily="34" charset="0"/>
              </a:rPr>
              <a:t> of </a:t>
            </a:r>
            <a:r>
              <a:rPr lang="en-US" baseline="0" dirty="0" smtClean="0">
                <a:latin typeface="Arial" panose="020B0604020202020204" pitchFamily="34" charset="0"/>
                <a:cs typeface="Arial" panose="020B0604020202020204" pitchFamily="34" charset="0"/>
              </a:rPr>
              <a:t>opportunities to take formal courses and upgrade their educational qualifications. </a:t>
            </a:r>
            <a:r>
              <a:rPr lang="en-US" dirty="0">
                <a:latin typeface="Arial" panose="020B0604020202020204" pitchFamily="34" charset="0"/>
                <a:cs typeface="Arial" panose="020B0604020202020204" pitchFamily="34" charset="0"/>
              </a:rPr>
              <a:t>R</a:t>
            </a:r>
            <a:r>
              <a:rPr lang="en-US" baseline="0" dirty="0" smtClean="0">
                <a:latin typeface="Arial" panose="020B0604020202020204" pitchFamily="34" charset="0"/>
                <a:cs typeface="Arial" panose="020B0604020202020204" pitchFamily="34" charset="0"/>
              </a:rPr>
              <a:t>esidents also report a somewhat high agreement that courses are too expensive, or courses are offered at inconvenient times.</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Having access to educational opportunities, like formal courses, allows people to improve existing, or acquire new job skills that can lead directly to qualifications enabling career opportunities. Interest courses are an important component of lifelong learning that can enhance leisure experiences and contribute to ongoing intellectual development and knowledge acquisition.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defRPr/>
            </a:pPr>
            <a:r>
              <a:rPr lang="en-US" i="1" dirty="0">
                <a:latin typeface="Arial" panose="020B0604020202020204" pitchFamily="34" charset="0"/>
                <a:cs typeface="Arial" panose="020B0604020202020204" pitchFamily="34" charset="0"/>
              </a:rPr>
              <a:t>Note: </a:t>
            </a:r>
            <a:r>
              <a:rPr lang="en-US" i="1" dirty="0" smtClean="0">
                <a:latin typeface="Arial" panose="020B0604020202020204" pitchFamily="34" charset="0"/>
                <a:cs typeface="Arial" panose="020B0604020202020204" pitchFamily="34" charset="0"/>
              </a:rPr>
              <a:t>The mean </a:t>
            </a:r>
            <a:r>
              <a:rPr lang="en-US" i="1" dirty="0">
                <a:latin typeface="Arial" panose="020B0604020202020204" pitchFamily="34" charset="0"/>
                <a:cs typeface="Arial" panose="020B0604020202020204" pitchFamily="34" charset="0"/>
              </a:rPr>
              <a:t>is based on a </a:t>
            </a:r>
            <a:r>
              <a:rPr lang="en-US" i="1" dirty="0" smtClean="0">
                <a:latin typeface="Arial" panose="020B0604020202020204" pitchFamily="34" charset="0"/>
                <a:cs typeface="Arial" panose="020B0604020202020204" pitchFamily="34" charset="0"/>
              </a:rPr>
              <a:t>7-point </a:t>
            </a:r>
            <a:r>
              <a:rPr lang="en-US" i="1" dirty="0">
                <a:latin typeface="Arial" panose="020B0604020202020204" pitchFamily="34" charset="0"/>
                <a:cs typeface="Arial" panose="020B0604020202020204" pitchFamily="34" charset="0"/>
              </a:rPr>
              <a:t>scale.</a:t>
            </a:r>
            <a:endParaRPr lang="en-CA" dirty="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75</a:t>
            </a:fld>
            <a:endParaRPr lang="en-US" dirty="0"/>
          </a:p>
        </p:txBody>
      </p:sp>
    </p:spTree>
    <p:extLst>
      <p:ext uri="{BB962C8B-B14F-4D97-AF65-F5344CB8AC3E}">
        <p14:creationId xmlns:p14="http://schemas.microsoft.com/office/powerpoint/2010/main" val="60353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endParaRPr lang="en-US" dirty="0"/>
          </a:p>
        </p:txBody>
      </p:sp>
    </p:spTree>
    <p:extLst>
      <p:ext uri="{BB962C8B-B14F-4D97-AF65-F5344CB8AC3E}">
        <p14:creationId xmlns:p14="http://schemas.microsoft.com/office/powerpoint/2010/main" val="137599903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educational opportunities</a:t>
            </a:r>
            <a:r>
              <a:rPr lang="en-CA" i="1" baseline="0" dirty="0" smtClean="0">
                <a:latin typeface="Arial" panose="020B0604020202020204" pitchFamily="34" charset="0"/>
                <a:cs typeface="Arial" panose="020B0604020202020204" pitchFamily="34" charset="0"/>
              </a:rPr>
              <a:t>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 relationship is evident between income and perceived barrier of educational opportunity due to cost – low income residents find that cost prevents their participation more than middle or upper income residents.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As income increases, so does the perceived inconvenience of course</a:t>
            </a:r>
            <a:r>
              <a:rPr lang="en-US" dirty="0" smtClean="0">
                <a:latin typeface="Arial" panose="020B0604020202020204" pitchFamily="34" charset="0"/>
                <a:cs typeface="Arial" panose="020B0604020202020204" pitchFamily="34" charset="0"/>
              </a:rPr>
              <a:t> times</a:t>
            </a:r>
            <a:r>
              <a:rPr lang="en-US" baseline="0" dirty="0" smtClean="0">
                <a:latin typeface="Arial" panose="020B0604020202020204" pitchFamily="34" charset="0"/>
                <a:cs typeface="Arial" panose="020B0604020202020204" pitchFamily="34" charset="0"/>
              </a:rPr>
              <a:t>.</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little connection between income and educational opportunities with respect to places nearby for interest courses, although slightly more lower than upper or middle income residents agree that there are places nearby to take courses of interest.</a:t>
            </a: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Note: </a:t>
            </a:r>
            <a:r>
              <a:rPr lang="en-US" i="1" dirty="0" smtClean="0">
                <a:latin typeface="Arial" panose="020B0604020202020204" pitchFamily="34" charset="0"/>
                <a:cs typeface="Arial" panose="020B0604020202020204" pitchFamily="34" charset="0"/>
              </a:rPr>
              <a:t>The mean </a:t>
            </a:r>
            <a:r>
              <a:rPr lang="en-US" i="1" dirty="0">
                <a:latin typeface="Arial" panose="020B0604020202020204" pitchFamily="34" charset="0"/>
                <a:cs typeface="Arial" panose="020B0604020202020204" pitchFamily="34" charset="0"/>
              </a:rPr>
              <a:t>is based on a </a:t>
            </a:r>
            <a:r>
              <a:rPr lang="en-US" i="1" dirty="0" smtClean="0">
                <a:latin typeface="Arial" panose="020B0604020202020204" pitchFamily="34" charset="0"/>
                <a:cs typeface="Arial" panose="020B0604020202020204" pitchFamily="34" charset="0"/>
              </a:rPr>
              <a:t>7-point </a:t>
            </a:r>
            <a:r>
              <a:rPr lang="en-US" i="1" dirty="0">
                <a:latin typeface="Arial" panose="020B0604020202020204" pitchFamily="34" charset="0"/>
                <a:cs typeface="Arial" panose="020B0604020202020204" pitchFamily="34" charset="0"/>
              </a:rPr>
              <a:t>scale.</a:t>
            </a:r>
            <a:endParaRPr lang="en-CA"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76</a:t>
            </a:fld>
            <a:endParaRPr lang="en-US" dirty="0"/>
          </a:p>
        </p:txBody>
      </p:sp>
    </p:spTree>
    <p:extLst>
      <p:ext uri="{BB962C8B-B14F-4D97-AF65-F5344CB8AC3E}">
        <p14:creationId xmlns:p14="http://schemas.microsoft.com/office/powerpoint/2010/main" val="15777965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the educational opportunities</a:t>
            </a:r>
            <a:r>
              <a:rPr lang="en-CA" i="1" baseline="0" dirty="0" smtClean="0">
                <a:latin typeface="Arial" panose="020B0604020202020204" pitchFamily="34" charset="0"/>
                <a:cs typeface="Arial" panose="020B0604020202020204" pitchFamily="34" charset="0"/>
              </a:rPr>
              <a:t>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Agreement of cost as a barrier of educational opportunities declines with ages. Older adults report lower levels of agreements that cost prevents their participation; in contrast, young people agree that the cost of programs limits their participation.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These are almost no major differences among different age groups in the extent to which they feel the courses are offered at inconvenient time.</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There is an somewhat association between age and the agreement that there are places nearby to take courses for interest. The younger the people are, the more highly they are to agree that there are places nearby for interest courses.</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77</a:t>
            </a:fld>
            <a:endParaRPr lang="en-US" dirty="0"/>
          </a:p>
        </p:txBody>
      </p:sp>
    </p:spTree>
    <p:extLst>
      <p:ext uri="{BB962C8B-B14F-4D97-AF65-F5344CB8AC3E}">
        <p14:creationId xmlns:p14="http://schemas.microsoft.com/office/powerpoint/2010/main" val="24944133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different municipalities perceive the educational opportunities</a:t>
            </a:r>
            <a:r>
              <a:rPr lang="en-CA" i="1" baseline="0" dirty="0" smtClean="0">
                <a:latin typeface="Arial" panose="020B0604020202020204" pitchFamily="34" charset="0"/>
                <a:cs typeface="Arial" panose="020B0604020202020204" pitchFamily="34" charset="0"/>
              </a:rPr>
              <a:t>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a:latin typeface="Arial" panose="020B0604020202020204" pitchFamily="34" charset="0"/>
                <a:cs typeface="Arial" panose="020B0604020202020204" pitchFamily="34" charset="0"/>
              </a:rPr>
              <a:t>A</a:t>
            </a:r>
            <a:r>
              <a:rPr lang="en-US" baseline="0" dirty="0" smtClean="0">
                <a:latin typeface="Arial" panose="020B0604020202020204" pitchFamily="34" charset="0"/>
                <a:cs typeface="Arial" panose="020B0604020202020204" pitchFamily="34" charset="0"/>
              </a:rPr>
              <a:t>greement that courses are too expensive is higher amongst residents living in cities. In contrast, people residing in townships believe that courses are not less accessible due to their cost, especially those living in Wellesley.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People residing in cities report a notably higher agreement that courses are offered at inconvenient times. People residing in North Dumfries </a:t>
            </a:r>
            <a:r>
              <a:rPr lang="en-US" dirty="0" smtClean="0">
                <a:latin typeface="Arial" panose="020B0604020202020204" pitchFamily="34" charset="0"/>
                <a:cs typeface="Arial" panose="020B0604020202020204" pitchFamily="34" charset="0"/>
              </a:rPr>
              <a:t>and people residing</a:t>
            </a:r>
            <a:r>
              <a:rPr lang="en-US" baseline="0" dirty="0" smtClean="0">
                <a:latin typeface="Arial" panose="020B0604020202020204" pitchFamily="34" charset="0"/>
                <a:cs typeface="Arial" panose="020B0604020202020204" pitchFamily="34" charset="0"/>
              </a:rPr>
              <a:t> in Wellesley have lower levels of agreement that courses are offered at inconvenient times. </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North Dumfries residents have</a:t>
            </a:r>
            <a:r>
              <a:rPr lang="en-US" baseline="0" dirty="0" smtClean="0">
                <a:latin typeface="Arial" panose="020B0604020202020204" pitchFamily="34" charset="0"/>
                <a:cs typeface="Arial" panose="020B0604020202020204" pitchFamily="34" charset="0"/>
              </a:rPr>
              <a:t> the highest level of agreement about the availability of places nearby to take courses of interest, followed by residents living in cities (Cambridge, Waterloo, and Kitchener). In contrast, rural residents (Wellesley, Wilmot, and Woolwich) report lower accessibility </a:t>
            </a:r>
            <a:r>
              <a:rPr lang="en-US" dirty="0" smtClean="0">
                <a:latin typeface="Arial" panose="020B0604020202020204" pitchFamily="34" charset="0"/>
                <a:cs typeface="Arial" panose="020B0604020202020204" pitchFamily="34" charset="0"/>
              </a:rPr>
              <a:t>to </a:t>
            </a:r>
            <a:r>
              <a:rPr lang="en-US" baseline="0" dirty="0" smtClean="0">
                <a:latin typeface="Arial" panose="020B0604020202020204" pitchFamily="34" charset="0"/>
                <a:cs typeface="Arial" panose="020B0604020202020204" pitchFamily="34" charset="0"/>
              </a:rPr>
              <a:t>places nearby to take </a:t>
            </a:r>
            <a:r>
              <a:rPr lang="en-US" dirty="0" smtClean="0">
                <a:latin typeface="Arial" panose="020B0604020202020204" pitchFamily="34" charset="0"/>
                <a:cs typeface="Arial" panose="020B0604020202020204" pitchFamily="34" charset="0"/>
              </a:rPr>
              <a:t>courses of interest</a:t>
            </a:r>
            <a:r>
              <a:rPr lang="en-US" baseline="0" dirty="0" smtClean="0">
                <a:latin typeface="Arial" panose="020B0604020202020204" pitchFamily="34" charset="0"/>
                <a:cs typeface="Arial" panose="020B0604020202020204" pitchFamily="34" charset="0"/>
              </a:rPr>
              <a:t>. </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78</a:t>
            </a:fld>
            <a:endParaRPr lang="en-US" dirty="0"/>
          </a:p>
        </p:txBody>
      </p:sp>
    </p:spTree>
    <p:extLst>
      <p:ext uri="{BB962C8B-B14F-4D97-AF65-F5344CB8AC3E}">
        <p14:creationId xmlns:p14="http://schemas.microsoft.com/office/powerpoint/2010/main" val="27271951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living arrangements perceive the educational opportunities</a:t>
            </a:r>
            <a:r>
              <a:rPr lang="en-CA" i="1" baseline="0" dirty="0" smtClean="0">
                <a:latin typeface="Arial" panose="020B0604020202020204" pitchFamily="34" charset="0"/>
                <a:cs typeface="Arial" panose="020B0604020202020204" pitchFamily="34" charset="0"/>
              </a:rPr>
              <a:t> 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Adults sharing accommodation with others agree at the highest level that courses are too expensive, followed by adults living alone and adults living with children at home (single parents).</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There is little difference by living arrangement regarding the convenience of schedules for courses, although adults sharing accommodation with others report the lowest level of agreement that </a:t>
            </a:r>
            <a:r>
              <a:rPr lang="en-US" dirty="0" smtClean="0">
                <a:latin typeface="Arial" panose="020B0604020202020204" pitchFamily="34" charset="0"/>
                <a:cs typeface="Arial" panose="020B0604020202020204" pitchFamily="34" charset="0"/>
              </a:rPr>
              <a:t>courses are offered at inconvenient times</a:t>
            </a:r>
            <a:r>
              <a:rPr lang="en-US" baseline="0" dirty="0" smtClean="0">
                <a:latin typeface="Arial" panose="020B0604020202020204" pitchFamily="34" charset="0"/>
                <a:cs typeface="Arial" panose="020B0604020202020204" pitchFamily="34" charset="0"/>
              </a:rPr>
              <a:t>.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People who share accommodation with another adult agree more that there are places nearby to take courses for interest, while people </a:t>
            </a:r>
            <a:r>
              <a:rPr lang="en-US" dirty="0" smtClean="0">
                <a:latin typeface="Arial" panose="020B0604020202020204" pitchFamily="34" charset="0"/>
                <a:cs typeface="Arial" panose="020B0604020202020204" pitchFamily="34" charset="0"/>
              </a:rPr>
              <a:t>living </a:t>
            </a:r>
            <a:r>
              <a:rPr lang="en-US" baseline="0" dirty="0" smtClean="0">
                <a:latin typeface="Arial" panose="020B0604020202020204" pitchFamily="34" charset="0"/>
                <a:cs typeface="Arial" panose="020B0604020202020204" pitchFamily="34" charset="0"/>
              </a:rPr>
              <a:t>with no children at home and people living alone are less likely to agree that plenty of interest courses are available in the community. </a:t>
            </a:r>
          </a:p>
          <a:p>
            <a:pPr marL="163718" indent="-163718">
              <a:buFont typeface="Arial" panose="020B0604020202020204" pitchFamily="34" charset="0"/>
              <a:buChar char="•"/>
              <a:defRPr/>
            </a:pPr>
            <a:endParaRPr lang="en-US" i="1"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defRPr/>
            </a:pPr>
            <a:r>
              <a:rPr lang="en-US" i="1" dirty="0" smtClean="0">
                <a:latin typeface="Arial" panose="020B0604020202020204" pitchFamily="34" charset="0"/>
                <a:cs typeface="Arial" panose="020B0604020202020204" pitchFamily="34" charset="0"/>
              </a:rPr>
              <a:t>Note</a:t>
            </a:r>
            <a:r>
              <a:rPr lang="en-US" i="1" dirty="0">
                <a:latin typeface="Arial" panose="020B0604020202020204" pitchFamily="34" charset="0"/>
                <a:cs typeface="Arial" panose="020B0604020202020204" pitchFamily="34" charset="0"/>
              </a:rPr>
              <a:t>: The mean is based on a 7-point scale.</a:t>
            </a:r>
            <a:endParaRPr lang="en-CA" dirty="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US" dirty="0" smtClean="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79</a:t>
            </a:fld>
            <a:endParaRPr lang="en-US" dirty="0"/>
          </a:p>
        </p:txBody>
      </p:sp>
    </p:spTree>
    <p:extLst>
      <p:ext uri="{BB962C8B-B14F-4D97-AF65-F5344CB8AC3E}">
        <p14:creationId xmlns:p14="http://schemas.microsoft.com/office/powerpoint/2010/main" val="38013887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400" b="1" dirty="0" smtClean="0">
                <a:latin typeface="Arial" panose="020B0604020202020204" pitchFamily="34" charset="0"/>
                <a:cs typeface="Arial" panose="020B0604020202020204" pitchFamily="34" charset="0"/>
              </a:rPr>
              <a:t>Education</a:t>
            </a:r>
          </a:p>
          <a:p>
            <a:endParaRPr lang="en-CA" dirty="0" smtClean="0">
              <a:latin typeface="Arial" panose="020B0604020202020204" pitchFamily="34" charset="0"/>
              <a:cs typeface="Arial" panose="020B0604020202020204" pitchFamily="34" charset="0"/>
            </a:endParaRPr>
          </a:p>
          <a:p>
            <a:r>
              <a:rPr lang="en-CA" i="1" dirty="0">
                <a:latin typeface="Arial" panose="020B0604020202020204" pitchFamily="34" charset="0"/>
                <a:cs typeface="Arial" panose="020B0604020202020204" pitchFamily="34" charset="0"/>
              </a:rPr>
              <a:t>“Is perception of educational opportunities related to overall wellbeing?”</a:t>
            </a:r>
          </a:p>
          <a:p>
            <a:pPr marL="0" indent="0">
              <a:buFont typeface="Arial" panose="020B0604020202020204" pitchFamily="34" charset="0"/>
              <a:buNone/>
            </a:pPr>
            <a:endParaRPr lang="en-US" sz="1200" dirty="0" smtClean="0">
              <a:solidFill>
                <a:schemeClr val="tx1"/>
              </a:solidFill>
              <a:latin typeface="+mn-lt"/>
              <a:cs typeface="+mn-cs"/>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sz="1200" dirty="0" smtClean="0">
                <a:solidFill>
                  <a:srgbClr val="005A73"/>
                </a:solidFill>
                <a:latin typeface="Arial" panose="020B0604020202020204" pitchFamily="34" charset="0"/>
                <a:cs typeface="Arial" panose="020B0604020202020204" pitchFamily="34" charset="0"/>
              </a:rPr>
              <a:t>igher perceived educational opportunities</a:t>
            </a:r>
            <a:r>
              <a:rPr lang="en-US" sz="1200" baseline="0" dirty="0" smtClean="0">
                <a:solidFill>
                  <a:srgbClr val="005A73"/>
                </a:solidFill>
                <a:latin typeface="Arial" panose="020B0604020202020204" pitchFamily="34" charset="0"/>
                <a:cs typeface="Arial" panose="020B0604020202020204" pitchFamily="34" charset="0"/>
              </a:rPr>
              <a:t> </a:t>
            </a:r>
            <a:r>
              <a:rPr lang="en-US" sz="1200" dirty="0" smtClean="0">
                <a:solidFill>
                  <a:srgbClr val="005A73"/>
                </a:solidFill>
                <a:latin typeface="Arial" panose="020B0604020202020204" pitchFamily="34" charset="0"/>
                <a:cs typeface="Arial" panose="020B0604020202020204" pitchFamily="34" charset="0"/>
              </a:rPr>
              <a:t>is related to higher overall wellbeing.</a:t>
            </a:r>
          </a:p>
          <a:p>
            <a:pPr marL="163718" indent="-163718">
              <a:buFont typeface="Arial" panose="020B0604020202020204" pitchFamily="34" charset="0"/>
              <a:buChar char="•"/>
            </a:pPr>
            <a:endParaRPr lang="en-US" sz="1200"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sz="1200"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Higher incomes</a:t>
            </a:r>
          </a:p>
          <a:p>
            <a:pPr marL="457200" indent="-228600">
              <a:spcBef>
                <a:spcPts val="0"/>
              </a:spcBef>
              <a:buClr>
                <a:srgbClr val="005A73"/>
              </a:buClr>
              <a:buSzPct val="1000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Older residents</a:t>
            </a:r>
          </a:p>
          <a:p>
            <a:pPr marL="457200" indent="-228600">
              <a:spcBef>
                <a:spcPts val="0"/>
              </a:spcBef>
              <a:buClr>
                <a:srgbClr val="005A73"/>
              </a:buClr>
              <a:buSzPct val="100000"/>
              <a:buFont typeface="Arial" panose="020B0604020202020204" pitchFamily="34" charset="0"/>
              <a:buChar char="•"/>
            </a:pPr>
            <a:r>
              <a:rPr lang="en-US" sz="1200" dirty="0" smtClean="0">
                <a:latin typeface="Arial" panose="020B0604020202020204" pitchFamily="34" charset="0"/>
                <a:cs typeface="Arial" panose="020B0604020202020204" pitchFamily="34" charset="0"/>
              </a:rPr>
              <a:t>No clear patterns regarding geographic</a:t>
            </a:r>
            <a:r>
              <a:rPr lang="en-US" sz="1200" baseline="0" dirty="0" smtClean="0">
                <a:latin typeface="Arial" panose="020B0604020202020204" pitchFamily="34" charset="0"/>
                <a:cs typeface="Arial" panose="020B0604020202020204" pitchFamily="34" charset="0"/>
              </a:rPr>
              <a:t> location</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pPr marL="457200" indent="-228600">
              <a:spcBef>
                <a:spcPts val="0"/>
              </a:spcBef>
              <a:buClr>
                <a:srgbClr val="005A73"/>
              </a:buClr>
              <a:buSzPct val="100000"/>
              <a:buFont typeface="Arial" panose="020B0604020202020204" pitchFamily="34" charset="0"/>
              <a:buChar char="•"/>
            </a:pPr>
            <a:endParaRPr lang="en-US" sz="1200" dirty="0" smtClean="0">
              <a:latin typeface="Arial" panose="020B0604020202020204" pitchFamily="34" charset="0"/>
              <a:cs typeface="Arial" panose="020B0604020202020204" pitchFamily="34" charset="0"/>
            </a:endParaRPr>
          </a:p>
          <a:p>
            <a:endParaRPr lang="en-US" dirty="0" smtClean="0"/>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80</a:t>
            </a:fld>
            <a:endParaRPr lang="en-US" dirty="0"/>
          </a:p>
        </p:txBody>
      </p:sp>
    </p:spTree>
    <p:extLst>
      <p:ext uri="{BB962C8B-B14F-4D97-AF65-F5344CB8AC3E}">
        <p14:creationId xmlns:p14="http://schemas.microsoft.com/office/powerpoint/2010/main" val="13646619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Environment</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The environment is the foundation upon which human societies are built and the source of our sustained wellbeing. On a broader level,</a:t>
            </a:r>
            <a:r>
              <a:rPr lang="en-US" baseline="0" dirty="0" smtClean="0">
                <a:latin typeface="Arial" panose="020B0604020202020204" pitchFamily="34" charset="0"/>
                <a:cs typeface="Arial" panose="020B0604020202020204" pitchFamily="34" charset="0"/>
              </a:rPr>
              <a:t> environmental protection involves the prevention of waste and damage while revitalizing our ecosystems and working towards the sustainability of all of our natural resources.</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environment is the basis for our health, our communities, and our economy. Despite its fundamental importance to human existence and the natural resource wealth it provides to Canada, we often fail to appreciate the various ecosystem services provided by nature that sustain human wellbeing. Indeed, our wellbeing is influenced directly by the quality of our air, soil, and water.</a:t>
            </a: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81</a:t>
            </a:fld>
            <a:endParaRPr lang="en-US" dirty="0"/>
          </a:p>
        </p:txBody>
      </p:sp>
    </p:spTree>
    <p:extLst>
      <p:ext uri="{BB962C8B-B14F-4D97-AF65-F5344CB8AC3E}">
        <p14:creationId xmlns:p14="http://schemas.microsoft.com/office/powerpoint/2010/main" val="4510861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1" y="4560571"/>
            <a:ext cx="5852160" cy="49150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residents with higher or lower wellbeing compare on the environment?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79.8% agree that the quality of the natural environment in their community is very high</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50.3% for below average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91.2% agree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there are plenty of opportunities to enjoy nature in their community (70% for below average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74.3% reuse materials(62.9% for below group), 90.4% recycle materials (80.1% for below group), 80.5% reduce waste (64.9% for below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31.7% walk or bike more often rather</a:t>
            </a:r>
            <a:r>
              <a:rPr lang="en-US" dirty="0" smtClean="0">
                <a:latin typeface="Arial" panose="020B0604020202020204" pitchFamily="34" charset="0"/>
                <a:cs typeface="Arial" panose="020B0604020202020204" pitchFamily="34" charset="0"/>
              </a:rPr>
              <a:t> than use a car</a:t>
            </a:r>
            <a:r>
              <a:rPr lang="en-US" baseline="0" dirty="0" smtClean="0">
                <a:latin typeface="Arial" panose="020B0604020202020204" pitchFamily="34" charset="0"/>
                <a:cs typeface="Arial" panose="020B0604020202020204" pitchFamily="34" charset="0"/>
              </a:rPr>
              <a:t> (25.7%</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24.9% are not satisfied with air quality in their community (10.5% for above average group).</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27.7% are not satisfied with water quality in their community (</a:t>
            </a:r>
            <a:r>
              <a:rPr lang="en-US" dirty="0">
                <a:latin typeface="Arial" panose="020B0604020202020204" pitchFamily="34" charset="0"/>
                <a:cs typeface="Arial" panose="020B0604020202020204" pitchFamily="34" charset="0"/>
              </a:rPr>
              <a:t>7.8% for above average group). </a:t>
            </a: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68.6% feel traffic congestion is a problem in their community (57.2% for above average group).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68.9% conserve energy (84.3% for above average group), 46.4% conserve water (76.7% for</a:t>
            </a:r>
            <a:r>
              <a:rPr lang="en-US" dirty="0" smtClean="0">
                <a:latin typeface="Arial" panose="020B0604020202020204" pitchFamily="34" charset="0"/>
                <a:cs typeface="Arial" panose="020B0604020202020204" pitchFamily="34" charset="0"/>
              </a:rPr>
              <a:t> above average group</a:t>
            </a:r>
            <a:r>
              <a:rPr lang="en-US" baseline="0" dirty="0" smtClean="0">
                <a:latin typeface="Arial" panose="020B0604020202020204" pitchFamily="34" charset="0"/>
                <a:cs typeface="Arial" panose="020B0604020202020204" pitchFamily="34" charset="0"/>
              </a:rPr>
              <a:t>) very often or all of the time.</a:t>
            </a:r>
          </a:p>
          <a:p>
            <a:pPr marL="163718" indent="-16371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35.3% </a:t>
            </a:r>
            <a:r>
              <a:rPr lang="en-US" baseline="0" dirty="0" smtClean="0">
                <a:latin typeface="Arial" panose="020B0604020202020204" pitchFamily="34" charset="0"/>
                <a:cs typeface="Arial" panose="020B0604020202020204" pitchFamily="34" charset="0"/>
              </a:rPr>
              <a:t>purchase foods locally very often or all of the time (53.5% for above average group).</a:t>
            </a:r>
            <a:endParaRPr lang="en-US"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82</a:t>
            </a:fld>
            <a:endParaRPr lang="en-US" dirty="0"/>
          </a:p>
        </p:txBody>
      </p:sp>
    </p:spTree>
    <p:extLst>
      <p:ext uri="{BB962C8B-B14F-4D97-AF65-F5344CB8AC3E}">
        <p14:creationId xmlns:p14="http://schemas.microsoft.com/office/powerpoint/2010/main" val="313686199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Environment</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the environment?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solidFill>
                  <a:srgbClr val="005A73"/>
                </a:solidFill>
                <a:latin typeface="Arial" panose="020B0604020202020204" pitchFamily="34" charset="0"/>
                <a:cs typeface="Arial" panose="020B0604020202020204" pitchFamily="34" charset="0"/>
              </a:rPr>
              <a:t>Women: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66% feel traffic congestion is a problem in their community (60.3%</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91% feel they have a responsibility to help</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protect the natural environment (88.5%</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78.9% conserve energy (</a:t>
            </a:r>
            <a:r>
              <a:rPr lang="en-US" dirty="0" smtClean="0">
                <a:latin typeface="Arial" panose="020B0604020202020204" pitchFamily="34" charset="0"/>
                <a:cs typeface="Arial" panose="020B0604020202020204" pitchFamily="34" charset="0"/>
              </a:rPr>
              <a:t>75</a:t>
            </a:r>
            <a:r>
              <a:rPr lang="en-US" baseline="0" dirty="0" smtClean="0">
                <a:latin typeface="Arial" panose="020B0604020202020204" pitchFamily="34" charset="0"/>
                <a:cs typeface="Arial" panose="020B0604020202020204" pitchFamily="34" charset="0"/>
              </a:rPr>
              <a:t>.9% for men),</a:t>
            </a:r>
            <a:r>
              <a:rPr lang="en-US" dirty="0" smtClean="0">
                <a:latin typeface="Arial" panose="020B0604020202020204" pitchFamily="34" charset="0"/>
                <a:cs typeface="Arial" panose="020B0604020202020204" pitchFamily="34" charset="0"/>
              </a:rPr>
              <a:t> 71.3% conserve</a:t>
            </a:r>
            <a:r>
              <a:rPr lang="en-US" baseline="0" dirty="0" smtClean="0">
                <a:latin typeface="Arial" panose="020B0604020202020204" pitchFamily="34" charset="0"/>
                <a:cs typeface="Arial" panose="020B0604020202020204" pitchFamily="34" charset="0"/>
              </a:rPr>
              <a:t> water (65.4% for men) very often or all of the time.</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73.7%</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reduce waste very often or all of the time (70.6% for men).</a:t>
            </a:r>
          </a:p>
          <a:p>
            <a:pPr marL="163718" indent="-163718">
              <a:buFont typeface="Arial" panose="020B0604020202020204" pitchFamily="34" charset="0"/>
              <a:buChar char="•"/>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endParaRPr lang="en-US" baseline="0" dirty="0" smtClean="0">
              <a:solidFill>
                <a:srgbClr val="005A73"/>
              </a:solidFill>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68.4% agree that the quality of the natural environment in their community is very high</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64.7% for women).</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65.3% reuse materials(71.5% for women), 85% recycle materials (87.9% for women).</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30% of men walk or bike more often rather than use a car (26.8% for women).  </a:t>
            </a: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83</a:t>
            </a:fld>
            <a:endParaRPr lang="en-US" dirty="0"/>
          </a:p>
        </p:txBody>
      </p:sp>
    </p:spTree>
    <p:extLst>
      <p:ext uri="{BB962C8B-B14F-4D97-AF65-F5344CB8AC3E}">
        <p14:creationId xmlns:p14="http://schemas.microsoft.com/office/powerpoint/2010/main" val="17073911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household incomes 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Income is related to perceptions of the quality of the natural</a:t>
            </a:r>
            <a:r>
              <a:rPr lang="en-CA" baseline="0" dirty="0" smtClean="0">
                <a:latin typeface="Arial" panose="020B0604020202020204" pitchFamily="34" charset="0"/>
                <a:cs typeface="Arial" panose="020B0604020202020204" pitchFamily="34" charset="0"/>
              </a:rPr>
              <a:t> environment</a:t>
            </a:r>
            <a:r>
              <a:rPr lang="en-CA" dirty="0" smtClean="0">
                <a:latin typeface="Arial" panose="020B0604020202020204" pitchFamily="34" charset="0"/>
                <a:cs typeface="Arial" panose="020B0604020202020204" pitchFamily="34" charset="0"/>
              </a:rPr>
              <a:t>. As income increases, so does the perceived quality of the natural environment in their community. People living on less than $30,000</a:t>
            </a:r>
            <a:r>
              <a:rPr lang="en-CA" baseline="0" dirty="0" smtClean="0">
                <a:latin typeface="Arial" panose="020B0604020202020204" pitchFamily="34" charset="0"/>
                <a:cs typeface="Arial" panose="020B0604020202020204" pitchFamily="34" charset="0"/>
              </a:rPr>
              <a:t> per year have a lower level of agreement that the quality of the natural environment in their community is very good.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also a link between income and perceived opportunities to enjoy nature. Residents with annual household incomes under $30,000 report lower levels of agreement regarding opportunities to enjoy nature.</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no clear pattern in terms of income and perception of traffic congestion in Waterloo Region.  </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84</a:t>
            </a:fld>
            <a:endParaRPr lang="en-US" dirty="0"/>
          </a:p>
        </p:txBody>
      </p:sp>
    </p:spTree>
    <p:extLst>
      <p:ext uri="{BB962C8B-B14F-4D97-AF65-F5344CB8AC3E}">
        <p14:creationId xmlns:p14="http://schemas.microsoft.com/office/powerpoint/2010/main" val="380514377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at different ages 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Middle</a:t>
            </a:r>
            <a:r>
              <a:rPr lang="en-US" baseline="0" dirty="0" smtClean="0">
                <a:latin typeface="Arial" panose="020B0604020202020204" pitchFamily="34" charset="0"/>
                <a:cs typeface="Arial" panose="020B0604020202020204" pitchFamily="34" charset="0"/>
              </a:rPr>
              <a:t> age adults (45 to 64 years) and older adults (65 and older) agree</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at higher levels that the natural environment is very good in their community.</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little difference in </a:t>
            </a:r>
            <a:r>
              <a:rPr lang="en-US" dirty="0" smtClean="0">
                <a:latin typeface="Arial" panose="020B0604020202020204" pitchFamily="34" charset="0"/>
                <a:cs typeface="Arial" panose="020B0604020202020204" pitchFamily="34" charset="0"/>
              </a:rPr>
              <a:t>terms of perceived </a:t>
            </a:r>
            <a:r>
              <a:rPr lang="en-US" baseline="0" dirty="0" smtClean="0">
                <a:latin typeface="Arial" panose="020B0604020202020204" pitchFamily="34" charset="0"/>
                <a:cs typeface="Arial" panose="020B0604020202020204" pitchFamily="34" charset="0"/>
              </a:rPr>
              <a:t>opportunities to enjoy nature by age group. Comparatively, people who are 55 to 64 years of age report the highest level of agreement </a:t>
            </a:r>
            <a:r>
              <a:rPr lang="en-US" dirty="0" smtClean="0">
                <a:latin typeface="Arial" panose="020B0604020202020204" pitchFamily="34" charset="0"/>
                <a:cs typeface="Arial" panose="020B0604020202020204" pitchFamily="34" charset="0"/>
              </a:rPr>
              <a:t>that there are </a:t>
            </a:r>
            <a:r>
              <a:rPr lang="en-US" baseline="0" dirty="0" smtClean="0">
                <a:latin typeface="Arial" panose="020B0604020202020204" pitchFamily="34" charset="0"/>
                <a:cs typeface="Arial" panose="020B0604020202020204" pitchFamily="34" charset="0"/>
              </a:rPr>
              <a:t>plenty</a:t>
            </a:r>
            <a:r>
              <a:rPr lang="en-US" dirty="0" smtClean="0">
                <a:latin typeface="Arial" panose="020B0604020202020204" pitchFamily="34" charset="0"/>
                <a:cs typeface="Arial" panose="020B0604020202020204" pitchFamily="34" charset="0"/>
              </a:rPr>
              <a:t> of</a:t>
            </a:r>
            <a:r>
              <a:rPr lang="en-US" baseline="0" dirty="0" smtClean="0">
                <a:latin typeface="Arial" panose="020B0604020202020204" pitchFamily="34" charset="0"/>
                <a:cs typeface="Arial" panose="020B0604020202020204" pitchFamily="34" charset="0"/>
              </a:rPr>
              <a:t> opportunities to enjoy nature</a:t>
            </a:r>
            <a:r>
              <a:rPr lang="en-US" dirty="0" smtClean="0">
                <a:latin typeface="Arial" panose="020B0604020202020204" pitchFamily="34" charset="0"/>
                <a:cs typeface="Arial" panose="020B0604020202020204" pitchFamily="34" charset="0"/>
              </a:rPr>
              <a:t> in their community.</a:t>
            </a:r>
            <a:r>
              <a:rPr lang="en-US" baseline="0" dirty="0" smtClean="0">
                <a:latin typeface="Arial" panose="020B0604020202020204" pitchFamily="34" charset="0"/>
                <a:cs typeface="Arial" panose="020B0604020202020204" pitchFamily="34" charset="0"/>
              </a:rPr>
              <a:t>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Residents in middle age groups (45 to 64 years) agree at the highest level that traffic congestion is a problem compared to those in the younger or older age groups.</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85</a:t>
            </a:fld>
            <a:endParaRPr lang="en-US" dirty="0"/>
          </a:p>
        </p:txBody>
      </p:sp>
    </p:spTree>
    <p:extLst>
      <p:ext uri="{BB962C8B-B14F-4D97-AF65-F5344CB8AC3E}">
        <p14:creationId xmlns:p14="http://schemas.microsoft.com/office/powerpoint/2010/main" val="2709657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14</a:t>
            </a:fld>
            <a:endParaRPr lang="en-US" dirty="0"/>
          </a:p>
        </p:txBody>
      </p:sp>
    </p:spTree>
    <p:extLst>
      <p:ext uri="{BB962C8B-B14F-4D97-AF65-F5344CB8AC3E}">
        <p14:creationId xmlns:p14="http://schemas.microsoft.com/office/powerpoint/2010/main" val="19798725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different municipalities 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There are considerable variations by geographic location.</a:t>
            </a:r>
            <a:r>
              <a:rPr lang="en-CA" baseline="0" dirty="0" smtClean="0">
                <a:latin typeface="Arial" panose="020B0604020202020204" pitchFamily="34" charset="0"/>
                <a:cs typeface="Arial" panose="020B0604020202020204" pitchFamily="34" charset="0"/>
              </a:rPr>
              <a:t> People residing in townships perceive the quality of the natural environment as better than residents living in cities.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baseline="0" dirty="0" smtClean="0">
                <a:latin typeface="Arial" panose="020B0604020202020204" pitchFamily="34" charset="0"/>
                <a:cs typeface="Arial" panose="020B0604020202020204" pitchFamily="34" charset="0"/>
              </a:rPr>
              <a:t>A similar geographic pattern holds for opportunities to enjoy nature. People residing in townships, except Wellesley, have higher levels of agreement that there are plenty of opportunities to enjoy nature in their community compared to residents living in cities.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a:t>
            </a:r>
            <a:r>
              <a:rPr lang="en-US" baseline="0" dirty="0" smtClean="0">
                <a:latin typeface="Arial" panose="020B0604020202020204" pitchFamily="34" charset="0"/>
                <a:cs typeface="Arial" panose="020B0604020202020204" pitchFamily="34" charset="0"/>
              </a:rPr>
              <a:t> in cities (Cambridge, Kitchener, and Waterloo) and North Dumfries are more likely to agree that traffic congestion is a problem in their community. In contrast, Wellesley residents have the lowest level of agreement of traffic congestion being a problem.  </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86</a:t>
            </a:fld>
            <a:endParaRPr lang="en-US" dirty="0"/>
          </a:p>
        </p:txBody>
      </p:sp>
    </p:spTree>
    <p:extLst>
      <p:ext uri="{BB962C8B-B14F-4D97-AF65-F5344CB8AC3E}">
        <p14:creationId xmlns:p14="http://schemas.microsoft.com/office/powerpoint/2010/main" val="28681148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different living</a:t>
            </a:r>
            <a:r>
              <a:rPr lang="en-CA" i="1" baseline="0" dirty="0" smtClean="0">
                <a:latin typeface="Arial" panose="020B0604020202020204" pitchFamily="34" charset="0"/>
                <a:cs typeface="Arial" panose="020B0604020202020204" pitchFamily="34" charset="0"/>
              </a:rPr>
              <a:t> arrangements </a:t>
            </a:r>
            <a:r>
              <a:rPr lang="en-CA" i="1" dirty="0" smtClean="0">
                <a:latin typeface="Arial" panose="020B0604020202020204" pitchFamily="34" charset="0"/>
                <a:cs typeface="Arial" panose="020B0604020202020204" pitchFamily="34" charset="0"/>
              </a:rPr>
              <a:t>perceive the quality of the environment </a:t>
            </a:r>
            <a:r>
              <a:rPr lang="en-CA" i="1" baseline="0" dirty="0" smtClean="0">
                <a:latin typeface="Arial" panose="020B0604020202020204" pitchFamily="34" charset="0"/>
                <a:cs typeface="Arial" panose="020B0604020202020204" pitchFamily="34" charset="0"/>
              </a:rPr>
              <a:t>in their community?</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People who have a partner,</a:t>
            </a:r>
            <a:r>
              <a:rPr lang="en-US" baseline="0" dirty="0" smtClean="0">
                <a:latin typeface="Arial" panose="020B0604020202020204" pitchFamily="34" charset="0"/>
                <a:cs typeface="Arial" panose="020B0604020202020204" pitchFamily="34" charset="0"/>
              </a:rPr>
              <a:t> regardless of whether they </a:t>
            </a:r>
            <a:r>
              <a:rPr lang="en-US" dirty="0" smtClean="0">
                <a:latin typeface="Arial" panose="020B0604020202020204" pitchFamily="34" charset="0"/>
                <a:cs typeface="Arial" panose="020B0604020202020204" pitchFamily="34" charset="0"/>
              </a:rPr>
              <a:t>live with children or not</a:t>
            </a:r>
            <a:r>
              <a:rPr lang="en-US" baseline="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agree at higher levels that the quality of natural environment in their community is very good. </a:t>
            </a:r>
            <a:r>
              <a:rPr lang="en-US" dirty="0">
                <a:latin typeface="Arial" panose="020B0604020202020204" pitchFamily="34" charset="0"/>
                <a:cs typeface="Arial" panose="020B0604020202020204" pitchFamily="34" charset="0"/>
              </a:rPr>
              <a:t>C</a:t>
            </a:r>
            <a:r>
              <a:rPr lang="en-US" dirty="0" smtClean="0">
                <a:latin typeface="Arial" panose="020B0604020202020204" pitchFamily="34" charset="0"/>
                <a:cs typeface="Arial" panose="020B0604020202020204" pitchFamily="34" charset="0"/>
              </a:rPr>
              <a:t>omparably</a:t>
            </a:r>
            <a:r>
              <a:rPr lang="en-US" baseline="0" dirty="0" smtClean="0">
                <a:latin typeface="Arial" panose="020B0604020202020204" pitchFamily="34" charset="0"/>
                <a:cs typeface="Arial" panose="020B0604020202020204" pitchFamily="34" charset="0"/>
              </a:rPr>
              <a:t> lower levels of agreement are report by </a:t>
            </a:r>
            <a:r>
              <a:rPr lang="en-US" dirty="0" smtClean="0">
                <a:latin typeface="Arial" panose="020B0604020202020204" pitchFamily="34" charset="0"/>
                <a:cs typeface="Arial" panose="020B0604020202020204" pitchFamily="34" charset="0"/>
              </a:rPr>
              <a:t>residents living alone or single parents</a:t>
            </a:r>
            <a:r>
              <a:rPr lang="en-US" baseline="0" dirty="0" smtClean="0">
                <a:latin typeface="Arial" panose="020B0604020202020204" pitchFamily="34" charset="0"/>
                <a:cs typeface="Arial" panose="020B0604020202020204" pitchFamily="34" charset="0"/>
              </a:rPr>
              <a:t>.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a:latin typeface="Arial" panose="020B0604020202020204" pitchFamily="34" charset="0"/>
                <a:cs typeface="Arial" panose="020B0604020202020204" pitchFamily="34" charset="0"/>
              </a:rPr>
              <a:t>H</a:t>
            </a:r>
            <a:r>
              <a:rPr lang="en-US" dirty="0" smtClean="0">
                <a:latin typeface="Arial" panose="020B0604020202020204" pitchFamily="34" charset="0"/>
                <a:cs typeface="Arial" panose="020B0604020202020204" pitchFamily="34" charset="0"/>
              </a:rPr>
              <a:t>ouseholds of couples with no children at home report</a:t>
            </a:r>
            <a:r>
              <a:rPr lang="en-US" baseline="0" dirty="0" smtClean="0">
                <a:latin typeface="Arial" panose="020B0604020202020204" pitchFamily="34" charset="0"/>
                <a:cs typeface="Arial" panose="020B0604020202020204" pitchFamily="34" charset="0"/>
              </a:rPr>
              <a:t> the highest level of agreement that there are </a:t>
            </a:r>
            <a:r>
              <a:rPr lang="en-US" dirty="0" smtClean="0">
                <a:latin typeface="Arial" panose="020B0604020202020204" pitchFamily="34" charset="0"/>
                <a:cs typeface="Arial" panose="020B0604020202020204" pitchFamily="34" charset="0"/>
              </a:rPr>
              <a:t>plenty of </a:t>
            </a:r>
            <a:r>
              <a:rPr lang="en-US" baseline="0" dirty="0" smtClean="0">
                <a:latin typeface="Arial" panose="020B0604020202020204" pitchFamily="34" charset="0"/>
                <a:cs typeface="Arial" panose="020B0604020202020204" pitchFamily="34" charset="0"/>
              </a:rPr>
              <a:t>opportunities to enjoy nature in their community, followed by couples with no children, and then couples living with children at home.</a:t>
            </a: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a:latin typeface="Arial" panose="020B0604020202020204" pitchFamily="34" charset="0"/>
                <a:cs typeface="Arial" panose="020B0604020202020204" pitchFamily="34" charset="0"/>
              </a:rPr>
              <a:t>L</a:t>
            </a:r>
            <a:r>
              <a:rPr lang="en-US" baseline="0" dirty="0" smtClean="0">
                <a:latin typeface="Arial" panose="020B0604020202020204" pitchFamily="34" charset="0"/>
                <a:cs typeface="Arial" panose="020B0604020202020204" pitchFamily="34" charset="0"/>
              </a:rPr>
              <a:t>iving arrangement </a:t>
            </a:r>
            <a:r>
              <a:rPr lang="en-US" dirty="0" smtClean="0">
                <a:latin typeface="Arial" panose="020B0604020202020204" pitchFamily="34" charset="0"/>
                <a:cs typeface="Arial" panose="020B0604020202020204" pitchFamily="34" charset="0"/>
              </a:rPr>
              <a:t>makes</a:t>
            </a:r>
            <a:r>
              <a:rPr lang="en-US" baseline="0" dirty="0" smtClean="0">
                <a:latin typeface="Arial" panose="020B0604020202020204" pitchFamily="34" charset="0"/>
                <a:cs typeface="Arial" panose="020B0604020202020204" pitchFamily="34" charset="0"/>
              </a:rPr>
              <a:t> almost no difference in the level of agreement of traffic congestion being a problem in the community. Comparatively, households of single parents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have a slightly higher level of</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agreement that traffic congestion is a problem in the community.</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r>
              <a:rPr lang="en-US" i="1" dirty="0" smtClean="0">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87</a:t>
            </a:fld>
            <a:endParaRPr lang="en-US" dirty="0"/>
          </a:p>
        </p:txBody>
      </p:sp>
    </p:spTree>
    <p:extLst>
      <p:ext uri="{BB962C8B-B14F-4D97-AF65-F5344CB8AC3E}">
        <p14:creationId xmlns:p14="http://schemas.microsoft.com/office/powerpoint/2010/main" val="258138751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perceived quality</a:t>
            </a:r>
            <a:r>
              <a:rPr lang="en-CA" i="1" baseline="0" dirty="0" smtClean="0">
                <a:latin typeface="Arial" panose="020B0604020202020204" pitchFamily="34" charset="0"/>
                <a:cs typeface="Arial" panose="020B0604020202020204" pitchFamily="34" charset="0"/>
              </a:rPr>
              <a:t> of the environment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igher perceived environmental quality is related to higher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Older residents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 living in townships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pPr marL="457200" indent="-228600">
              <a:spcBef>
                <a:spcPts val="0"/>
              </a:spcBef>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88</a:t>
            </a:fld>
            <a:endParaRPr lang="en-US" dirty="0"/>
          </a:p>
        </p:txBody>
      </p:sp>
    </p:spTree>
    <p:extLst>
      <p:ext uri="{BB962C8B-B14F-4D97-AF65-F5344CB8AC3E}">
        <p14:creationId xmlns:p14="http://schemas.microsoft.com/office/powerpoint/2010/main" val="2905077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 clear relationship between income and efforts </a:t>
            </a:r>
            <a:r>
              <a:rPr lang="en-US" dirty="0" smtClean="0">
                <a:latin typeface="Arial" panose="020B0604020202020204" pitchFamily="34" charset="0"/>
                <a:cs typeface="Arial" panose="020B0604020202020204" pitchFamily="34" charset="0"/>
              </a:rPr>
              <a:t>to </a:t>
            </a:r>
            <a:r>
              <a:rPr lang="en-US" baseline="0" dirty="0" smtClean="0">
                <a:latin typeface="Arial" panose="020B0604020202020204" pitchFamily="34" charset="0"/>
                <a:cs typeface="Arial" panose="020B0604020202020204" pitchFamily="34" charset="0"/>
              </a:rPr>
              <a:t>protect</a:t>
            </a:r>
            <a:r>
              <a:rPr lang="en-US" dirty="0" smtClean="0">
                <a:latin typeface="Arial" panose="020B0604020202020204" pitchFamily="34" charset="0"/>
                <a:cs typeface="Arial" panose="020B0604020202020204" pitchFamily="34" charset="0"/>
              </a:rPr>
              <a:t> the</a:t>
            </a:r>
            <a:r>
              <a:rPr lang="en-US" baseline="0" dirty="0" smtClean="0">
                <a:latin typeface="Arial" panose="020B0604020202020204" pitchFamily="34" charset="0"/>
                <a:cs typeface="Arial" panose="020B0604020202020204" pitchFamily="34" charset="0"/>
              </a:rPr>
              <a:t> environment– as income increases, so do related efforts. </a:t>
            </a: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higher incomes are more likely to recycle materials, to reduce household waste, </a:t>
            </a:r>
            <a:r>
              <a:rPr lang="en-US" dirty="0" smtClean="0">
                <a:latin typeface="Arial" panose="020B0604020202020204" pitchFamily="34" charset="0"/>
                <a:cs typeface="Arial" panose="020B0604020202020204" pitchFamily="34" charset="0"/>
              </a:rPr>
              <a:t>and</a:t>
            </a:r>
            <a:r>
              <a:rPr lang="en-US" baseline="0" dirty="0" smtClean="0">
                <a:latin typeface="Arial" panose="020B0604020202020204" pitchFamily="34" charset="0"/>
                <a:cs typeface="Arial" panose="020B0604020202020204" pitchFamily="34" charset="0"/>
              </a:rPr>
              <a:t> to conserve energy quite often or all of the time.</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89</a:t>
            </a:fld>
            <a:endParaRPr lang="en-US" dirty="0"/>
          </a:p>
        </p:txBody>
      </p:sp>
    </p:spTree>
    <p:extLst>
      <p:ext uri="{BB962C8B-B14F-4D97-AF65-F5344CB8AC3E}">
        <p14:creationId xmlns:p14="http://schemas.microsoft.com/office/powerpoint/2010/main" val="35772940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There is little difference between age groups in the percentage of people who recycle materials quite often or all of the time, except for people age 75 years and older.</a:t>
            </a:r>
            <a:r>
              <a:rPr lang="en-US" dirty="0" smtClean="0">
                <a:latin typeface="Arial" panose="020B0604020202020204" pitchFamily="34" charset="0"/>
                <a:cs typeface="Arial" panose="020B0604020202020204" pitchFamily="34" charset="0"/>
              </a:rPr>
              <a:t> This age group reports the </a:t>
            </a:r>
            <a:r>
              <a:rPr lang="en-US" baseline="0" dirty="0" smtClean="0">
                <a:latin typeface="Arial" panose="020B0604020202020204" pitchFamily="34" charset="0"/>
                <a:cs typeface="Arial" panose="020B0604020202020204" pitchFamily="34" charset="0"/>
              </a:rPr>
              <a:t>lowest percentage (80.0%) recycling materials quite often or all of the time.</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latin typeface="Arial" panose="020B0604020202020204" pitchFamily="34" charset="0"/>
                <a:cs typeface="Arial" panose="020B0604020202020204" pitchFamily="34" charset="0"/>
              </a:rPr>
              <a:t>Residents in the youngest age category (under 35 years) are less likely to reduce household waste when compared to other age groups.</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Conserving energy is also related to age. People in the middle</a:t>
            </a:r>
            <a:r>
              <a:rPr lang="en-CA" baseline="0" dirty="0" smtClean="0">
                <a:latin typeface="Arial" panose="020B0604020202020204" pitchFamily="34" charset="0"/>
                <a:cs typeface="Arial" panose="020B0604020202020204" pitchFamily="34" charset="0"/>
              </a:rPr>
              <a:t> </a:t>
            </a:r>
            <a:r>
              <a:rPr lang="en-CA" dirty="0" smtClean="0">
                <a:latin typeface="Arial" panose="020B0604020202020204" pitchFamily="34" charset="0"/>
                <a:cs typeface="Arial" panose="020B0604020202020204" pitchFamily="34" charset="0"/>
              </a:rPr>
              <a:t>age and </a:t>
            </a:r>
            <a:r>
              <a:rPr lang="en-CA" baseline="0" dirty="0" smtClean="0">
                <a:latin typeface="Arial" panose="020B0604020202020204" pitchFamily="34" charset="0"/>
                <a:cs typeface="Arial" panose="020B0604020202020204" pitchFamily="34" charset="0"/>
              </a:rPr>
              <a:t>older age groups </a:t>
            </a:r>
            <a:r>
              <a:rPr lang="en-CA" dirty="0" smtClean="0">
                <a:latin typeface="Arial" panose="020B0604020202020204" pitchFamily="34" charset="0"/>
                <a:cs typeface="Arial" panose="020B0604020202020204" pitchFamily="34" charset="0"/>
              </a:rPr>
              <a:t>are likely to conserve energy quite often or all of</a:t>
            </a:r>
            <a:r>
              <a:rPr lang="en-CA" baseline="0" dirty="0" smtClean="0">
                <a:latin typeface="Arial" panose="020B0604020202020204" pitchFamily="34" charset="0"/>
                <a:cs typeface="Arial" panose="020B0604020202020204" pitchFamily="34" charset="0"/>
              </a:rPr>
              <a:t> the time significantly more than people in the younger group. </a:t>
            </a: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90</a:t>
            </a:fld>
            <a:endParaRPr lang="en-US" dirty="0"/>
          </a:p>
        </p:txBody>
      </p:sp>
    </p:spTree>
    <p:extLst>
      <p:ext uri="{BB962C8B-B14F-4D97-AF65-F5344CB8AC3E}">
        <p14:creationId xmlns:p14="http://schemas.microsoft.com/office/powerpoint/2010/main" val="5444056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geographic location?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baseline="0" dirty="0" smtClean="0">
                <a:latin typeface="Arial" panose="020B0604020202020204" pitchFamily="34" charset="0"/>
                <a:cs typeface="Arial" panose="020B0604020202020204" pitchFamily="34" charset="0"/>
              </a:rPr>
              <a:t>People residing in townships report slightly higher percentages of participation in terms of recycling materials compared to residents living in cities. Waterloo residents are least likely to recycle materials compared to residents living in other municipalities. </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highest percentage of people who reduce household waste quite often or all of the time are those residing in Wellesley, followed by residents in North Dumfries and residents in Kitchener.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residing in townships are more likely to conserve energy quite often or all of the time compared to people residing in cities.</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91</a:t>
            </a:fld>
            <a:endParaRPr lang="en-US" dirty="0"/>
          </a:p>
        </p:txBody>
      </p:sp>
    </p:spTree>
    <p:extLst>
      <p:ext uri="{BB962C8B-B14F-4D97-AF65-F5344CB8AC3E}">
        <p14:creationId xmlns:p14="http://schemas.microsoft.com/office/powerpoint/2010/main" val="3182421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Environment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participation in sustainable activity 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 living arrangement is related to recycling materials. A higher percentage of people in households of couples recycle materials more often than other</a:t>
            </a:r>
            <a:r>
              <a:rPr lang="en-US" baseline="0" dirty="0" smtClean="0">
                <a:latin typeface="Arial" panose="020B0604020202020204" pitchFamily="34" charset="0"/>
                <a:cs typeface="Arial" panose="020B0604020202020204" pitchFamily="34" charset="0"/>
              </a:rPr>
              <a:t> types of </a:t>
            </a:r>
            <a:r>
              <a:rPr lang="en-US" dirty="0" smtClean="0">
                <a:latin typeface="Arial" panose="020B0604020202020204" pitchFamily="34" charset="0"/>
                <a:cs typeface="Arial" panose="020B0604020202020204" pitchFamily="34" charset="0"/>
              </a:rPr>
              <a:t>households. </a:t>
            </a: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Couples, regardless of whether </a:t>
            </a:r>
            <a:r>
              <a:rPr lang="en-US" baseline="0" dirty="0" smtClean="0">
                <a:latin typeface="Arial" panose="020B0604020202020204" pitchFamily="34" charset="0"/>
                <a:cs typeface="Arial" panose="020B0604020202020204" pitchFamily="34" charset="0"/>
              </a:rPr>
              <a:t>they live with children or not, are more likely to reduce household waste quite often or all of the time than other households. R</a:t>
            </a:r>
            <a:r>
              <a:rPr lang="en-US" dirty="0" smtClean="0">
                <a:latin typeface="Arial" panose="020B0604020202020204" pitchFamily="34" charset="0"/>
                <a:cs typeface="Arial" panose="020B0604020202020204" pitchFamily="34" charset="0"/>
              </a:rPr>
              <a:t>esidents sharing accommodation with others or residents living alone are</a:t>
            </a:r>
            <a:r>
              <a:rPr lang="en-US" baseline="0" dirty="0" smtClean="0">
                <a:latin typeface="Arial" panose="020B0604020202020204" pitchFamily="34" charset="0"/>
                <a:cs typeface="Arial" panose="020B0604020202020204" pitchFamily="34" charset="0"/>
              </a:rPr>
              <a:t> the least likely to reduce</a:t>
            </a:r>
            <a:r>
              <a:rPr lang="en-US" dirty="0" smtClean="0">
                <a:latin typeface="Arial" panose="020B0604020202020204" pitchFamily="34" charset="0"/>
                <a:cs typeface="Arial" panose="020B0604020202020204" pitchFamily="34" charset="0"/>
              </a:rPr>
              <a:t> household waste. </a:t>
            </a:r>
          </a:p>
          <a:p>
            <a:pPr marL="172342" indent="-172342">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Energy</a:t>
            </a:r>
            <a:r>
              <a:rPr lang="en-US" baseline="0" dirty="0" smtClean="0">
                <a:latin typeface="Arial" panose="020B0604020202020204" pitchFamily="34" charset="0"/>
                <a:cs typeface="Arial" panose="020B0604020202020204" pitchFamily="34" charset="0"/>
              </a:rPr>
              <a:t> conservation follows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 similar pattern. The highest percentage of residents who conserve energy quite often or all of the time are couples with children at home, followed by couples with no children in the household. In contrast, adults sharing accommodation with others have the lowest percentage of people who conserve energy quite often or all of the time. </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92</a:t>
            </a:fld>
            <a:endParaRPr lang="en-US" dirty="0"/>
          </a:p>
        </p:txBody>
      </p:sp>
    </p:spTree>
    <p:extLst>
      <p:ext uri="{BB962C8B-B14F-4D97-AF65-F5344CB8AC3E}">
        <p14:creationId xmlns:p14="http://schemas.microsoft.com/office/powerpoint/2010/main" val="34268472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p>
          <a:p>
            <a:endParaRPr lang="en-US"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smtClean="0">
                <a:latin typeface="Arial" panose="020B0604020202020204" pitchFamily="34" charset="0"/>
                <a:cs typeface="Arial" panose="020B0604020202020204" pitchFamily="34" charset="0"/>
              </a:rPr>
              <a:t>Democratic</a:t>
            </a:r>
            <a:r>
              <a:rPr lang="en-US" baseline="0" dirty="0" smtClean="0">
                <a:latin typeface="Arial" panose="020B0604020202020204" pitchFamily="34" charset="0"/>
                <a:cs typeface="Arial" panose="020B0604020202020204" pitchFamily="34" charset="0"/>
              </a:rPr>
              <a:t> Engagement means being involved in advancing democracy through political institutions, organizations, and activities.</a:t>
            </a:r>
          </a:p>
          <a:p>
            <a:pPr marL="171450" indent="-171450">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A society that enjoys a high degree of democratic engagement is one where citizens participate in political activities, express political views, and foster political knowledge; where governments build relationships, trust, shared responsibility, and participation opportunities with citizens; and where citizens, governments, and civil society uphold democratic values at local, provincial, and national levels. A healthy democracy needs citizens who feel their votes count, are informed, participate, debate, and advocate. It needs governments at all levels to be transparent, inclusive, consultative, and trustworthy. In essence, political leadership, citizen participation, and communication demonstrate the level of democratic engagement.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93</a:t>
            </a:fld>
            <a:endParaRPr lang="en-US" dirty="0"/>
          </a:p>
        </p:txBody>
      </p:sp>
    </p:spTree>
    <p:extLst>
      <p:ext uri="{BB962C8B-B14F-4D97-AF65-F5344CB8AC3E}">
        <p14:creationId xmlns:p14="http://schemas.microsoft.com/office/powerpoint/2010/main" val="22666691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Democratic Engagement</a:t>
            </a:r>
            <a:endParaRPr lang="en-US" sz="1200"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with higher or lower wellbeing compare on democratic engagement?</a:t>
            </a:r>
            <a:r>
              <a:rPr lang="en-CA"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838496" rtl="0" eaLnBrk="1" fontAlgn="auto" latinLnBrk="0" hangingPunct="1">
              <a:lnSpc>
                <a:spcPct val="100000"/>
              </a:lnSpc>
              <a:spcBef>
                <a:spcPts val="0"/>
              </a:spcBef>
              <a:spcAft>
                <a:spcPts val="0"/>
              </a:spcAft>
              <a:buClrTx/>
              <a:buSzTx/>
              <a:tabLst/>
              <a:defRPr/>
            </a:pPr>
            <a:r>
              <a:rPr lang="en-US" baseline="0" dirty="0" smtClean="0">
                <a:solidFill>
                  <a:srgbClr val="005A73"/>
                </a:solidFill>
                <a:latin typeface="Arial" panose="020B0604020202020204" pitchFamily="34" charset="0"/>
                <a:cs typeface="Arial" panose="020B0604020202020204" pitchFamily="34" charset="0"/>
              </a:rPr>
              <a:t>Above average wellbeing group: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15.8% attend a local or regional council meeting (11.4% for below average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57.2% participate in a local event supporting community (49.6% </a:t>
            </a:r>
            <a:r>
              <a:rPr lang="en-US" dirty="0" smtClean="0">
                <a:latin typeface="Arial" panose="020B0604020202020204" pitchFamily="34" charset="0"/>
                <a:cs typeface="Arial" panose="020B0604020202020204" pitchFamily="34" charset="0"/>
              </a:rPr>
              <a:t>for </a:t>
            </a:r>
            <a:r>
              <a:rPr lang="en-US" baseline="0" dirty="0" smtClean="0">
                <a:latin typeface="Arial" panose="020B0604020202020204" pitchFamily="34" charset="0"/>
                <a:cs typeface="Arial" panose="020B0604020202020204" pitchFamily="34" charset="0"/>
              </a:rPr>
              <a:t>below average group).</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71.9% feel they have good understanding of important issues in Waterloo Region (55.4%</a:t>
            </a:r>
            <a:r>
              <a:rPr lang="en-US" dirty="0" smtClean="0">
                <a:latin typeface="Arial" panose="020B0604020202020204" pitchFamily="34" charset="0"/>
                <a:cs typeface="Arial" panose="020B0604020202020204" pitchFamily="34" charset="0"/>
              </a:rPr>
              <a:t> for below average group</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71% feel they are well informed about politics and government (53.5% for below average group). </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dirty="0" smtClean="0">
                <a:solidFill>
                  <a:srgbClr val="005A73"/>
                </a:solidFill>
                <a:latin typeface="Arial" panose="020B0604020202020204" pitchFamily="34" charset="0"/>
                <a:cs typeface="Arial" panose="020B0604020202020204" pitchFamily="34" charset="0"/>
              </a:rPr>
              <a:t>Below</a:t>
            </a:r>
            <a:r>
              <a:rPr lang="en-US" baseline="0" dirty="0" smtClean="0">
                <a:solidFill>
                  <a:srgbClr val="005A73"/>
                </a:solidFill>
                <a:latin typeface="Arial" panose="020B0604020202020204" pitchFamily="34" charset="0"/>
                <a:cs typeface="Arial" panose="020B0604020202020204" pitchFamily="34" charset="0"/>
              </a:rPr>
              <a:t> average wellbeing group</a:t>
            </a:r>
            <a:r>
              <a:rPr lang="en-US" dirty="0" smtClean="0">
                <a:solidFill>
                  <a:srgbClr val="005A73"/>
                </a:solidFill>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13.2% participate in a public demonstration or protest (7.4%</a:t>
            </a:r>
            <a:r>
              <a:rPr lang="en-US" dirty="0" smtClean="0">
                <a:latin typeface="Arial" panose="020B0604020202020204" pitchFamily="34" charset="0"/>
                <a:cs typeface="Arial" panose="020B0604020202020204" pitchFamily="34" charset="0"/>
              </a:rPr>
              <a:t> above average group</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28.3% join social media on local issue (20.2%</a:t>
            </a:r>
            <a:r>
              <a:rPr lang="en-US" dirty="0" smtClean="0">
                <a:latin typeface="Arial" panose="020B0604020202020204" pitchFamily="34" charset="0"/>
                <a:cs typeface="Arial" panose="020B0604020202020204" pitchFamily="34" charset="0"/>
              </a:rPr>
              <a:t> for </a:t>
            </a:r>
            <a:r>
              <a:rPr lang="en-US" baseline="0" dirty="0" smtClean="0">
                <a:latin typeface="Arial" panose="020B0604020202020204" pitchFamily="34" charset="0"/>
                <a:cs typeface="Arial" panose="020B0604020202020204" pitchFamily="34" charset="0"/>
              </a:rPr>
              <a:t>above average group). </a:t>
            </a:r>
          </a:p>
          <a:p>
            <a:pPr marL="163718" indent="-163718">
              <a:buFont typeface="Arial" panose="020B0604020202020204" pitchFamily="34" charset="0"/>
              <a:buChar char="•"/>
              <a:defRPr/>
            </a:pPr>
            <a:r>
              <a:rPr lang="en-US" dirty="0" smtClean="0">
                <a:latin typeface="Arial" panose="020B0604020202020204" pitchFamily="34" charset="0"/>
                <a:cs typeface="Arial" panose="020B0604020202020204" pitchFamily="34" charset="0"/>
              </a:rPr>
              <a:t>41.5% </a:t>
            </a:r>
            <a:r>
              <a:rPr lang="en-US" baseline="0" dirty="0" smtClean="0">
                <a:latin typeface="Arial" panose="020B0604020202020204" pitchFamily="34" charset="0"/>
                <a:cs typeface="Arial" panose="020B0604020202020204" pitchFamily="34" charset="0"/>
              </a:rPr>
              <a:t>feel they don’t have any say in what government does (15.3% for </a:t>
            </a:r>
            <a:r>
              <a:rPr lang="en-US" dirty="0" smtClean="0">
                <a:latin typeface="Arial" panose="020B0604020202020204" pitchFamily="34" charset="0"/>
                <a:cs typeface="Arial" panose="020B0604020202020204" pitchFamily="34" charset="0"/>
              </a:rPr>
              <a:t>above </a:t>
            </a:r>
            <a:r>
              <a:rPr lang="en-US" dirty="0">
                <a:latin typeface="Arial" panose="020B0604020202020204" pitchFamily="34" charset="0"/>
                <a:cs typeface="Arial" panose="020B0604020202020204" pitchFamily="34" charset="0"/>
              </a:rPr>
              <a:t>average </a:t>
            </a:r>
            <a:r>
              <a:rPr lang="en-US" dirty="0" smtClean="0">
                <a:latin typeface="Arial" panose="020B0604020202020204" pitchFamily="34" charset="0"/>
                <a:cs typeface="Arial" panose="020B0604020202020204" pitchFamily="34" charset="0"/>
              </a:rPr>
              <a:t>group</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50.1% feel public officials do not care what they think (18.8%</a:t>
            </a:r>
            <a:r>
              <a:rPr lang="en-US" dirty="0" smtClean="0">
                <a:latin typeface="Arial" panose="020B0604020202020204" pitchFamily="34" charset="0"/>
                <a:cs typeface="Arial" panose="020B0604020202020204" pitchFamily="34" charset="0"/>
              </a:rPr>
              <a:t> for </a:t>
            </a:r>
            <a:r>
              <a:rPr lang="en-US" baseline="0" dirty="0" smtClean="0">
                <a:latin typeface="Arial" panose="020B0604020202020204" pitchFamily="34" charset="0"/>
                <a:cs typeface="Arial" panose="020B0604020202020204" pitchFamily="34" charset="0"/>
              </a:rPr>
              <a:t>above average group).</a:t>
            </a: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94</a:t>
            </a:fld>
            <a:endParaRPr lang="en-US" dirty="0"/>
          </a:p>
        </p:txBody>
      </p:sp>
    </p:spTree>
    <p:extLst>
      <p:ext uri="{BB962C8B-B14F-4D97-AF65-F5344CB8AC3E}">
        <p14:creationId xmlns:p14="http://schemas.microsoft.com/office/powerpoint/2010/main" val="8098584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Democratic Engagement</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How do women and men compare on democratic engagement?</a:t>
            </a:r>
            <a:r>
              <a:rPr lang="en-CA" sz="1200"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defTabSz="838496">
              <a:defRPr/>
            </a:pPr>
            <a:r>
              <a:rPr lang="en-US" baseline="0" dirty="0" smtClean="0">
                <a:solidFill>
                  <a:srgbClr val="005A73"/>
                </a:solidFill>
                <a:latin typeface="Arial" panose="020B0604020202020204" pitchFamily="34" charset="0"/>
                <a:cs typeface="Arial" panose="020B0604020202020204" pitchFamily="34" charset="0"/>
              </a:rPr>
              <a:t>Women: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11.1% participate in </a:t>
            </a:r>
            <a:r>
              <a:rPr lang="en-US" dirty="0" smtClean="0">
                <a:latin typeface="Arial" panose="020B0604020202020204" pitchFamily="34" charset="0"/>
                <a:cs typeface="Arial" panose="020B0604020202020204" pitchFamily="34" charset="0"/>
              </a:rPr>
              <a:t>a </a:t>
            </a:r>
            <a:r>
              <a:rPr lang="en-US" baseline="0" dirty="0" smtClean="0">
                <a:latin typeface="Arial" panose="020B0604020202020204" pitchFamily="34" charset="0"/>
                <a:cs typeface="Arial" panose="020B0604020202020204" pitchFamily="34" charset="0"/>
              </a:rPr>
              <a:t>public demonstration or protest (9.1%</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30% join social media on local issue (20.7%</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29.1% feel they don’t have any say in what government does (25.1%</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28.9% feel public officials do not care what they think (34.9% for men).</a:t>
            </a:r>
          </a:p>
          <a:p>
            <a:pPr marL="163718"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58.5% feel they are well informed about politics and government (68.3%</a:t>
            </a:r>
            <a:r>
              <a:rPr lang="en-US" dirty="0" smtClean="0">
                <a:latin typeface="Arial" panose="020B0604020202020204" pitchFamily="34" charset="0"/>
                <a:cs typeface="Arial" panose="020B0604020202020204" pitchFamily="34" charset="0"/>
              </a:rPr>
              <a:t> for men</a:t>
            </a:r>
            <a:r>
              <a:rPr lang="en-US" baseline="0" dirty="0" smtClean="0">
                <a:latin typeface="Arial" panose="020B0604020202020204" pitchFamily="34" charset="0"/>
                <a:cs typeface="Arial" panose="020B0604020202020204" pitchFamily="34" charset="0"/>
              </a:rPr>
              <a:t>). </a:t>
            </a:r>
          </a:p>
          <a:p>
            <a:pPr marL="620918" marR="0" lvl="1"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dirty="0" smtClean="0">
              <a:latin typeface="Arial" panose="020B0604020202020204" pitchFamily="34" charset="0"/>
              <a:cs typeface="Arial" panose="020B0604020202020204" pitchFamily="34" charset="0"/>
            </a:endParaRPr>
          </a:p>
          <a:p>
            <a:r>
              <a:rPr lang="en-US" dirty="0" smtClean="0">
                <a:solidFill>
                  <a:srgbClr val="005A73"/>
                </a:solidFill>
                <a:latin typeface="Arial" panose="020B0604020202020204" pitchFamily="34" charset="0"/>
                <a:cs typeface="Arial" panose="020B0604020202020204" pitchFamily="34" charset="0"/>
              </a:rPr>
              <a:t>Men:</a:t>
            </a:r>
            <a:endParaRPr lang="en-US" baseline="0" dirty="0" smtClean="0">
              <a:solidFill>
                <a:srgbClr val="005A73"/>
              </a:solidFill>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16.3% of men attend a local or regional council meeting (12.1% for women).</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22.8% of men attend a local planning meeting (17.7% for women).</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70.9% feel they have good understanding of important issues in Waterloo Region (56.9%</a:t>
            </a:r>
            <a:r>
              <a:rPr lang="en-US" dirty="0" smtClean="0">
                <a:latin typeface="Arial" panose="020B0604020202020204" pitchFamily="34" charset="0"/>
                <a:cs typeface="Arial" panose="020B0604020202020204" pitchFamily="34" charset="0"/>
              </a:rPr>
              <a:t> for women</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60.5% feel they are well qualified to participate in politics (41.1%</a:t>
            </a:r>
            <a:r>
              <a:rPr lang="en-US" dirty="0" smtClean="0">
                <a:latin typeface="Arial" panose="020B0604020202020204" pitchFamily="34" charset="0"/>
                <a:cs typeface="Arial" panose="020B0604020202020204" pitchFamily="34" charset="0"/>
              </a:rPr>
              <a:t> for women</a:t>
            </a:r>
            <a:r>
              <a:rPr lang="en-US" baseline="0" dirty="0" smtClean="0">
                <a:latin typeface="Arial" panose="020B0604020202020204" pitchFamily="34" charset="0"/>
                <a:cs typeface="Arial" panose="020B0604020202020204" pitchFamily="34" charset="0"/>
              </a:rPr>
              <a:t>). </a:t>
            </a: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56.1 feel they could do as good a job in public office as most people </a:t>
            </a:r>
            <a:r>
              <a:rPr lang="en-US" dirty="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32.5%</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for women). </a:t>
            </a:r>
          </a:p>
          <a:p>
            <a:pPr marL="457200" marR="0" lvl="1" indent="0" algn="l" defTabSz="838496"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95</a:t>
            </a:fld>
            <a:endParaRPr lang="en-US" dirty="0"/>
          </a:p>
        </p:txBody>
      </p:sp>
    </p:spTree>
    <p:extLst>
      <p:ext uri="{BB962C8B-B14F-4D97-AF65-F5344CB8AC3E}">
        <p14:creationId xmlns:p14="http://schemas.microsoft.com/office/powerpoint/2010/main" val="3443694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15</a:t>
            </a:fld>
            <a:endParaRPr lang="en-US" dirty="0"/>
          </a:p>
        </p:txBody>
      </p:sp>
    </p:spTree>
    <p:extLst>
      <p:ext uri="{BB962C8B-B14F-4D97-AF65-F5344CB8AC3E}">
        <p14:creationId xmlns:p14="http://schemas.microsoft.com/office/powerpoint/2010/main" val="40247285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a:t>
            </a:r>
            <a:r>
              <a:rPr lang="en-US" b="1" baseline="0" dirty="0" smtClean="0">
                <a:solidFill>
                  <a:srgbClr val="005A73"/>
                </a:solidFill>
                <a:latin typeface="Arial" panose="020B0604020202020204" pitchFamily="34" charset="0"/>
                <a:cs typeface="Arial" panose="020B0604020202020204" pitchFamily="34" charset="0"/>
              </a:rPr>
              <a:t>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How do residents living in Waterloo Region </a:t>
            </a:r>
            <a:r>
              <a:rPr lang="en-CA" i="1" baseline="0" dirty="0" smtClean="0">
                <a:latin typeface="Arial" panose="020B0604020202020204" pitchFamily="34" charset="0"/>
                <a:cs typeface="Arial" panose="020B0604020202020204" pitchFamily="34" charset="0"/>
              </a:rPr>
              <a:t>report their interest in different level of politics</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More residents living in Waterloo Region show a lot of interest in federal politics and provincial politics than in local politics.</a:t>
            </a: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Just under 60% of residents of Waterloo Region express a lot of interest in federal (59.0%) and provincial (59.7%)</a:t>
            </a:r>
            <a:r>
              <a:rPr lang="en-US" dirty="0" smtClean="0">
                <a:latin typeface="Arial" panose="020B0604020202020204" pitchFamily="34" charset="0"/>
                <a:cs typeface="Arial" panose="020B0604020202020204" pitchFamily="34" charset="0"/>
              </a:rPr>
              <a:t> politics.</a:t>
            </a: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endParaRPr lang="en-US" baseline="0" dirty="0" smtClean="0">
              <a:latin typeface="Arial" panose="020B0604020202020204" pitchFamily="34" charset="0"/>
              <a:cs typeface="Arial" panose="020B0604020202020204" pitchFamily="34" charset="0"/>
            </a:endParaRPr>
          </a:p>
          <a:p>
            <a:pPr marL="163718" indent="-163718" defTabSz="838496">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Comparatively, less than half (49.7%) of residents of Waterloo Region show a lot of interest in local politics.</a:t>
            </a: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96</a:t>
            </a:fld>
            <a:endParaRPr lang="en-US" dirty="0"/>
          </a:p>
        </p:txBody>
      </p:sp>
    </p:spTree>
    <p:extLst>
      <p:ext uri="{BB962C8B-B14F-4D97-AF65-F5344CB8AC3E}">
        <p14:creationId xmlns:p14="http://schemas.microsoft.com/office/powerpoint/2010/main" val="21177324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household income?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CA" dirty="0" smtClean="0">
                <a:latin typeface="Arial" panose="020B0604020202020204" pitchFamily="34" charset="0"/>
                <a:cs typeface="Arial" panose="020B0604020202020204" pitchFamily="34" charset="0"/>
              </a:rPr>
              <a:t>People</a:t>
            </a:r>
            <a:r>
              <a:rPr lang="en-CA" baseline="0" dirty="0" smtClean="0">
                <a:latin typeface="Arial" panose="020B0604020202020204" pitchFamily="34" charset="0"/>
                <a:cs typeface="Arial" panose="020B0604020202020204" pitchFamily="34" charset="0"/>
              </a:rPr>
              <a:t> with annual household incomes under $30,000 have significantly lower interest in local politics.</a:t>
            </a:r>
          </a:p>
          <a:p>
            <a:pPr marL="172342" indent="-172342">
              <a:buFont typeface="Arial" panose="020B0604020202020204" pitchFamily="34" charset="0"/>
              <a:buChar char="•"/>
            </a:pPr>
            <a:endParaRPr lang="en-CA"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Fewer low income residents (under $30,000) express a lot of interest in politics, however, more of them express little or no interest in local politics.</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with annual household incomes under $10,000 have the least</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interest in local politics.</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97</a:t>
            </a:fld>
            <a:endParaRPr lang="en-US" dirty="0"/>
          </a:p>
        </p:txBody>
      </p:sp>
    </p:spTree>
    <p:extLst>
      <p:ext uri="{BB962C8B-B14F-4D97-AF65-F5344CB8AC3E}">
        <p14:creationId xmlns:p14="http://schemas.microsoft.com/office/powerpoint/2010/main" val="1934725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age?</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There</a:t>
            </a:r>
            <a:r>
              <a:rPr lang="en-US" baseline="0" dirty="0" smtClean="0">
                <a:latin typeface="Arial" panose="020B0604020202020204" pitchFamily="34" charset="0"/>
                <a:cs typeface="Arial" panose="020B0604020202020204" pitchFamily="34" charset="0"/>
              </a:rPr>
              <a:t> is a relationship between interest in local politics and residents’ age. As residents age, the interest in local politics increases.</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dirty="0" smtClean="0">
                <a:latin typeface="Arial" panose="020B0604020202020204" pitchFamily="34" charset="0"/>
                <a:cs typeface="Arial" panose="020B0604020202020204" pitchFamily="34" charset="0"/>
              </a:rPr>
              <a:t>Residents</a:t>
            </a:r>
            <a:r>
              <a:rPr lang="en-US" baseline="0" dirty="0" smtClean="0">
                <a:latin typeface="Arial" panose="020B0604020202020204" pitchFamily="34" charset="0"/>
                <a:cs typeface="Arial" panose="020B0604020202020204" pitchFamily="34" charset="0"/>
              </a:rPr>
              <a:t> under 35 years of age are the least likely to have interest in local politics with the lowest percentage of people having a lot of interest in local politics and the highest percentage of people having little or no interest in local politics.</a:t>
            </a:r>
            <a:endParaRPr lang="en-CA"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98</a:t>
            </a:fld>
            <a:endParaRPr lang="en-US" dirty="0"/>
          </a:p>
        </p:txBody>
      </p:sp>
    </p:spTree>
    <p:extLst>
      <p:ext uri="{BB962C8B-B14F-4D97-AF65-F5344CB8AC3E}">
        <p14:creationId xmlns:p14="http://schemas.microsoft.com/office/powerpoint/2010/main" val="24199969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geographic location?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no major difference with respect to interest in local politics by geographic location.</a:t>
            </a:r>
          </a:p>
          <a:p>
            <a:pPr marL="172342" indent="-172342">
              <a:buFont typeface="Arial" panose="020B0604020202020204" pitchFamily="34" charset="0"/>
              <a:buChar char="•"/>
            </a:pPr>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Comparatively, Kitchener has the highest percentage of people reporting a lot of interest in local politics (51.7%), followed by residents living in Wellesley (51.4%). </a:t>
            </a: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99</a:t>
            </a:fld>
            <a:endParaRPr lang="en-US" dirty="0"/>
          </a:p>
        </p:txBody>
      </p:sp>
    </p:spTree>
    <p:extLst>
      <p:ext uri="{BB962C8B-B14F-4D97-AF65-F5344CB8AC3E}">
        <p14:creationId xmlns:p14="http://schemas.microsoft.com/office/powerpoint/2010/main" val="9944603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interest in local politics related to living arrangement?</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smtClean="0">
                <a:latin typeface="Arial" panose="020B0604020202020204" pitchFamily="34" charset="0"/>
                <a:cs typeface="Arial" panose="020B0604020202020204" pitchFamily="34" charset="0"/>
              </a:rPr>
              <a:t>H</a:t>
            </a:r>
            <a:r>
              <a:rPr lang="en-US" baseline="0" dirty="0" smtClean="0">
                <a:latin typeface="Arial" panose="020B0604020202020204" pitchFamily="34" charset="0"/>
                <a:cs typeface="Arial" panose="020B0604020202020204" pitchFamily="34" charset="0"/>
              </a:rPr>
              <a:t>ouseholds of couples with no children at home report the highest percentage of people showing a lot of interest in local politics (60.9%), which is significantly higher than other household</a:t>
            </a:r>
            <a:r>
              <a:rPr lang="en-US" dirty="0" smtClean="0">
                <a:latin typeface="Arial" panose="020B0604020202020204" pitchFamily="34" charset="0"/>
                <a:cs typeface="Arial" panose="020B0604020202020204" pitchFamily="34" charset="0"/>
              </a:rPr>
              <a:t> types</a:t>
            </a:r>
            <a:r>
              <a:rPr lang="en-US" baseline="0" dirty="0" smtClean="0">
                <a:latin typeface="Arial" panose="020B0604020202020204" pitchFamily="34" charset="0"/>
                <a:cs typeface="Arial" panose="020B0604020202020204" pitchFamily="34" charset="0"/>
              </a:rPr>
              <a:t>.</a:t>
            </a:r>
          </a:p>
          <a:p>
            <a:pPr marL="163718" indent="-163718">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Comparatively, one adult living with children at home (single parents) and adults sharing accommodation with others are the least likely interested in local politics</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(45.2% and 43.7%, respectively).</a:t>
            </a:r>
            <a:endParaRPr lang="en-CA" dirty="0" smtClean="0">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100</a:t>
            </a:fld>
            <a:endParaRPr lang="en-US" dirty="0"/>
          </a:p>
        </p:txBody>
      </p:sp>
    </p:spTree>
    <p:extLst>
      <p:ext uri="{BB962C8B-B14F-4D97-AF65-F5344CB8AC3E}">
        <p14:creationId xmlns:p14="http://schemas.microsoft.com/office/powerpoint/2010/main" val="418625071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do residents with different household </a:t>
            </a:r>
            <a:r>
              <a:rPr lang="en-CA" i="1" dirty="0">
                <a:latin typeface="Arial" panose="020B0604020202020204" pitchFamily="34" charset="0"/>
                <a:cs typeface="Arial" panose="020B0604020202020204" pitchFamily="34" charset="0"/>
              </a:rPr>
              <a:t>incomes </a:t>
            </a:r>
            <a:r>
              <a:rPr lang="en-CA" i="1" dirty="0" smtClean="0">
                <a:latin typeface="Arial" panose="020B0604020202020204" pitchFamily="34" charset="0"/>
                <a:cs typeface="Arial" panose="020B0604020202020204" pitchFamily="34" charset="0"/>
              </a:rPr>
              <a:t>feel </a:t>
            </a:r>
            <a:r>
              <a:rPr lang="en-CA" i="1" dirty="0">
                <a:latin typeface="Arial" panose="020B0604020202020204" pitchFamily="34" charset="0"/>
                <a:cs typeface="Arial" panose="020B0604020202020204" pitchFamily="34" charset="0"/>
              </a:rPr>
              <a:t>their </a:t>
            </a:r>
            <a:r>
              <a:rPr lang="en-US" i="1" dirty="0">
                <a:latin typeface="Arial" panose="020B0604020202020204" pitchFamily="34" charset="0"/>
                <a:cs typeface="Arial" panose="020B0604020202020204" pitchFamily="34" charset="0"/>
              </a:rPr>
              <a:t>voices are heard by politicians </a:t>
            </a:r>
            <a:r>
              <a:rPr lang="en-US" i="1" dirty="0" smtClean="0">
                <a:latin typeface="Arial" panose="020B0604020202020204" pitchFamily="34" charset="0"/>
                <a:cs typeface="Arial" panose="020B0604020202020204" pitchFamily="34" charset="0"/>
              </a:rPr>
              <a:t>(referred to as </a:t>
            </a:r>
            <a:r>
              <a:rPr lang="en-CA" i="1" dirty="0" smtClean="0">
                <a:latin typeface="Arial" panose="020B0604020202020204" pitchFamily="34" charset="0"/>
                <a:cs typeface="Arial" panose="020B0604020202020204" pitchFamily="34" charset="0"/>
              </a:rPr>
              <a:t>political </a:t>
            </a:r>
            <a:r>
              <a:rPr lang="en-CA" i="1" dirty="0">
                <a:latin typeface="Arial" panose="020B0604020202020204" pitchFamily="34" charset="0"/>
                <a:cs typeface="Arial" panose="020B0604020202020204" pitchFamily="34" charset="0"/>
              </a:rPr>
              <a:t>capital/political efficacy) in Waterloo </a:t>
            </a:r>
            <a:r>
              <a:rPr lang="en-CA" i="1" dirty="0" smtClean="0">
                <a:latin typeface="Arial" panose="020B0604020202020204" pitchFamily="34" charset="0"/>
                <a:cs typeface="Arial" panose="020B0604020202020204" pitchFamily="34" charset="0"/>
              </a:rPr>
              <a:t>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 clear relationship between income and political capital with respect to having a say in what government does – as income increases, so do feelings of having a say.</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 relationship is also evident between income and feelings of being left out by public officials – low income residents have a stronger feeling that public officials do not care what they think than middle or upper income residents. </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There is a connection between income and the perception of being as well-informed about politics as others. People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are more likely to feel that they are as well-i</a:t>
            </a:r>
            <a:r>
              <a:rPr lang="en-US" baseline="0" dirty="0" smtClean="0">
                <a:latin typeface="Arial" panose="020B0604020202020204" pitchFamily="34" charset="0"/>
                <a:cs typeface="Arial" panose="020B0604020202020204" pitchFamily="34" charset="0"/>
              </a:rPr>
              <a:t>nformed as others as their income</a:t>
            </a:r>
            <a:r>
              <a:rPr lang="en-US" dirty="0" smtClean="0">
                <a:latin typeface="Arial" panose="020B0604020202020204" pitchFamily="34" charset="0"/>
                <a:cs typeface="Arial" panose="020B0604020202020204" pitchFamily="34" charset="0"/>
              </a:rPr>
              <a:t> increases.</a:t>
            </a: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101</a:t>
            </a:fld>
            <a:endParaRPr lang="en-US" dirty="0"/>
          </a:p>
        </p:txBody>
      </p:sp>
    </p:spTree>
    <p:extLst>
      <p:ext uri="{BB962C8B-B14F-4D97-AF65-F5344CB8AC3E}">
        <p14:creationId xmlns:p14="http://schemas.microsoft.com/office/powerpoint/2010/main" val="13672399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do residents at different ages feel their </a:t>
            </a:r>
            <a:r>
              <a:rPr lang="en-US" i="1" dirty="0">
                <a:latin typeface="Arial" panose="020B0604020202020204" pitchFamily="34" charset="0"/>
                <a:cs typeface="Arial" panose="020B0604020202020204" pitchFamily="34" charset="0"/>
              </a:rPr>
              <a:t>voices are heard by politicians </a:t>
            </a:r>
            <a:r>
              <a:rPr lang="en-US" i="1" dirty="0" smtClean="0">
                <a:latin typeface="Arial" panose="020B0604020202020204" pitchFamily="34" charset="0"/>
                <a:cs typeface="Arial" panose="020B0604020202020204" pitchFamily="34" charset="0"/>
              </a:rPr>
              <a:t>in </a:t>
            </a:r>
            <a:r>
              <a:rPr lang="en-CA" i="1" baseline="0" dirty="0" smtClean="0">
                <a:latin typeface="Arial" panose="020B0604020202020204" pitchFamily="34" charset="0"/>
                <a:cs typeface="Arial" panose="020B0604020202020204" pitchFamily="34" charset="0"/>
              </a:rPr>
              <a:t>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There is almost no difference amongst different age groups in the extent to which they feel they</a:t>
            </a:r>
            <a:r>
              <a:rPr lang="en-US" dirty="0" smtClean="0">
                <a:latin typeface="Arial" panose="020B0604020202020204" pitchFamily="34" charset="0"/>
                <a:cs typeface="Arial" panose="020B0604020202020204" pitchFamily="34" charset="0"/>
              </a:rPr>
              <a:t> have a say about what government does. </a:t>
            </a:r>
            <a:r>
              <a:rPr lang="en-US" baseline="0" dirty="0" smtClean="0">
                <a:latin typeface="Arial" panose="020B0604020202020204" pitchFamily="34" charset="0"/>
                <a:cs typeface="Arial" panose="020B0604020202020204" pitchFamily="34" charset="0"/>
              </a:rPr>
              <a:t>People in the middle age group (45 to 55 years) have a slightly higher </a:t>
            </a:r>
            <a:r>
              <a:rPr lang="en-US" dirty="0" smtClean="0">
                <a:latin typeface="Arial" panose="020B0604020202020204" pitchFamily="34" charset="0"/>
                <a:cs typeface="Arial" panose="020B0604020202020204" pitchFamily="34" charset="0"/>
              </a:rPr>
              <a:t>level of </a:t>
            </a:r>
            <a:r>
              <a:rPr lang="en-US" baseline="0" dirty="0" smtClean="0">
                <a:latin typeface="Arial" panose="020B0604020202020204" pitchFamily="34" charset="0"/>
                <a:cs typeface="Arial" panose="020B0604020202020204" pitchFamily="34" charset="0"/>
              </a:rPr>
              <a:t>agreement that they do not</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have any say about what government</a:t>
            </a:r>
            <a:r>
              <a:rPr lang="en-US" dirty="0" smtClean="0">
                <a:latin typeface="Arial" panose="020B0604020202020204" pitchFamily="34" charset="0"/>
                <a:cs typeface="Arial" panose="020B0604020202020204" pitchFamily="34" charset="0"/>
              </a:rPr>
              <a:t> does</a:t>
            </a:r>
            <a:r>
              <a:rPr lang="en-US" baseline="0" dirty="0" smtClean="0">
                <a:latin typeface="Arial" panose="020B0604020202020204" pitchFamily="34" charset="0"/>
                <a:cs typeface="Arial" panose="020B0604020202020204" pitchFamily="34" charset="0"/>
              </a:rPr>
              <a:t>.</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There is also no clear connection between age and feeling</a:t>
            </a:r>
            <a:r>
              <a:rPr lang="en-US" dirty="0" smtClean="0">
                <a:latin typeface="Arial" panose="020B0604020202020204" pitchFamily="34" charset="0"/>
                <a:cs typeface="Arial" panose="020B0604020202020204" pitchFamily="34" charset="0"/>
              </a:rPr>
              <a:t> that </a:t>
            </a:r>
            <a:r>
              <a:rPr lang="en-US" baseline="0" dirty="0" smtClean="0">
                <a:latin typeface="Arial" panose="020B0604020202020204" pitchFamily="34" charset="0"/>
                <a:cs typeface="Arial" panose="020B0604020202020204" pitchFamily="34" charset="0"/>
              </a:rPr>
              <a:t>public officials care about what people like</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them </a:t>
            </a:r>
            <a:r>
              <a:rPr lang="en-US" baseline="0" dirty="0" smtClean="0">
                <a:latin typeface="Arial" panose="020B0604020202020204" pitchFamily="34" charset="0"/>
                <a:cs typeface="Arial" panose="020B0604020202020204" pitchFamily="34" charset="0"/>
              </a:rPr>
              <a:t>think. Comparative, young people under 35 years of age report a marginally higher agreement that public officials do not care much what they think.</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There is a relationship between age and the perception</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that people are as well-informed about politics as others. Young people under 35 years of age express the lowest level of agreement that they are as well-informed about politics and government</a:t>
            </a:r>
            <a:r>
              <a:rPr lang="en-US" dirty="0" smtClean="0">
                <a:latin typeface="Arial" panose="020B0604020202020204" pitchFamily="34" charset="0"/>
                <a:cs typeface="Arial" panose="020B0604020202020204" pitchFamily="34" charset="0"/>
              </a:rPr>
              <a:t> as most people</a:t>
            </a:r>
            <a:r>
              <a:rPr lang="en-US" baseline="0" dirty="0" smtClean="0">
                <a:latin typeface="Arial" panose="020B0604020202020204" pitchFamily="34" charset="0"/>
                <a:cs typeface="Arial" panose="020B0604020202020204" pitchFamily="34" charset="0"/>
              </a:rPr>
              <a:t>.</a:t>
            </a: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defRPr/>
            </a:pPr>
            <a:r>
              <a:rPr lang="en-US" i="1" dirty="0">
                <a:latin typeface="Arial" panose="020B0604020202020204" pitchFamily="34" charset="0"/>
                <a:cs typeface="Arial" panose="020B0604020202020204" pitchFamily="34" charset="0"/>
              </a:rPr>
              <a:t>Note: The mean is based on a 7-point scale.</a:t>
            </a:r>
            <a:endParaRPr lang="en-CA" dirty="0">
              <a:latin typeface="Arial" panose="020B0604020202020204" pitchFamily="34" charset="0"/>
              <a:cs typeface="Arial" panose="020B0604020202020204" pitchFamily="34" charset="0"/>
            </a:endParaRPr>
          </a:p>
          <a:p>
            <a:pPr marL="172342" marR="0" lvl="0" indent="-17234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102</a:t>
            </a:fld>
            <a:endParaRPr lang="en-US" dirty="0"/>
          </a:p>
        </p:txBody>
      </p:sp>
    </p:spTree>
    <p:extLst>
      <p:ext uri="{BB962C8B-B14F-4D97-AF65-F5344CB8AC3E}">
        <p14:creationId xmlns:p14="http://schemas.microsoft.com/office/powerpoint/2010/main" val="252144737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005A73"/>
                </a:solidFill>
                <a:latin typeface="Arial" panose="020B0604020202020204" pitchFamily="34" charset="0"/>
                <a:cs typeface="Arial" panose="020B0604020202020204" pitchFamily="34" charset="0"/>
              </a:rPr>
              <a:t>Democratic Engagement</a:t>
            </a:r>
            <a:endParaRPr lang="en-CA"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To what extent do residents living in different municipalities feel </a:t>
            </a:r>
            <a:r>
              <a:rPr lang="en-CA" i="1" dirty="0">
                <a:latin typeface="Arial" panose="020B0604020202020204" pitchFamily="34" charset="0"/>
                <a:cs typeface="Arial" panose="020B0604020202020204" pitchFamily="34" charset="0"/>
              </a:rPr>
              <a:t>their </a:t>
            </a:r>
            <a:r>
              <a:rPr lang="en-US" i="1" dirty="0">
                <a:latin typeface="Arial" panose="020B0604020202020204" pitchFamily="34" charset="0"/>
                <a:cs typeface="Arial" panose="020B0604020202020204" pitchFamily="34" charset="0"/>
              </a:rPr>
              <a:t>voices are heard by politicians </a:t>
            </a:r>
            <a:r>
              <a:rPr lang="en-CA" i="1" baseline="0" dirty="0" smtClean="0">
                <a:latin typeface="Arial" panose="020B0604020202020204" pitchFamily="34" charset="0"/>
                <a:cs typeface="Arial" panose="020B0604020202020204" pitchFamily="34" charset="0"/>
              </a:rPr>
              <a:t>in Waterloo Region?</a:t>
            </a:r>
            <a:r>
              <a:rPr lang="en-CA"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People residing in North Dumfries report the highest level of agreement that they do not have any say about what government does, followed by people residing in Wellesley and people residing in Cambridge.</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Residents living in North Dumfries and Cambridge are more likely to believe that public officials do not care much what they think compared to residents living in other municipalities.</a:t>
            </a:r>
          </a:p>
          <a:p>
            <a:pPr marL="172342" indent="-172342">
              <a:buFont typeface="Arial" panose="020B0604020202020204" pitchFamily="34" charset="0"/>
              <a:buChar char="•"/>
            </a:pPr>
            <a:endParaRPr lang="en-US" baseline="0" dirty="0" smtClean="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baseline="0" dirty="0" smtClean="0">
                <a:latin typeface="Arial" panose="020B0604020202020204" pitchFamily="34" charset="0"/>
                <a:cs typeface="Arial" panose="020B0604020202020204" pitchFamily="34" charset="0"/>
              </a:rPr>
              <a:t>Woolwich residents report the lowest level of agreement </a:t>
            </a:r>
            <a:r>
              <a:rPr lang="en-US" dirty="0" smtClean="0">
                <a:latin typeface="Arial" panose="020B0604020202020204" pitchFamily="34" charset="0"/>
                <a:cs typeface="Arial" panose="020B0604020202020204" pitchFamily="34" charset="0"/>
              </a:rPr>
              <a:t>that they are as </a:t>
            </a:r>
            <a:r>
              <a:rPr lang="en-US" baseline="0" dirty="0" smtClean="0">
                <a:latin typeface="Arial" panose="020B0604020202020204" pitchFamily="34" charset="0"/>
                <a:cs typeface="Arial" panose="020B0604020202020204" pitchFamily="34" charset="0"/>
              </a:rPr>
              <a:t>well-informed about politics and government</a:t>
            </a:r>
            <a:r>
              <a:rPr lang="en-US" dirty="0" smtClean="0">
                <a:latin typeface="Arial" panose="020B0604020202020204" pitchFamily="34" charset="0"/>
                <a:cs typeface="Arial" panose="020B0604020202020204" pitchFamily="34" charset="0"/>
              </a:rPr>
              <a:t> as most people</a:t>
            </a:r>
            <a:r>
              <a:rPr lang="en-US" baseline="0" dirty="0" smtClean="0">
                <a:latin typeface="Arial" panose="020B0604020202020204" pitchFamily="34" charset="0"/>
                <a:cs typeface="Arial" panose="020B0604020202020204" pitchFamily="34" charset="0"/>
              </a:rPr>
              <a:t>.</a:t>
            </a:r>
          </a:p>
          <a:p>
            <a:pPr marL="172342" indent="-172342">
              <a:buFont typeface="Arial" panose="020B0604020202020204" pitchFamily="34" charset="0"/>
              <a:buChar char="•"/>
            </a:pPr>
            <a:endParaRPr lang="en-US" i="1" dirty="0">
              <a:latin typeface="Arial" panose="020B0604020202020204" pitchFamily="34" charset="0"/>
              <a:cs typeface="Arial" panose="020B0604020202020204" pitchFamily="34" charset="0"/>
            </a:endParaRPr>
          </a:p>
          <a:p>
            <a:pPr marL="172342" indent="-172342">
              <a:buFont typeface="Arial" panose="020B0604020202020204" pitchFamily="34" charset="0"/>
              <a:buChar char="•"/>
            </a:pPr>
            <a:r>
              <a:rPr lang="en-US" i="1" dirty="0" smtClean="0">
                <a:latin typeface="Arial" panose="020B0604020202020204" pitchFamily="34" charset="0"/>
                <a:cs typeface="Arial" panose="020B0604020202020204" pitchFamily="34" charset="0"/>
              </a:rPr>
              <a:t>Note</a:t>
            </a:r>
            <a:r>
              <a:rPr lang="en-US" i="1" dirty="0">
                <a:latin typeface="Arial" panose="020B0604020202020204" pitchFamily="34" charset="0"/>
                <a:cs typeface="Arial" panose="020B0604020202020204" pitchFamily="34" charset="0"/>
              </a:rPr>
              <a:t>: The mean is based on a 7-point scale.</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103</a:t>
            </a:fld>
            <a:endParaRPr lang="en-US" dirty="0"/>
          </a:p>
        </p:txBody>
      </p:sp>
    </p:spTree>
    <p:extLst>
      <p:ext uri="{BB962C8B-B14F-4D97-AF65-F5344CB8AC3E}">
        <p14:creationId xmlns:p14="http://schemas.microsoft.com/office/powerpoint/2010/main" val="12030464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rgbClr val="005A73"/>
                </a:solidFill>
                <a:latin typeface="Arial" panose="020B0604020202020204" pitchFamily="34" charset="0"/>
                <a:cs typeface="Arial" panose="020B0604020202020204" pitchFamily="34" charset="0"/>
              </a:rPr>
              <a:t>Democratic Engagement</a:t>
            </a:r>
            <a:endParaRPr lang="en-CA" sz="1200" b="1" dirty="0" smtClean="0">
              <a:solidFill>
                <a:srgbClr val="005A73"/>
              </a:solidFill>
              <a:latin typeface="Arial" panose="020B0604020202020204" pitchFamily="34" charset="0"/>
              <a:cs typeface="Arial" panose="020B0604020202020204" pitchFamily="34" charset="0"/>
            </a:endParaRPr>
          </a:p>
          <a:p>
            <a:endParaRPr lang="en-CA" dirty="0" smtClean="0">
              <a:latin typeface="Arial" panose="020B0604020202020204" pitchFamily="34" charset="0"/>
              <a:cs typeface="Arial" panose="020B0604020202020204" pitchFamily="34" charset="0"/>
            </a:endParaRPr>
          </a:p>
          <a:p>
            <a:r>
              <a:rPr lang="en-CA" sz="1200" dirty="0" smtClean="0">
                <a:latin typeface="Arial" panose="020B0604020202020204" pitchFamily="34" charset="0"/>
                <a:cs typeface="Arial" panose="020B0604020202020204" pitchFamily="34" charset="0"/>
              </a:rPr>
              <a:t>“</a:t>
            </a:r>
            <a:r>
              <a:rPr lang="en-CA" sz="1200" i="1" dirty="0" smtClean="0">
                <a:latin typeface="Arial" panose="020B0604020202020204" pitchFamily="34" charset="0"/>
                <a:cs typeface="Arial" panose="020B0604020202020204" pitchFamily="34" charset="0"/>
              </a:rPr>
              <a:t>To what extent do residents with different living</a:t>
            </a:r>
            <a:r>
              <a:rPr lang="en-CA" sz="1200" i="1" baseline="0" dirty="0" smtClean="0">
                <a:latin typeface="Arial" panose="020B0604020202020204" pitchFamily="34" charset="0"/>
                <a:cs typeface="Arial" panose="020B0604020202020204" pitchFamily="34" charset="0"/>
              </a:rPr>
              <a:t> arrangements </a:t>
            </a:r>
            <a:r>
              <a:rPr lang="en-CA" i="1" dirty="0" smtClean="0">
                <a:latin typeface="Arial" panose="020B0604020202020204" pitchFamily="34" charset="0"/>
                <a:cs typeface="Arial" panose="020B0604020202020204" pitchFamily="34" charset="0"/>
              </a:rPr>
              <a:t>feel </a:t>
            </a:r>
            <a:r>
              <a:rPr lang="en-CA" i="1" dirty="0">
                <a:latin typeface="Arial" panose="020B0604020202020204" pitchFamily="34" charset="0"/>
                <a:cs typeface="Arial" panose="020B0604020202020204" pitchFamily="34" charset="0"/>
              </a:rPr>
              <a:t>their </a:t>
            </a:r>
            <a:r>
              <a:rPr lang="en-US" i="1" dirty="0">
                <a:latin typeface="Arial" panose="020B0604020202020204" pitchFamily="34" charset="0"/>
                <a:cs typeface="Arial" panose="020B0604020202020204" pitchFamily="34" charset="0"/>
              </a:rPr>
              <a:t>voices are heard by politicians </a:t>
            </a:r>
            <a:r>
              <a:rPr lang="en-CA" sz="1200" i="1" baseline="0" dirty="0" smtClean="0">
                <a:latin typeface="Arial" panose="020B0604020202020204" pitchFamily="34" charset="0"/>
                <a:cs typeface="Arial" panose="020B0604020202020204" pitchFamily="34" charset="0"/>
              </a:rPr>
              <a:t>in Waterloo Region?</a:t>
            </a:r>
            <a:r>
              <a:rPr lang="en-CA" sz="1200" dirty="0" smtClean="0">
                <a:latin typeface="Arial" panose="020B0604020202020204" pitchFamily="34" charset="0"/>
                <a:cs typeface="Arial" panose="020B0604020202020204" pitchFamily="34" charset="0"/>
              </a:rPr>
              <a:t>”</a:t>
            </a:r>
          </a:p>
          <a:p>
            <a:endParaRPr lang="en-CA" dirty="0" smtClean="0">
              <a:latin typeface="Arial" panose="020B0604020202020204" pitchFamily="34" charset="0"/>
              <a:cs typeface="Arial" panose="020B0604020202020204" pitchFamily="34" charset="0"/>
            </a:endParaRPr>
          </a:p>
          <a:p>
            <a:pPr marL="163718" lvl="0"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Adults who share accommodation with others have are most likely to </a:t>
            </a:r>
            <a:r>
              <a:rPr lang="en-US" dirty="0" smtClean="0">
                <a:latin typeface="Arial" panose="020B0604020202020204" pitchFamily="34" charset="0"/>
                <a:cs typeface="Arial" panose="020B0604020202020204" pitchFamily="34" charset="0"/>
              </a:rPr>
              <a:t>agree </a:t>
            </a:r>
            <a:r>
              <a:rPr lang="en-US" dirty="0">
                <a:latin typeface="Arial" panose="020B0604020202020204" pitchFamily="34" charset="0"/>
                <a:cs typeface="Arial" panose="020B0604020202020204" pitchFamily="34" charset="0"/>
              </a:rPr>
              <a:t>that they do not have any say about what government does. </a:t>
            </a:r>
            <a:r>
              <a:rPr lang="en-US" baseline="0" dirty="0" smtClean="0">
                <a:latin typeface="Arial" panose="020B0604020202020204" pitchFamily="34" charset="0"/>
                <a:cs typeface="Arial" panose="020B0604020202020204" pitchFamily="34" charset="0"/>
              </a:rPr>
              <a:t>In addition, households with one adult living with children at home (single parents) also report a comparatively high level of agreement that they do not have any say about what government does.</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lvl="0" indent="-163718">
              <a:buFont typeface="Arial" panose="020B0604020202020204" pitchFamily="34" charset="0"/>
              <a:buChar char="•"/>
              <a:defRPr/>
            </a:pPr>
            <a:r>
              <a:rPr lang="en-US" baseline="0" dirty="0" smtClean="0">
                <a:latin typeface="Arial" panose="020B0604020202020204" pitchFamily="34" charset="0"/>
                <a:cs typeface="Arial" panose="020B0604020202020204" pitchFamily="34" charset="0"/>
              </a:rPr>
              <a:t>Adults sharing accommodation with others </a:t>
            </a:r>
            <a:r>
              <a:rPr lang="en-US" dirty="0" smtClean="0">
                <a:latin typeface="Arial" panose="020B0604020202020204" pitchFamily="34" charset="0"/>
                <a:cs typeface="Arial" panose="020B0604020202020204" pitchFamily="34" charset="0"/>
              </a:rPr>
              <a:t>are most likely to believe </a:t>
            </a:r>
            <a:r>
              <a:rPr lang="en-US" dirty="0">
                <a:latin typeface="Arial" panose="020B0604020202020204" pitchFamily="34" charset="0"/>
                <a:cs typeface="Arial" panose="020B0604020202020204" pitchFamily="34" charset="0"/>
              </a:rPr>
              <a:t>that public officials do not care much what they </a:t>
            </a:r>
            <a:r>
              <a:rPr lang="en-US" dirty="0" smtClean="0">
                <a:latin typeface="Arial" panose="020B0604020202020204" pitchFamily="34" charset="0"/>
                <a:cs typeface="Arial" panose="020B0604020202020204" pitchFamily="34" charset="0"/>
              </a:rPr>
              <a:t>think. </a:t>
            </a:r>
            <a:r>
              <a:rPr lang="en-US" baseline="0" dirty="0" smtClean="0">
                <a:latin typeface="Arial" panose="020B0604020202020204" pitchFamily="34" charset="0"/>
                <a:cs typeface="Arial" panose="020B0604020202020204" pitchFamily="34" charset="0"/>
              </a:rPr>
              <a:t>Adults living with children at home and adults living alone also report comparatively high levels of agreement that public officials do not care much</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what they think.</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smtClean="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latin typeface="Arial" panose="020B0604020202020204" pitchFamily="34" charset="0"/>
                <a:cs typeface="Arial" panose="020B0604020202020204" pitchFamily="34" charset="0"/>
              </a:rPr>
              <a:t>Couples, especially those living with no children at home, have a higher belief that they are as well-informed about politics and government</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as most people. Conversely, those households of one adult living alone (single parents) report the lowest level of agreement that they are as well-informed about politics and government as most </a:t>
            </a:r>
            <a:r>
              <a:rPr lang="en-US" dirty="0" smtClean="0">
                <a:latin typeface="Arial" panose="020B0604020202020204" pitchFamily="34" charset="0"/>
                <a:cs typeface="Arial" panose="020B0604020202020204" pitchFamily="34" charset="0"/>
              </a:rPr>
              <a:t>people. </a:t>
            </a: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1" dirty="0">
              <a:latin typeface="Arial" panose="020B0604020202020204" pitchFamily="34" charset="0"/>
              <a:cs typeface="Arial" panose="020B0604020202020204" pitchFamily="34" charset="0"/>
            </a:endParaRPr>
          </a:p>
          <a:p>
            <a:pPr marL="163718" marR="0" lvl="0" indent="-16371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1" dirty="0" smtClean="0">
                <a:latin typeface="Arial" panose="020B0604020202020204" pitchFamily="34" charset="0"/>
                <a:cs typeface="Arial" panose="020B0604020202020204" pitchFamily="34" charset="0"/>
              </a:rPr>
              <a:t>Note</a:t>
            </a:r>
            <a:r>
              <a:rPr lang="en-US" i="1" dirty="0">
                <a:latin typeface="Arial" panose="020B0604020202020204" pitchFamily="34" charset="0"/>
                <a:cs typeface="Arial" panose="020B0604020202020204" pitchFamily="34" charset="0"/>
              </a:rPr>
              <a:t>: The mean is based on a 7-point scale.</a:t>
            </a:r>
            <a:endParaRPr lang="en-CA" dirty="0">
              <a:latin typeface="Arial" panose="020B0604020202020204" pitchFamily="34" charset="0"/>
              <a:cs typeface="Arial" panose="020B0604020202020204" pitchFamily="34" charset="0"/>
            </a:endParaRPr>
          </a:p>
          <a:p>
            <a:endParaRPr lang="en-CA" dirty="0"/>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104</a:t>
            </a:fld>
            <a:endParaRPr lang="en-US" dirty="0"/>
          </a:p>
        </p:txBody>
      </p:sp>
    </p:spTree>
    <p:extLst>
      <p:ext uri="{BB962C8B-B14F-4D97-AF65-F5344CB8AC3E}">
        <p14:creationId xmlns:p14="http://schemas.microsoft.com/office/powerpoint/2010/main" val="45122622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solidFill>
                  <a:srgbClr val="005A73"/>
                </a:solidFill>
                <a:latin typeface="Arial" panose="020B0604020202020204" pitchFamily="34" charset="0"/>
                <a:cs typeface="Arial" panose="020B0604020202020204" pitchFamily="34" charset="0"/>
              </a:rPr>
              <a:t>Democratic Engagement</a:t>
            </a:r>
          </a:p>
          <a:p>
            <a:endParaRPr lang="en-CA" dirty="0" smtClean="0">
              <a:latin typeface="Arial" panose="020B0604020202020204" pitchFamily="34" charset="0"/>
              <a:cs typeface="Arial" panose="020B0604020202020204" pitchFamily="34" charset="0"/>
            </a:endParaRPr>
          </a:p>
          <a:p>
            <a:r>
              <a:rPr lang="en-CA" dirty="0" smtClean="0">
                <a:latin typeface="Arial" panose="020B0604020202020204" pitchFamily="34" charset="0"/>
                <a:cs typeface="Arial" panose="020B0604020202020204" pitchFamily="34" charset="0"/>
              </a:rPr>
              <a:t>“</a:t>
            </a:r>
            <a:r>
              <a:rPr lang="en-CA" i="1" dirty="0" smtClean="0">
                <a:latin typeface="Arial" panose="020B0604020202020204" pitchFamily="34" charset="0"/>
                <a:cs typeface="Arial" panose="020B0604020202020204" pitchFamily="34" charset="0"/>
              </a:rPr>
              <a:t>Is perception of political capital</a:t>
            </a:r>
            <a:r>
              <a:rPr lang="en-CA" i="1" baseline="0" dirty="0" smtClean="0">
                <a:latin typeface="Arial" panose="020B0604020202020204" pitchFamily="34" charset="0"/>
                <a:cs typeface="Arial" panose="020B0604020202020204" pitchFamily="34" charset="0"/>
              </a:rPr>
              <a:t> </a:t>
            </a:r>
            <a:r>
              <a:rPr lang="en-CA" i="1" dirty="0" smtClean="0">
                <a:latin typeface="Arial" panose="020B0604020202020204" pitchFamily="34" charset="0"/>
                <a:cs typeface="Arial" panose="020B0604020202020204" pitchFamily="34" charset="0"/>
              </a:rPr>
              <a:t>related to</a:t>
            </a:r>
            <a:r>
              <a:rPr lang="en-CA" i="1" baseline="0" dirty="0" smtClean="0">
                <a:latin typeface="Arial" panose="020B0604020202020204" pitchFamily="34" charset="0"/>
                <a:cs typeface="Arial" panose="020B0604020202020204" pitchFamily="34" charset="0"/>
              </a:rPr>
              <a:t> overall wellbeing</a:t>
            </a:r>
            <a:r>
              <a:rPr lang="en-CA" i="1" dirty="0" smtClean="0">
                <a:latin typeface="Arial" panose="020B0604020202020204" pitchFamily="34" charset="0"/>
                <a:cs typeface="Arial" panose="020B0604020202020204" pitchFamily="34" charset="0"/>
              </a:rPr>
              <a:t>?</a:t>
            </a:r>
            <a:r>
              <a:rPr lang="en-CA" dirty="0" smtClean="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US" dirty="0" smtClean="0">
              <a:solidFill>
                <a:schemeClr val="tx1"/>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igher perceived political capital is related to higher overall wellbeing.</a:t>
            </a:r>
          </a:p>
          <a:p>
            <a:pPr marL="163718" indent="-163718">
              <a:buFont typeface="Arial" panose="020B0604020202020204" pitchFamily="34" charset="0"/>
              <a:buChar char="•"/>
            </a:pPr>
            <a:endParaRPr lang="en-US" i="1" dirty="0" smtClean="0">
              <a:solidFill>
                <a:srgbClr val="005A73"/>
              </a:solidFill>
              <a:latin typeface="Arial" panose="020B0604020202020204" pitchFamily="34" charset="0"/>
              <a:cs typeface="Arial" panose="020B0604020202020204" pitchFamily="34" charset="0"/>
            </a:endParaRPr>
          </a:p>
          <a:p>
            <a:pPr marL="163718" indent="-163718">
              <a:buFont typeface="Arial" panose="020B0604020202020204" pitchFamily="34" charset="0"/>
              <a:buChar char="•"/>
            </a:pPr>
            <a:r>
              <a:rPr lang="en-US" i="1" dirty="0" smtClean="0">
                <a:solidFill>
                  <a:srgbClr val="005A73"/>
                </a:solidFill>
                <a:latin typeface="Arial" panose="020B0604020202020204" pitchFamily="34" charset="0"/>
                <a:cs typeface="Arial" panose="020B0604020202020204" pitchFamily="34" charset="0"/>
              </a:rPr>
              <a:t>And is linked to:</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Higher incomes</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65 to 74 years of age</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No clear patterns</a:t>
            </a:r>
            <a:r>
              <a:rPr lang="en-US" baseline="0" dirty="0" smtClean="0">
                <a:latin typeface="Arial" panose="020B0604020202020204" pitchFamily="34" charset="0"/>
                <a:cs typeface="Arial" panose="020B0604020202020204" pitchFamily="34" charset="0"/>
              </a:rPr>
              <a:t> regarding geographic location</a:t>
            </a:r>
          </a:p>
          <a:p>
            <a:pPr marL="457200" indent="-228600">
              <a:spcBef>
                <a:spcPts val="0"/>
              </a:spcBef>
              <a:buClr>
                <a:srgbClr val="005A73"/>
              </a:buClr>
              <a:buSzPct val="100000"/>
              <a:buFont typeface="Arial" panose="020B0604020202020204" pitchFamily="34" charset="0"/>
              <a:buChar char="•"/>
            </a:pPr>
            <a:r>
              <a:rPr lang="en-US" dirty="0" smtClean="0">
                <a:latin typeface="Arial" panose="020B0604020202020204" pitchFamily="34" charset="0"/>
                <a:cs typeface="Arial" panose="020B0604020202020204" pitchFamily="34" charset="0"/>
              </a:rPr>
              <a:t>Households of couples with no children at home</a:t>
            </a:r>
          </a:p>
          <a:p>
            <a:pPr marL="457200" indent="-228600">
              <a:spcBef>
                <a:spcPts val="0"/>
              </a:spcBef>
              <a:buClr>
                <a:srgbClr val="005A73"/>
              </a:buClr>
              <a:buSzPct val="100000"/>
              <a:buFont typeface="Arial" panose="020B0604020202020204" pitchFamily="34" charset="0"/>
              <a:buChar char="•"/>
            </a:pPr>
            <a:endParaRPr lang="en-US" dirty="0" smtClean="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
        <p:nvSpPr>
          <p:cNvPr id="4" name="Date Placeholder 3"/>
          <p:cNvSpPr>
            <a:spLocks noGrp="1"/>
          </p:cNvSpPr>
          <p:nvPr>
            <p:ph type="dt" idx="10"/>
          </p:nvPr>
        </p:nvSpPr>
        <p:spPr/>
        <p:txBody>
          <a:bodyPr/>
          <a:lstStyle/>
          <a:p>
            <a:endParaRPr lang="en-US" dirty="0"/>
          </a:p>
        </p:txBody>
      </p:sp>
      <p:sp>
        <p:nvSpPr>
          <p:cNvPr id="5" name="Slide Number Placeholder 4"/>
          <p:cNvSpPr>
            <a:spLocks noGrp="1"/>
          </p:cNvSpPr>
          <p:nvPr>
            <p:ph type="sldNum" sz="quarter" idx="11"/>
          </p:nvPr>
        </p:nvSpPr>
        <p:spPr/>
        <p:txBody>
          <a:bodyPr/>
          <a:lstStyle/>
          <a:p>
            <a:fld id="{8B6ACE37-B70B-483C-B7C8-9B58D8E0844E}" type="slidenum">
              <a:rPr lang="en-US" smtClean="0"/>
              <a:pPr/>
              <a:t>105</a:t>
            </a:fld>
            <a:endParaRPr lang="en-US" dirty="0"/>
          </a:p>
        </p:txBody>
      </p:sp>
    </p:spTree>
    <p:extLst>
      <p:ext uri="{BB962C8B-B14F-4D97-AF65-F5344CB8AC3E}">
        <p14:creationId xmlns:p14="http://schemas.microsoft.com/office/powerpoint/2010/main" val="22495797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https://uwaterloo.ca/applied-health-scien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74352"/>
            <a:ext cx="9144000" cy="182880"/>
          </a:xfrm>
          <a:prstGeom prst="rect">
            <a:avLst/>
          </a:prstGeom>
        </p:spPr>
      </p:pic>
      <p:sp>
        <p:nvSpPr>
          <p:cNvPr id="26" name="Rectangle 25"/>
          <p:cNvSpPr/>
          <p:nvPr userDrawn="1"/>
        </p:nvSpPr>
        <p:spPr>
          <a:xfrm flipV="1">
            <a:off x="0" y="2895599"/>
            <a:ext cx="8686800" cy="1371600"/>
          </a:xfrm>
          <a:prstGeom prst="rect">
            <a:avLst/>
          </a:prstGeom>
          <a:solidFill>
            <a:srgbClr val="007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0" y="1143000"/>
            <a:ext cx="8686800" cy="1470025"/>
          </a:xfrm>
        </p:spPr>
        <p:txBody>
          <a:bodyPr lIns="54864" rIns="54864">
            <a:normAutofit/>
          </a:bodyPr>
          <a:lstStyle>
            <a:lvl1pPr algn="r">
              <a:defRPr sz="4600"/>
            </a:lvl1pPr>
          </a:lstStyle>
          <a:p>
            <a:r>
              <a:rPr lang="en-US" dirty="0" smtClean="0"/>
              <a:t>Edit Master title style</a:t>
            </a:r>
            <a:endParaRPr lang="en-US" dirty="0"/>
          </a:p>
        </p:txBody>
      </p:sp>
      <p:sp>
        <p:nvSpPr>
          <p:cNvPr id="3" name="Subtitle 2"/>
          <p:cNvSpPr>
            <a:spLocks noGrp="1"/>
          </p:cNvSpPr>
          <p:nvPr>
            <p:ph type="subTitle" idx="1" hasCustomPrompt="1"/>
          </p:nvPr>
        </p:nvSpPr>
        <p:spPr>
          <a:xfrm>
            <a:off x="2286000" y="2438400"/>
            <a:ext cx="6400800" cy="1371600"/>
          </a:xfrm>
        </p:spPr>
        <p:txBody>
          <a:bodyPr lIns="109728" rIns="109728">
            <a:normAutofit/>
          </a:bodyPr>
          <a:lstStyle>
            <a:lvl1pPr marL="0" indent="0" algn="r">
              <a:lnSpc>
                <a:spcPct val="100000"/>
              </a:lnSpc>
              <a:spcBef>
                <a:spcPts val="0"/>
              </a:spcBef>
              <a:buNone/>
              <a:defRPr sz="2800" b="1" i="1" spc="2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2" descr="C:\Users\ciwmargo\Documents\Admin\CIW logo\661_CIW_logo_PMS320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5163403"/>
            <a:ext cx="1371600" cy="10087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0" hasCustomPrompt="1"/>
          </p:nvPr>
        </p:nvSpPr>
        <p:spPr>
          <a:xfrm>
            <a:off x="2743200" y="43434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19" name="Text Placeholder 17"/>
          <p:cNvSpPr>
            <a:spLocks noGrp="1"/>
          </p:cNvSpPr>
          <p:nvPr>
            <p:ph type="body" sz="quarter" idx="11" hasCustomPrompt="1"/>
          </p:nvPr>
        </p:nvSpPr>
        <p:spPr>
          <a:xfrm>
            <a:off x="2743200" y="50292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25" name="Text Placeholder 23"/>
          <p:cNvSpPr>
            <a:spLocks noGrp="1"/>
          </p:cNvSpPr>
          <p:nvPr>
            <p:ph type="body" sz="quarter" idx="13" hasCustomPrompt="1"/>
          </p:nvPr>
        </p:nvSpPr>
        <p:spPr>
          <a:xfrm>
            <a:off x="2743200" y="5961062"/>
            <a:ext cx="5943600" cy="287338"/>
          </a:xfrm>
        </p:spPr>
        <p:txBody>
          <a:bodyPr lIns="0" tIns="0" rIns="0" bIns="0">
            <a:noAutofit/>
          </a:bodyPr>
          <a:lstStyle>
            <a:lvl1pPr marL="0" indent="0">
              <a:buNone/>
              <a:defRPr sz="1400" spc="20" baseline="0">
                <a:solidFill>
                  <a:schemeClr val="tx1">
                    <a:lumMod val="50000"/>
                    <a:lumOff val="50000"/>
                  </a:schemeClr>
                </a:solidFill>
                <a:latin typeface="+mj-lt"/>
              </a:defRPr>
            </a:lvl1pPr>
            <a:lvl2pPr>
              <a:defRPr sz="1600"/>
            </a:lvl2pPr>
            <a:lvl3pPr>
              <a:defRPr sz="1600"/>
            </a:lvl3pPr>
            <a:lvl4pPr>
              <a:defRPr sz="1600"/>
            </a:lvl4pPr>
            <a:lvl5pPr>
              <a:defRPr sz="1600"/>
            </a:lvl5pPr>
          </a:lstStyle>
          <a:p>
            <a:pPr lvl="0"/>
            <a:r>
              <a:rPr lang="en-US" dirty="0" smtClean="0"/>
              <a:t>CONFERENCE, SYMPOSIUM, LECTURE SERIES TITLE</a:t>
            </a:r>
            <a:endParaRPr lang="en-US" dirty="0"/>
          </a:p>
        </p:txBody>
      </p:sp>
    </p:spTree>
    <p:extLst>
      <p:ext uri="{BB962C8B-B14F-4D97-AF65-F5344CB8AC3E}">
        <p14:creationId xmlns:p14="http://schemas.microsoft.com/office/powerpoint/2010/main" val="377555076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38753813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24921" t="20357"/>
          <a:stretch>
            <a:fillRect/>
          </a:stretch>
        </p:blipFill>
        <p:spPr bwMode="auto">
          <a:xfrm>
            <a:off x="8551863" y="565150"/>
            <a:ext cx="59055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257070"/>
      </p:ext>
    </p:extLst>
  </p:cSld>
  <p:clrMapOvr>
    <a:masterClrMapping/>
  </p:clrMapOvr>
  <p:transition spd="slow">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C81D53-91E9-4B4D-9E20-EB71DB9E818A}" type="datetimeFigureOut">
              <a:rPr lang="en-CA">
                <a:solidFill>
                  <a:prstClr val="black">
                    <a:tint val="75000"/>
                  </a:prstClr>
                </a:solidFill>
              </a:rPr>
              <a:pPr/>
              <a:t>14/05/2019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BFBF7F-5973-47D6-B8D7-5194ABFC666C}" type="slidenum">
              <a:rPr lang="en-CA">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225572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4667"/>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685800" y="2451810"/>
            <a:ext cx="7086600" cy="1752600"/>
          </a:xfrm>
        </p:spPr>
        <p:txBody>
          <a:bodyPr/>
          <a:lstStyle>
            <a:lvl1pPr marL="0" indent="0" algn="l">
              <a:buNone/>
              <a:defRPr>
                <a:solidFill>
                  <a:schemeClr val="accent5">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701C7EB-1829-E740-8C81-BB8AC1B0CDD9}" type="datetimeFigureOut">
              <a:rPr lang="en-US" smtClean="0"/>
              <a:pPr/>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3477841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1C7EB-1829-E740-8C81-BB8AC1B0CDD9}" type="datetimeFigureOut">
              <a:rPr lang="en-US" smtClean="0"/>
              <a:pPr/>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2851445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with pinwheel">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701C7EB-1829-E740-8C81-BB8AC1B0CDD9}" type="datetimeFigureOut">
              <a:rPr lang="en-US" smtClean="0"/>
              <a:pPr/>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1628860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no bann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93CDDD"/>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01C7EB-1829-E740-8C81-BB8AC1B0CDD9}" type="datetimeFigureOut">
              <a:rPr lang="en-US" smtClean="0"/>
              <a:pPr/>
              <a:t>5/14/2019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1293662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409548"/>
            <a:ext cx="4038600" cy="37166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409548"/>
            <a:ext cx="4038600" cy="37166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701C7EB-1829-E740-8C81-BB8AC1B0CDD9}" type="datetimeFigureOut">
              <a:rPr lang="en-US" smtClean="0"/>
              <a:pPr/>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2942485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470585"/>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3248637"/>
            <a:ext cx="4040188" cy="2877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470585"/>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248637"/>
            <a:ext cx="4041775" cy="287752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01C7EB-1829-E740-8C81-BB8AC1B0CDD9}" type="datetimeFigureOut">
              <a:rPr lang="en-US" smtClean="0"/>
              <a:pPr/>
              <a:t>5/14/2019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27886615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01C7EB-1829-E740-8C81-BB8AC1B0CDD9}" type="datetimeFigureOut">
              <a:rPr lang="en-US" smtClean="0"/>
              <a:pPr/>
              <a:t>5/14/2019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951528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325"/>
            <a:ext cx="8229600" cy="1143000"/>
          </a:xfrm>
        </p:spPr>
        <p:txBody>
          <a:bodyPr lIns="0" rIns="0">
            <a:normAutofit/>
          </a:bodyPr>
          <a:lstStyle>
            <a:lvl1pPr algn="l">
              <a:defRPr sz="3200" i="0">
                <a:latin typeface="Gotham"/>
              </a:defRPr>
            </a:lvl1pPr>
          </a:lstStyle>
          <a:p>
            <a:r>
              <a:rPr lang="en-CA" dirty="0" smtClean="0"/>
              <a:t>Click to edit Master title style</a:t>
            </a:r>
            <a:endParaRPr lang="en-US" dirty="0"/>
          </a:p>
        </p:txBody>
      </p:sp>
      <p:sp>
        <p:nvSpPr>
          <p:cNvPr id="3" name="Content Placeholder 2"/>
          <p:cNvSpPr>
            <a:spLocks noGrp="1"/>
          </p:cNvSpPr>
          <p:nvPr>
            <p:ph idx="1"/>
          </p:nvPr>
        </p:nvSpPr>
        <p:spPr/>
        <p:txBody>
          <a:bodyPr lIns="0" rIns="0"/>
          <a:lstStyle>
            <a:lvl1pPr marL="342900" indent="-342900">
              <a:buClr>
                <a:schemeClr val="bg2"/>
              </a:buClr>
              <a:buFont typeface="Wingdings 3" pitchFamily="18" charset="2"/>
              <a:buChar char="}"/>
              <a:defRPr>
                <a:latin typeface="Gotham"/>
              </a:defRPr>
            </a:lvl1pPr>
            <a:lvl2pPr>
              <a:defRPr>
                <a:latin typeface="Gotham"/>
              </a:defRPr>
            </a:lvl2pPr>
            <a:lvl3pPr>
              <a:defRPr>
                <a:latin typeface="Gotham"/>
              </a:defRPr>
            </a:lvl3pPr>
            <a:lvl4pPr>
              <a:defRPr>
                <a:latin typeface="Gotham"/>
              </a:defRPr>
            </a:lvl4pPr>
            <a:lvl5pPr>
              <a:defRPr>
                <a:latin typeface="Gotham"/>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248718860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no bann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01C7EB-1829-E740-8C81-BB8AC1B0CDD9}" type="datetimeFigureOut">
              <a:rPr lang="en-US" smtClean="0"/>
              <a:pPr/>
              <a:t>5/14/2019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01DF18-A7E9-214B-BB2B-9B7ED8C0C632}" type="slidenum">
              <a:rPr lang="en-US" smtClean="0"/>
              <a:pPr/>
              <a:t>‹#›</a:t>
            </a:fld>
            <a:endParaRPr lang="en-US"/>
          </a:p>
        </p:txBody>
      </p:sp>
    </p:spTree>
    <p:extLst>
      <p:ext uri="{BB962C8B-B14F-4D97-AF65-F5344CB8AC3E}">
        <p14:creationId xmlns:p14="http://schemas.microsoft.com/office/powerpoint/2010/main" val="161460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5" name="Picture 34" descr="https://uwaterloo.ca/applied-health-science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674352"/>
            <a:ext cx="9144000" cy="182880"/>
          </a:xfrm>
          <a:prstGeom prst="rect">
            <a:avLst/>
          </a:prstGeom>
        </p:spPr>
      </p:pic>
      <p:sp>
        <p:nvSpPr>
          <p:cNvPr id="26" name="Rectangle 25"/>
          <p:cNvSpPr/>
          <p:nvPr userDrawn="1"/>
        </p:nvSpPr>
        <p:spPr>
          <a:xfrm flipV="1">
            <a:off x="0" y="2895599"/>
            <a:ext cx="8686800" cy="1371600"/>
          </a:xfrm>
          <a:prstGeom prst="rect">
            <a:avLst/>
          </a:prstGeom>
          <a:solidFill>
            <a:srgbClr val="007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ctrTitle" hasCustomPrompt="1"/>
          </p:nvPr>
        </p:nvSpPr>
        <p:spPr>
          <a:xfrm>
            <a:off x="0" y="1143000"/>
            <a:ext cx="8686800" cy="1470025"/>
          </a:xfrm>
        </p:spPr>
        <p:txBody>
          <a:bodyPr lIns="54864" rIns="54864">
            <a:normAutofit/>
          </a:bodyPr>
          <a:lstStyle>
            <a:lvl1pPr algn="r">
              <a:defRPr sz="4600"/>
            </a:lvl1pPr>
          </a:lstStyle>
          <a:p>
            <a:r>
              <a:rPr lang="en-US" dirty="0" smtClean="0"/>
              <a:t>Edit Master title style</a:t>
            </a:r>
            <a:endParaRPr lang="en-US" dirty="0"/>
          </a:p>
        </p:txBody>
      </p:sp>
      <p:sp>
        <p:nvSpPr>
          <p:cNvPr id="3" name="Subtitle 2"/>
          <p:cNvSpPr>
            <a:spLocks noGrp="1"/>
          </p:cNvSpPr>
          <p:nvPr>
            <p:ph type="subTitle" idx="1" hasCustomPrompt="1"/>
          </p:nvPr>
        </p:nvSpPr>
        <p:spPr>
          <a:xfrm>
            <a:off x="2286000" y="2438400"/>
            <a:ext cx="6400800" cy="1371600"/>
          </a:xfrm>
        </p:spPr>
        <p:txBody>
          <a:bodyPr lIns="109728" rIns="109728">
            <a:normAutofit/>
          </a:bodyPr>
          <a:lstStyle>
            <a:lvl1pPr marL="0" indent="0" algn="r">
              <a:lnSpc>
                <a:spcPct val="100000"/>
              </a:lnSpc>
              <a:spcBef>
                <a:spcPts val="0"/>
              </a:spcBef>
              <a:buNone/>
              <a:defRPr sz="2800" b="1" i="1" spc="2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2" descr="C:\Users\ciwmargo\Documents\Admin\CIW logo\661_CIW_logo_PMS320 (2).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4800" y="5163403"/>
            <a:ext cx="1371600" cy="1008797"/>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7"/>
          <p:cNvSpPr>
            <a:spLocks noGrp="1"/>
          </p:cNvSpPr>
          <p:nvPr>
            <p:ph type="body" sz="quarter" idx="10" hasCustomPrompt="1"/>
          </p:nvPr>
        </p:nvSpPr>
        <p:spPr>
          <a:xfrm>
            <a:off x="2743200" y="43434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19" name="Text Placeholder 17"/>
          <p:cNvSpPr>
            <a:spLocks noGrp="1"/>
          </p:cNvSpPr>
          <p:nvPr>
            <p:ph type="body" sz="quarter" idx="11" hasCustomPrompt="1"/>
          </p:nvPr>
        </p:nvSpPr>
        <p:spPr>
          <a:xfrm>
            <a:off x="2743200" y="5029200"/>
            <a:ext cx="4572000" cy="646112"/>
          </a:xfrm>
        </p:spPr>
        <p:txBody>
          <a:bodyPr lIns="0" tIns="0" rIns="0" bIns="0">
            <a:normAutofit/>
          </a:bodyPr>
          <a:lstStyle>
            <a:lvl1pPr marL="0" indent="0">
              <a:spcBef>
                <a:spcPts val="0"/>
              </a:spcBef>
              <a:buNone/>
              <a:defRPr sz="1800" spc="10" baseline="0">
                <a:latin typeface="+mj-lt"/>
              </a:defRPr>
            </a:lvl1pPr>
          </a:lstStyle>
          <a:p>
            <a:pPr lvl="0"/>
            <a:r>
              <a:rPr lang="en-US" dirty="0" smtClean="0"/>
              <a:t>Author name, Title and association</a:t>
            </a:r>
            <a:endParaRPr lang="en-US" dirty="0"/>
          </a:p>
        </p:txBody>
      </p:sp>
      <p:sp>
        <p:nvSpPr>
          <p:cNvPr id="25" name="Text Placeholder 23"/>
          <p:cNvSpPr>
            <a:spLocks noGrp="1"/>
          </p:cNvSpPr>
          <p:nvPr>
            <p:ph type="body" sz="quarter" idx="13" hasCustomPrompt="1"/>
          </p:nvPr>
        </p:nvSpPr>
        <p:spPr>
          <a:xfrm>
            <a:off x="2743200" y="5961062"/>
            <a:ext cx="5943600" cy="287338"/>
          </a:xfrm>
        </p:spPr>
        <p:txBody>
          <a:bodyPr lIns="0" tIns="0" rIns="0" bIns="0">
            <a:noAutofit/>
          </a:bodyPr>
          <a:lstStyle>
            <a:lvl1pPr marL="0" indent="0">
              <a:buNone/>
              <a:defRPr sz="1400" spc="20" baseline="0">
                <a:solidFill>
                  <a:schemeClr val="tx1">
                    <a:lumMod val="50000"/>
                    <a:lumOff val="50000"/>
                  </a:schemeClr>
                </a:solidFill>
                <a:latin typeface="+mj-lt"/>
              </a:defRPr>
            </a:lvl1pPr>
            <a:lvl2pPr>
              <a:defRPr sz="1600"/>
            </a:lvl2pPr>
            <a:lvl3pPr>
              <a:defRPr sz="1600"/>
            </a:lvl3pPr>
            <a:lvl4pPr>
              <a:defRPr sz="1600"/>
            </a:lvl4pPr>
            <a:lvl5pPr>
              <a:defRPr sz="1600"/>
            </a:lvl5pPr>
          </a:lstStyle>
          <a:p>
            <a:pPr lvl="0"/>
            <a:r>
              <a:rPr lang="en-US" dirty="0" smtClean="0"/>
              <a:t>CONFERENCE, SYMPOSIUM, LECTURE SERIES TITLE</a:t>
            </a:r>
            <a:endParaRPr lang="en-US" dirty="0"/>
          </a:p>
        </p:txBody>
      </p:sp>
    </p:spTree>
    <p:extLst>
      <p:ext uri="{BB962C8B-B14F-4D97-AF65-F5344CB8AC3E}">
        <p14:creationId xmlns:p14="http://schemas.microsoft.com/office/powerpoint/2010/main" val="29909924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97325"/>
            <a:ext cx="8229600" cy="1143000"/>
          </a:xfrm>
        </p:spPr>
        <p:txBody>
          <a:bodyPr lIns="0" rIns="0">
            <a:normAutofit/>
          </a:bodyPr>
          <a:lstStyle>
            <a:lvl1pPr algn="l">
              <a:defRPr sz="3200" i="0">
                <a:latin typeface="Gotham"/>
              </a:defRPr>
            </a:lvl1pPr>
          </a:lstStyle>
          <a:p>
            <a:r>
              <a:rPr lang="en-CA" dirty="0" smtClean="0"/>
              <a:t>Click to edit Master title style</a:t>
            </a:r>
            <a:endParaRPr lang="en-US" dirty="0"/>
          </a:p>
        </p:txBody>
      </p:sp>
      <p:sp>
        <p:nvSpPr>
          <p:cNvPr id="3" name="Content Placeholder 2"/>
          <p:cNvSpPr>
            <a:spLocks noGrp="1"/>
          </p:cNvSpPr>
          <p:nvPr>
            <p:ph idx="1"/>
          </p:nvPr>
        </p:nvSpPr>
        <p:spPr/>
        <p:txBody>
          <a:bodyPr lIns="0" rIns="0"/>
          <a:lstStyle>
            <a:lvl1pPr marL="342900" indent="-342900">
              <a:buClr>
                <a:schemeClr val="bg2"/>
              </a:buClr>
              <a:buFont typeface="Wingdings 3" pitchFamily="18" charset="2"/>
              <a:buChar char="}"/>
              <a:defRPr>
                <a:latin typeface="Gotham"/>
              </a:defRPr>
            </a:lvl1pPr>
            <a:lvl2pPr>
              <a:defRPr>
                <a:latin typeface="Gotham"/>
              </a:defRPr>
            </a:lvl2pPr>
            <a:lvl3pPr>
              <a:defRPr>
                <a:latin typeface="Gotham"/>
              </a:defRPr>
            </a:lvl3pPr>
            <a:lvl4pPr>
              <a:defRPr>
                <a:latin typeface="Gotham"/>
              </a:defRPr>
            </a:lvl4pPr>
            <a:lvl5pPr>
              <a:defRPr>
                <a:latin typeface="Gotham"/>
              </a:defRPr>
            </a:lvl5p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Tree>
    <p:extLst>
      <p:ext uri="{BB962C8B-B14F-4D97-AF65-F5344CB8AC3E}">
        <p14:creationId xmlns:p14="http://schemas.microsoft.com/office/powerpoint/2010/main" val="377003495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flipV="1">
            <a:off x="0" y="2960369"/>
            <a:ext cx="8496300" cy="1371600"/>
          </a:xfrm>
          <a:prstGeom prst="rect">
            <a:avLst/>
          </a:prstGeom>
          <a:solidFill>
            <a:srgbClr val="BED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 name="Title 1"/>
          <p:cNvSpPr>
            <a:spLocks noGrp="1"/>
          </p:cNvSpPr>
          <p:nvPr>
            <p:ph type="title" hasCustomPrompt="1"/>
          </p:nvPr>
        </p:nvSpPr>
        <p:spPr>
          <a:xfrm>
            <a:off x="722313" y="4406900"/>
            <a:ext cx="7772400" cy="1362075"/>
          </a:xfrm>
        </p:spPr>
        <p:txBody>
          <a:bodyPr anchor="t"/>
          <a:lstStyle>
            <a:lvl1pPr algn="l">
              <a:defRPr sz="4000" b="1" i="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cxnSp>
        <p:nvCxnSpPr>
          <p:cNvPr id="8" name="Straight Connector 7"/>
          <p:cNvCxnSpPr/>
          <p:nvPr userDrawn="1"/>
        </p:nvCxnSpPr>
        <p:spPr>
          <a:xfrm flipV="1">
            <a:off x="0" y="4410075"/>
            <a:ext cx="89154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65459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cxnSp>
        <p:nvCxnSpPr>
          <p:cNvPr id="9" name="Straight Connector 8"/>
          <p:cNvCxnSpPr/>
          <p:nvPr userDrawn="1"/>
        </p:nvCxnSpPr>
        <p:spPr>
          <a:xfrm>
            <a:off x="0" y="1097280"/>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5391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a:solidFill>
            <a:srgbClr val="BEDDAB"/>
          </a:solidFill>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hasCustomPrompt="1"/>
          </p:nvPr>
        </p:nvSpPr>
        <p:spPr>
          <a:xfrm>
            <a:off x="4645025" y="1535113"/>
            <a:ext cx="4041775" cy="639762"/>
          </a:xfrm>
          <a:solidFill>
            <a:srgbClr val="BEDDAB"/>
          </a:solidFill>
        </p:spPr>
        <p:txBody>
          <a:bodyPr anchor="b">
            <a:normAutofit/>
          </a:bodyPr>
          <a:lstStyle>
            <a:lvl1pPr marL="0" indent="0">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cxnSp>
        <p:nvCxnSpPr>
          <p:cNvPr id="10" name="Straight Connector 9"/>
          <p:cNvCxnSpPr/>
          <p:nvPr userDrawn="1"/>
        </p:nvCxnSpPr>
        <p:spPr>
          <a:xfrm>
            <a:off x="0" y="1285875"/>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35951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3000" b="1" i="1"/>
            </a:lvl1pPr>
          </a:lstStyle>
          <a:p>
            <a:r>
              <a:rPr lang="en-CA" smtClean="0"/>
              <a:t>Click to edit Master title style</a:t>
            </a:r>
            <a:endParaRPr lang="en-US" dirty="0"/>
          </a:p>
        </p:txBody>
      </p:sp>
      <p:cxnSp>
        <p:nvCxnSpPr>
          <p:cNvPr id="6" name="Straight Connector 5"/>
          <p:cNvCxnSpPr/>
          <p:nvPr userDrawn="1"/>
        </p:nvCxnSpPr>
        <p:spPr>
          <a:xfrm>
            <a:off x="0" y="1285875"/>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5190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153428"/>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108960" cy="1097280"/>
          </a:xfrm>
        </p:spPr>
        <p:txBody>
          <a:bodyPr anchor="b"/>
          <a:lstStyle>
            <a:lvl1pPr algn="l">
              <a:defRPr sz="2000" b="1" i="1"/>
            </a:lvl1pPr>
          </a:lstStyle>
          <a:p>
            <a:r>
              <a:rPr lang="en-CA" smtClean="0"/>
              <a:t>Click to edit Master title style</a:t>
            </a:r>
            <a:endParaRPr lang="en-US" dirty="0"/>
          </a:p>
        </p:txBody>
      </p:sp>
      <p:sp>
        <p:nvSpPr>
          <p:cNvPr id="4" name="Text Placeholder 3"/>
          <p:cNvSpPr>
            <a:spLocks noGrp="1"/>
          </p:cNvSpPr>
          <p:nvPr>
            <p:ph type="body" sz="half" idx="2"/>
          </p:nvPr>
        </p:nvSpPr>
        <p:spPr>
          <a:xfrm>
            <a:off x="304800" y="1590674"/>
            <a:ext cx="3108960" cy="4572000"/>
          </a:xfr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1" name="Picture Placeholder 10"/>
          <p:cNvSpPr>
            <a:spLocks noGrp="1"/>
          </p:cNvSpPr>
          <p:nvPr>
            <p:ph type="pic" sz="quarter" idx="10"/>
          </p:nvPr>
        </p:nvSpPr>
        <p:spPr>
          <a:xfrm>
            <a:off x="3505200" y="304800"/>
            <a:ext cx="5486400" cy="5852160"/>
          </a:xfrm>
        </p:spPr>
        <p:txBody>
          <a:bodyPr/>
          <a:lstStyle/>
          <a:p>
            <a:r>
              <a:rPr lang="en-CA" dirty="0" smtClean="0"/>
              <a:t>Drag picture to placeholder or click icon to add</a:t>
            </a:r>
            <a:endParaRPr lang="en-US" dirty="0"/>
          </a:p>
        </p:txBody>
      </p:sp>
      <p:cxnSp>
        <p:nvCxnSpPr>
          <p:cNvPr id="13" name="Straight Connector 12"/>
          <p:cNvCxnSpPr/>
          <p:nvPr userDrawn="1"/>
        </p:nvCxnSpPr>
        <p:spPr>
          <a:xfrm flipV="1">
            <a:off x="0" y="1495425"/>
            <a:ext cx="347472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8879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5486400" cy="566738"/>
          </a:xfrm>
        </p:spPr>
        <p:txBody>
          <a:bodyPr lIns="0" tIns="0" rIns="0" bIns="0" anchor="b">
            <a:normAutofit/>
          </a:bodyPr>
          <a:lstStyle>
            <a:lvl1pPr algn="l">
              <a:defRPr sz="2400" b="1" i="1"/>
            </a:lvl1pPr>
          </a:lstStyle>
          <a:p>
            <a:r>
              <a:rPr lang="en-CA"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4" name="Text Placeholder 3"/>
          <p:cNvSpPr>
            <a:spLocks noGrp="1"/>
          </p:cNvSpPr>
          <p:nvPr>
            <p:ph type="body" sz="half" idx="2"/>
          </p:nvPr>
        </p:nvSpPr>
        <p:spPr>
          <a:xfrm>
            <a:off x="1792288" y="5519738"/>
            <a:ext cx="5486400" cy="804862"/>
          </a:xfrm>
        </p:spPr>
        <p:txBody>
          <a:bodyPr lIns="0" tIns="0" rIns="0" bIns="0">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cxnSp>
        <p:nvCxnSpPr>
          <p:cNvPr id="8" name="Straight Connector 7"/>
          <p:cNvCxnSpPr/>
          <p:nvPr userDrawn="1"/>
        </p:nvCxnSpPr>
        <p:spPr>
          <a:xfrm flipV="1">
            <a:off x="0" y="5257800"/>
            <a:ext cx="13716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8328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2" name="Rectangle 11"/>
          <p:cNvSpPr/>
          <p:nvPr userDrawn="1"/>
        </p:nvSpPr>
        <p:spPr>
          <a:xfrm flipV="1">
            <a:off x="0" y="2960369"/>
            <a:ext cx="8496300" cy="1371600"/>
          </a:xfrm>
          <a:prstGeom prst="rect">
            <a:avLst/>
          </a:prstGeom>
          <a:solidFill>
            <a:srgbClr val="BED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722313" y="4406900"/>
            <a:ext cx="7772400" cy="1362075"/>
          </a:xfrm>
        </p:spPr>
        <p:txBody>
          <a:bodyPr anchor="t"/>
          <a:lstStyle>
            <a:lvl1pPr algn="l">
              <a:defRPr sz="4000" b="1" i="1" cap="none">
                <a:solidFill>
                  <a:schemeClr val="tx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830513"/>
            <a:ext cx="7772400" cy="1500187"/>
          </a:xfrm>
        </p:spPr>
        <p:txBody>
          <a:bodyPr anchor="b"/>
          <a:lstStyle>
            <a:lvl1pPr marL="0" indent="0">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cxnSp>
        <p:nvCxnSpPr>
          <p:cNvPr id="8" name="Straight Connector 7"/>
          <p:cNvCxnSpPr/>
          <p:nvPr userDrawn="1"/>
        </p:nvCxnSpPr>
        <p:spPr>
          <a:xfrm flipV="1">
            <a:off x="0" y="4410075"/>
            <a:ext cx="89154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73127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extLst>
      <p:ext uri="{BB962C8B-B14F-4D97-AF65-F5344CB8AC3E}">
        <p14:creationId xmlns:p14="http://schemas.microsoft.com/office/powerpoint/2010/main" val="1027161100"/>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24921" t="20357"/>
          <a:stretch>
            <a:fillRect/>
          </a:stretch>
        </p:blipFill>
        <p:spPr bwMode="auto">
          <a:xfrm>
            <a:off x="8551863" y="565150"/>
            <a:ext cx="590550"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7261908"/>
      </p:ext>
    </p:extLst>
  </p:cSld>
  <p:clrMapOvr>
    <a:masterClrMapping/>
  </p:clrMapOvr>
  <p:transition spd="slow">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EC81D53-91E9-4B4D-9E20-EB71DB9E818A}" type="datetimeFigureOut">
              <a:rPr lang="en-CA">
                <a:solidFill>
                  <a:prstClr val="black">
                    <a:tint val="75000"/>
                  </a:prstClr>
                </a:solidFill>
              </a:rPr>
              <a:pPr/>
              <a:t>14/05/2019</a:t>
            </a:fld>
            <a:endParaRPr lang="en-CA"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CA"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1BFBF7F-5973-47D6-B8D7-5194ABFC666C}" type="slidenum">
              <a:rPr lang="en-CA">
                <a:solidFill>
                  <a:prstClr val="black">
                    <a:tint val="75000"/>
                  </a:prstClr>
                </a:solidFill>
              </a:rPr>
              <a:pPr/>
              <a:t>‹#›</a:t>
            </a:fld>
            <a:endParaRPr lang="en-CA" dirty="0">
              <a:solidFill>
                <a:prstClr val="black">
                  <a:tint val="75000"/>
                </a:prstClr>
              </a:solidFill>
            </a:endParaRPr>
          </a:p>
        </p:txBody>
      </p:sp>
    </p:spTree>
    <p:extLst>
      <p:ext uri="{BB962C8B-B14F-4D97-AF65-F5344CB8AC3E}">
        <p14:creationId xmlns:p14="http://schemas.microsoft.com/office/powerpoint/2010/main" val="17094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cxnSp>
        <p:nvCxnSpPr>
          <p:cNvPr id="9" name="Straight Connector 8"/>
          <p:cNvCxnSpPr/>
          <p:nvPr userDrawn="1"/>
        </p:nvCxnSpPr>
        <p:spPr>
          <a:xfrm>
            <a:off x="0" y="1097280"/>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83733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4200"/>
            </a:lvl1pPr>
          </a:lstStyle>
          <a:p>
            <a:r>
              <a:rPr lang="en-CA" smtClean="0"/>
              <a:t>Click to edit Master title style</a:t>
            </a:r>
            <a:endParaRPr lang="en-US" dirty="0"/>
          </a:p>
        </p:txBody>
      </p:sp>
      <p:sp>
        <p:nvSpPr>
          <p:cNvPr id="3" name="Text Placeholder 2"/>
          <p:cNvSpPr>
            <a:spLocks noGrp="1"/>
          </p:cNvSpPr>
          <p:nvPr>
            <p:ph type="body" idx="1" hasCustomPrompt="1"/>
          </p:nvPr>
        </p:nvSpPr>
        <p:spPr>
          <a:xfrm>
            <a:off x="457200" y="1535113"/>
            <a:ext cx="4040188" cy="639762"/>
          </a:xfrm>
          <a:solidFill>
            <a:srgbClr val="BEDDAB"/>
          </a:solidFill>
        </p:spPr>
        <p:txBody>
          <a:bodyPr anchor="b">
            <a:normAutofit/>
          </a:bodyPr>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hasCustomPrompt="1"/>
          </p:nvPr>
        </p:nvSpPr>
        <p:spPr>
          <a:xfrm>
            <a:off x="4645025" y="1535113"/>
            <a:ext cx="4041775" cy="639762"/>
          </a:xfrm>
          <a:solidFill>
            <a:srgbClr val="BEDDAB"/>
          </a:solidFill>
        </p:spPr>
        <p:txBody>
          <a:bodyPr anchor="b">
            <a:normAutofit/>
          </a:bodyPr>
          <a:lstStyle>
            <a:lvl1pPr marL="0" indent="0">
              <a:buNone/>
              <a:defRPr sz="2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cxnSp>
        <p:nvCxnSpPr>
          <p:cNvPr id="10" name="Straight Connector 9"/>
          <p:cNvCxnSpPr/>
          <p:nvPr userDrawn="1"/>
        </p:nvCxnSpPr>
        <p:spPr>
          <a:xfrm>
            <a:off x="0" y="1285875"/>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65668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0" rIns="0">
            <a:normAutofit/>
          </a:bodyPr>
          <a:lstStyle>
            <a:lvl1pPr algn="l">
              <a:defRPr sz="3000" b="1" i="1"/>
            </a:lvl1pPr>
          </a:lstStyle>
          <a:p>
            <a:r>
              <a:rPr lang="en-CA" smtClean="0"/>
              <a:t>Click to edit Master title style</a:t>
            </a:r>
            <a:endParaRPr lang="en-US" dirty="0"/>
          </a:p>
        </p:txBody>
      </p:sp>
      <p:cxnSp>
        <p:nvCxnSpPr>
          <p:cNvPr id="6" name="Straight Connector 5"/>
          <p:cNvCxnSpPr/>
          <p:nvPr userDrawn="1"/>
        </p:nvCxnSpPr>
        <p:spPr>
          <a:xfrm>
            <a:off x="0" y="1285875"/>
            <a:ext cx="86868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523772"/>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85391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3108960" cy="1097280"/>
          </a:xfrm>
        </p:spPr>
        <p:txBody>
          <a:bodyPr anchor="b"/>
          <a:lstStyle>
            <a:lvl1pPr algn="l">
              <a:defRPr sz="2000" b="1" i="1"/>
            </a:lvl1pPr>
          </a:lstStyle>
          <a:p>
            <a:r>
              <a:rPr lang="en-CA" smtClean="0"/>
              <a:t>Click to edit Master title style</a:t>
            </a:r>
            <a:endParaRPr lang="en-US" dirty="0"/>
          </a:p>
        </p:txBody>
      </p:sp>
      <p:sp>
        <p:nvSpPr>
          <p:cNvPr id="4" name="Text Placeholder 3"/>
          <p:cNvSpPr>
            <a:spLocks noGrp="1"/>
          </p:cNvSpPr>
          <p:nvPr>
            <p:ph type="body" sz="half" idx="2"/>
          </p:nvPr>
        </p:nvSpPr>
        <p:spPr>
          <a:xfrm>
            <a:off x="304800" y="1590674"/>
            <a:ext cx="3108960" cy="4572000"/>
          </a:xfrm>
        </p:spPr>
        <p:txBody>
          <a:bodyPr>
            <a:normAutofit/>
          </a:bodyPr>
          <a:lstStyle>
            <a:lvl1pPr marL="0" indent="0">
              <a:buNone/>
              <a:defRPr sz="20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11" name="Picture Placeholder 10"/>
          <p:cNvSpPr>
            <a:spLocks noGrp="1"/>
          </p:cNvSpPr>
          <p:nvPr>
            <p:ph type="pic" sz="quarter" idx="10"/>
          </p:nvPr>
        </p:nvSpPr>
        <p:spPr>
          <a:xfrm>
            <a:off x="3505200" y="304800"/>
            <a:ext cx="5486400" cy="5852160"/>
          </a:xfrm>
        </p:spPr>
        <p:txBody>
          <a:bodyPr/>
          <a:lstStyle/>
          <a:p>
            <a:r>
              <a:rPr lang="en-CA" dirty="0" smtClean="0"/>
              <a:t>Drag picture to placeholder or click icon to add</a:t>
            </a:r>
            <a:endParaRPr lang="en-US" dirty="0"/>
          </a:p>
        </p:txBody>
      </p:sp>
      <p:cxnSp>
        <p:nvCxnSpPr>
          <p:cNvPr id="13" name="Straight Connector 12"/>
          <p:cNvCxnSpPr/>
          <p:nvPr userDrawn="1"/>
        </p:nvCxnSpPr>
        <p:spPr>
          <a:xfrm flipV="1">
            <a:off x="0" y="1495425"/>
            <a:ext cx="347472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727134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5486400" cy="566738"/>
          </a:xfrm>
        </p:spPr>
        <p:txBody>
          <a:bodyPr lIns="0" tIns="0" rIns="0" bIns="0" anchor="b">
            <a:normAutofit/>
          </a:bodyPr>
          <a:lstStyle>
            <a:lvl1pPr algn="l">
              <a:defRPr sz="2400" b="1" i="1"/>
            </a:lvl1pPr>
          </a:lstStyle>
          <a:p>
            <a:r>
              <a:rPr lang="en-CA"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dirty="0" smtClean="0"/>
              <a:t>Drag picture to placeholder or click icon to add</a:t>
            </a:r>
            <a:endParaRPr lang="en-US" dirty="0"/>
          </a:p>
        </p:txBody>
      </p:sp>
      <p:sp>
        <p:nvSpPr>
          <p:cNvPr id="4" name="Text Placeholder 3"/>
          <p:cNvSpPr>
            <a:spLocks noGrp="1"/>
          </p:cNvSpPr>
          <p:nvPr>
            <p:ph type="body" sz="half" idx="2"/>
          </p:nvPr>
        </p:nvSpPr>
        <p:spPr>
          <a:xfrm>
            <a:off x="1792288" y="5519738"/>
            <a:ext cx="5486400" cy="804862"/>
          </a:xfrm>
        </p:spPr>
        <p:txBody>
          <a:bodyPr lIns="0" tIns="0" rIns="0" bIns="0">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cxnSp>
        <p:nvCxnSpPr>
          <p:cNvPr id="8" name="Straight Connector 7"/>
          <p:cNvCxnSpPr/>
          <p:nvPr userDrawn="1"/>
        </p:nvCxnSpPr>
        <p:spPr>
          <a:xfrm flipV="1">
            <a:off x="0" y="5257800"/>
            <a:ext cx="1371600" cy="7620"/>
          </a:xfrm>
          <a:prstGeom prst="line">
            <a:avLst/>
          </a:prstGeom>
          <a:ln w="3175" cap="rnd">
            <a:solidFill>
              <a:srgbClr val="BEDDAB"/>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71271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4.jpg"/><Relationship Id="rId4" Type="http://schemas.openxmlformats.org/officeDocument/2006/relationships/slideLayout" Target="../slideLayouts/slideLayout16.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6659496"/>
            <a:ext cx="9144000" cy="152400"/>
          </a:xfrm>
          <a:prstGeom prst="rect">
            <a:avLst/>
          </a:prstGeom>
          <a:solidFill>
            <a:schemeClr val="tx1"/>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sp>
        <p:nvSpPr>
          <p:cNvPr id="2" name="Title Placeholder 1"/>
          <p:cNvSpPr>
            <a:spLocks noGrp="1"/>
          </p:cNvSpPr>
          <p:nvPr>
            <p:ph type="title"/>
          </p:nvPr>
        </p:nvSpPr>
        <p:spPr>
          <a:xfrm>
            <a:off x="457200" y="274638"/>
            <a:ext cx="8229600" cy="1143000"/>
          </a:xfrm>
          <a:prstGeom prst="rect">
            <a:avLst/>
          </a:prstGeom>
        </p:spPr>
        <p:txBody>
          <a:bodyPr vert="horz" lIns="0" tIns="45720" rIns="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cxnSp>
        <p:nvCxnSpPr>
          <p:cNvPr id="9" name="Straight Connector 8"/>
          <p:cNvCxnSpPr/>
          <p:nvPr/>
        </p:nvCxnSpPr>
        <p:spPr>
          <a:xfrm>
            <a:off x="0" y="6659496"/>
            <a:ext cx="9144000" cy="0"/>
          </a:xfrm>
          <a:prstGeom prst="line">
            <a:avLst/>
          </a:prstGeom>
          <a:ln w="3175" cap="rnd">
            <a:solidFill>
              <a:srgbClr val="00A7B7"/>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0" y="6614160"/>
            <a:ext cx="9144000" cy="91440"/>
          </a:xfrm>
          <a:prstGeom prst="rect">
            <a:avLst/>
          </a:prstGeom>
          <a:solidFill>
            <a:schemeClr val="bg2"/>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marR="0">
              <a:spcBef>
                <a:spcPts val="1000"/>
              </a:spcBef>
              <a:spcAft>
                <a:spcPts val="0"/>
              </a:spcAft>
            </a:pPr>
            <a:r>
              <a:rPr lang="en-US" sz="1400" b="1" i="1" dirty="0">
                <a:solidFill>
                  <a:srgbClr val="7F7F7F"/>
                </a:solidFill>
                <a:effectLst/>
                <a:ea typeface="Times New Roman"/>
                <a:cs typeface="Times New Roman"/>
              </a:rPr>
              <a:t> </a:t>
            </a:r>
          </a:p>
        </p:txBody>
      </p:sp>
      <p:pic>
        <p:nvPicPr>
          <p:cNvPr id="7" name="Picture 6" descr="https://uwaterloo.ca/applied-health-science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678546"/>
            <a:ext cx="9144000" cy="182880"/>
          </a:xfrm>
          <a:prstGeom prst="rect">
            <a:avLst/>
          </a:prstGeom>
        </p:spPr>
      </p:pic>
      <p:sp>
        <p:nvSpPr>
          <p:cNvPr id="8" name="Rectangle 7"/>
          <p:cNvSpPr/>
          <p:nvPr userDrawn="1"/>
        </p:nvSpPr>
        <p:spPr>
          <a:xfrm>
            <a:off x="372675" y="6623802"/>
            <a:ext cx="4572000" cy="276999"/>
          </a:xfrm>
          <a:prstGeom prst="rect">
            <a:avLst/>
          </a:prstGeom>
        </p:spPr>
        <p:txBody>
          <a:bodyPr>
            <a:spAutoFit/>
          </a:bodyPr>
          <a:lstStyle/>
          <a:p>
            <a:fld id="{82889594-1E2E-4E2C-89AA-97B38F549650}" type="slidenum">
              <a:rPr lang="en-US" sz="1200" b="1" i="0" kern="1200" smtClean="0">
                <a:solidFill>
                  <a:schemeClr val="bg1"/>
                </a:solidFill>
                <a:effectLst/>
                <a:latin typeface="Arial Narrow" panose="020B0606020202030204" pitchFamily="34" charset="0"/>
                <a:ea typeface="+mn-ea"/>
                <a:cs typeface="Arial" panose="020B0604020202020204" pitchFamily="34" charset="0"/>
              </a:rPr>
              <a:pPr/>
              <a:t>‹#›</a:t>
            </a:fld>
            <a:r>
              <a:rPr lang="en-US" sz="1200" b="1" i="0" kern="1200" dirty="0" smtClean="0">
                <a:solidFill>
                  <a:schemeClr val="bg1"/>
                </a:solidFill>
                <a:effectLst/>
                <a:latin typeface="Arial Narrow" panose="020B0606020202030204" pitchFamily="34" charset="0"/>
                <a:ea typeface="+mn-ea"/>
                <a:cs typeface="Arial" panose="020B0604020202020204" pitchFamily="34" charset="0"/>
              </a:rPr>
              <a:t> | Canadian Index of Wellbeing</a:t>
            </a:r>
            <a:endParaRPr lang="en-CA" sz="1200" b="1" i="0" kern="1200" dirty="0">
              <a:solidFill>
                <a:schemeClr val="bg1"/>
              </a:solidFill>
              <a:effectLst/>
              <a:latin typeface="Arial Narrow" panose="020B0606020202030204" pitchFamily="34" charset="0"/>
              <a:ea typeface="+mn-ea"/>
              <a:cs typeface="Arial" panose="020B0604020202020204" pitchFamily="34" charset="0"/>
            </a:endParaRPr>
          </a:p>
        </p:txBody>
      </p:sp>
    </p:spTree>
    <p:extLst>
      <p:ext uri="{BB962C8B-B14F-4D97-AF65-F5344CB8AC3E}">
        <p14:creationId xmlns:p14="http://schemas.microsoft.com/office/powerpoint/2010/main" val="90943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7" r:id="rId10"/>
    <p:sldLayoutId id="2147483668" r:id="rId11"/>
    <p:sldLayoutId id="2147483669" r:id="rId12"/>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3600" b="1" i="1" kern="120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98918"/>
            <a:ext cx="7599612" cy="14173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2324506"/>
            <a:ext cx="8229600" cy="380165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FFFFFF"/>
                </a:solidFill>
              </a:defRPr>
            </a:lvl1pPr>
          </a:lstStyle>
          <a:p>
            <a:pPr defTabSz="457200"/>
            <a:fld id="{3701C7EB-1829-E740-8C81-BB8AC1B0CDD9}" type="datetimeFigureOut">
              <a:rPr lang="en-US" smtClean="0"/>
              <a:pPr defTabSz="457200"/>
              <a:t>5/14/2019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FFFFFF"/>
                </a:solidFill>
              </a:defRPr>
            </a:lvl1pPr>
          </a:lstStyle>
          <a:p>
            <a:pPr defTabSz="457200"/>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FFFFFF"/>
                </a:solidFill>
              </a:defRPr>
            </a:lvl1pPr>
          </a:lstStyle>
          <a:p>
            <a:pPr defTabSz="457200"/>
            <a:fld id="{0701DF18-A7E9-214B-BB2B-9B7ED8C0C632}" type="slidenum">
              <a:rPr lang="en-US" smtClean="0"/>
              <a:pPr defTabSz="457200"/>
              <a:t>‹#›</a:t>
            </a:fld>
            <a:endParaRPr lang="en-US" dirty="0"/>
          </a:p>
        </p:txBody>
      </p:sp>
    </p:spTree>
    <p:extLst>
      <p:ext uri="{BB962C8B-B14F-4D97-AF65-F5344CB8AC3E}">
        <p14:creationId xmlns:p14="http://schemas.microsoft.com/office/powerpoint/2010/main" val="50083862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Ls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6659496"/>
            <a:ext cx="9144000" cy="152400"/>
          </a:xfrm>
          <a:prstGeom prst="rect">
            <a:avLst/>
          </a:prstGeom>
          <a:solidFill>
            <a:schemeClr val="tx1"/>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a:spcBef>
                <a:spcPts val="1000"/>
              </a:spcBef>
            </a:pPr>
            <a:r>
              <a:rPr lang="en-US" sz="1400" b="1" i="1" dirty="0">
                <a:solidFill>
                  <a:srgbClr val="7F7F7F"/>
                </a:solidFill>
                <a:ea typeface="Times New Roman"/>
                <a:cs typeface="Times New Roman"/>
              </a:rPr>
              <a:t> </a:t>
            </a:r>
          </a:p>
        </p:txBody>
      </p:sp>
      <p:sp>
        <p:nvSpPr>
          <p:cNvPr id="2" name="Title Placeholder 1"/>
          <p:cNvSpPr>
            <a:spLocks noGrp="1"/>
          </p:cNvSpPr>
          <p:nvPr>
            <p:ph type="title"/>
          </p:nvPr>
        </p:nvSpPr>
        <p:spPr>
          <a:xfrm>
            <a:off x="457200" y="274638"/>
            <a:ext cx="8229600" cy="1143000"/>
          </a:xfrm>
          <a:prstGeom prst="rect">
            <a:avLst/>
          </a:prstGeom>
        </p:spPr>
        <p:txBody>
          <a:bodyPr vert="horz" lIns="0" tIns="45720" rIns="0" bIns="45720" rtlCol="0" anchor="ctr">
            <a:normAutofit/>
          </a:bodyPr>
          <a:lstStyle/>
          <a:p>
            <a:r>
              <a:rPr lang="en-CA"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cxnSp>
        <p:nvCxnSpPr>
          <p:cNvPr id="9" name="Straight Connector 8"/>
          <p:cNvCxnSpPr/>
          <p:nvPr/>
        </p:nvCxnSpPr>
        <p:spPr>
          <a:xfrm>
            <a:off x="0" y="6659496"/>
            <a:ext cx="9144000" cy="0"/>
          </a:xfrm>
          <a:prstGeom prst="line">
            <a:avLst/>
          </a:prstGeom>
          <a:ln w="3175" cap="rnd">
            <a:solidFill>
              <a:srgbClr val="00A7B7"/>
            </a:solidFill>
            <a:prstDash val="sysDash"/>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0" y="6614160"/>
            <a:ext cx="9144000" cy="91440"/>
          </a:xfrm>
          <a:prstGeom prst="rect">
            <a:avLst/>
          </a:prstGeom>
          <a:solidFill>
            <a:schemeClr val="bg2"/>
          </a:solidFill>
          <a:ln>
            <a:noFill/>
          </a:ln>
          <a:extLst/>
        </p:spPr>
        <p:style>
          <a:lnRef idx="2">
            <a:schemeClr val="accent2"/>
          </a:lnRef>
          <a:fillRef idx="1">
            <a:schemeClr val="lt1"/>
          </a:fillRef>
          <a:effectRef idx="0">
            <a:schemeClr val="accent2"/>
          </a:effectRef>
          <a:fontRef idx="minor">
            <a:schemeClr val="dk1"/>
          </a:fontRef>
        </p:style>
        <p:txBody>
          <a:bodyPr rot="0" vert="horz" wrap="square" lIns="91440" tIns="45720" rIns="91440" bIns="45720" anchor="ctr" anchorCtr="0" upright="1">
            <a:noAutofit/>
          </a:bodyPr>
          <a:lstStyle/>
          <a:p>
            <a:pPr marL="457200">
              <a:spcBef>
                <a:spcPts val="1000"/>
              </a:spcBef>
            </a:pPr>
            <a:r>
              <a:rPr lang="en-US" sz="1400" b="1" i="1" dirty="0">
                <a:solidFill>
                  <a:srgbClr val="7F7F7F"/>
                </a:solidFill>
                <a:ea typeface="Times New Roman"/>
                <a:cs typeface="Times New Roman"/>
              </a:rPr>
              <a:t> </a:t>
            </a:r>
          </a:p>
        </p:txBody>
      </p:sp>
      <p:pic>
        <p:nvPicPr>
          <p:cNvPr id="7" name="Picture 6" descr="https://uwaterloo.ca/applied-health-sciences/"/>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678546"/>
            <a:ext cx="9144000" cy="182880"/>
          </a:xfrm>
          <a:prstGeom prst="rect">
            <a:avLst/>
          </a:prstGeom>
        </p:spPr>
      </p:pic>
      <p:sp>
        <p:nvSpPr>
          <p:cNvPr id="8" name="Rectangle 7"/>
          <p:cNvSpPr/>
          <p:nvPr userDrawn="1"/>
        </p:nvSpPr>
        <p:spPr>
          <a:xfrm>
            <a:off x="372675" y="6623802"/>
            <a:ext cx="4572000" cy="276999"/>
          </a:xfrm>
          <a:prstGeom prst="rect">
            <a:avLst/>
          </a:prstGeom>
        </p:spPr>
        <p:txBody>
          <a:bodyPr>
            <a:spAutoFit/>
          </a:bodyPr>
          <a:lstStyle/>
          <a:p>
            <a:fld id="{82889594-1E2E-4E2C-89AA-97B38F549650}" type="slidenum">
              <a:rPr lang="en-US" sz="1200" b="1" smtClean="0">
                <a:solidFill>
                  <a:srgbClr val="FFFFFF"/>
                </a:solidFill>
                <a:latin typeface="Arial Narrow" panose="020B0606020202030204" pitchFamily="34" charset="0"/>
                <a:cs typeface="Arial" panose="020B0604020202020204" pitchFamily="34" charset="0"/>
              </a:rPr>
              <a:pPr/>
              <a:t>‹#›</a:t>
            </a:fld>
            <a:r>
              <a:rPr lang="en-US" sz="1200" b="1" dirty="0" smtClean="0">
                <a:solidFill>
                  <a:srgbClr val="FFFFFF"/>
                </a:solidFill>
                <a:latin typeface="Arial Narrow" panose="020B0606020202030204" pitchFamily="34" charset="0"/>
                <a:cs typeface="Arial" panose="020B0604020202020204" pitchFamily="34" charset="0"/>
              </a:rPr>
              <a:t> | Canadian Index of Wellbeing</a:t>
            </a:r>
            <a:endParaRPr lang="en-CA" sz="1200" b="1" dirty="0">
              <a:solidFill>
                <a:srgbClr val="FFFFFF"/>
              </a:solidFill>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13672308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hf sldNum="0" hdr="0" ftr="0" dt="0"/>
  <p:txStyles>
    <p:titleStyle>
      <a:lvl1pPr algn="l" defTabSz="914400" rtl="0" eaLnBrk="1" latinLnBrk="0" hangingPunct="1">
        <a:spcBef>
          <a:spcPct val="0"/>
        </a:spcBef>
        <a:buNone/>
        <a:defRPr sz="3600" b="1" i="1" kern="1200">
          <a:solidFill>
            <a:schemeClr val="tx2"/>
          </a:solidFill>
          <a:latin typeface="+mj-lt"/>
          <a:ea typeface="+mj-ea"/>
          <a:cs typeface="+mj-cs"/>
        </a:defRPr>
      </a:lvl1pPr>
    </p:titleStyle>
    <p:body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4.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0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7.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png"/></Relationships>
</file>

<file path=ppt/slides/_rels/slide11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2.xml"/><Relationship Id="rId1" Type="http://schemas.openxmlformats.org/officeDocument/2006/relationships/slideLayout" Target="../slideLayouts/slideLayout11.xml"/></Relationships>
</file>

<file path=ppt/slides/_rels/slide1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4.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5.xml"/><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13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7.xm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8.xml"/><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8.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2" Type="http://schemas.openxmlformats.org/officeDocument/2006/relationships/notesSlide" Target="../notesSlides/notesSlide140.xml"/><Relationship Id="rId1" Type="http://schemas.openxmlformats.org/officeDocument/2006/relationships/slideLayout" Target="../slideLayouts/slideLayout12.xml"/><Relationship Id="rId6" Type="http://schemas.openxmlformats.org/officeDocument/2006/relationships/image" Target="../media/image184.jpeg"/><Relationship Id="rId11" Type="http://schemas.openxmlformats.org/officeDocument/2006/relationships/image" Target="../media/image189.jpeg"/><Relationship Id="rId5" Type="http://schemas.openxmlformats.org/officeDocument/2006/relationships/image" Target="../media/image183.jpeg"/><Relationship Id="rId10" Type="http://schemas.openxmlformats.org/officeDocument/2006/relationships/image" Target="../media/image188.jpeg"/><Relationship Id="rId4" Type="http://schemas.openxmlformats.org/officeDocument/2006/relationships/image" Target="../media/image182.jpeg"/><Relationship Id="rId9" Type="http://schemas.openxmlformats.org/officeDocument/2006/relationships/image" Target="../media/image187.jpe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2.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3.xml"/><Relationship Id="rId1" Type="http://schemas.openxmlformats.org/officeDocument/2006/relationships/slideLayout" Target="../slideLayouts/slideLayout7.xml"/><Relationship Id="rId5" Type="http://schemas.openxmlformats.org/officeDocument/2006/relationships/image" Target="../media/image192.png"/><Relationship Id="rId4" Type="http://schemas.openxmlformats.org/officeDocument/2006/relationships/image" Target="../media/image19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4.xml"/><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15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45.xml"/><Relationship Id="rId1" Type="http://schemas.openxmlformats.org/officeDocument/2006/relationships/slideLayout" Target="../slideLayouts/slideLayout7.xml"/><Relationship Id="rId5" Type="http://schemas.openxmlformats.org/officeDocument/2006/relationships/image" Target="../media/image198.png"/><Relationship Id="rId4" Type="http://schemas.openxmlformats.org/officeDocument/2006/relationships/image" Target="../media/image197.png"/></Relationships>
</file>

<file path=ppt/slides/_rels/slide15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46.xml"/><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200.png"/></Relationships>
</file>

<file path=ppt/slides/_rels/slide15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7.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48.xml"/><Relationship Id="rId1" Type="http://schemas.openxmlformats.org/officeDocument/2006/relationships/slideLayout" Target="../slideLayouts/slideLayout7.xml"/><Relationship Id="rId5" Type="http://schemas.openxmlformats.org/officeDocument/2006/relationships/image" Target="../media/image204.png"/><Relationship Id="rId4" Type="http://schemas.openxmlformats.org/officeDocument/2006/relationships/image" Target="../media/image203.png"/></Relationships>
</file>

<file path=ppt/slides/_rels/slide155.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9.xml"/><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15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50.xml"/><Relationship Id="rId1" Type="http://schemas.openxmlformats.org/officeDocument/2006/relationships/slideLayout" Target="../slideLayouts/slideLayout7.xml"/><Relationship Id="rId5" Type="http://schemas.openxmlformats.org/officeDocument/2006/relationships/image" Target="../media/image210.png"/><Relationship Id="rId4" Type="http://schemas.openxmlformats.org/officeDocument/2006/relationships/image" Target="../media/image209.png"/></Relationships>
</file>

<file path=ppt/slides/_rels/slide157.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51.xml"/><Relationship Id="rId1" Type="http://schemas.openxmlformats.org/officeDocument/2006/relationships/slideLayout" Target="../slideLayouts/slideLayout7.xml"/><Relationship Id="rId5" Type="http://schemas.openxmlformats.org/officeDocument/2006/relationships/image" Target="../media/image213.png"/><Relationship Id="rId4" Type="http://schemas.openxmlformats.org/officeDocument/2006/relationships/image" Target="../media/image212.png"/></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2.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9.xml"/><Relationship Id="rId1" Type="http://schemas.openxmlformats.org/officeDocument/2006/relationships/slideLayout" Target="../slideLayouts/slideLayout1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224.jpg"/><Relationship Id="rId2" Type="http://schemas.openxmlformats.org/officeDocument/2006/relationships/notesSlide" Target="../notesSlides/notesSlide165.xml"/><Relationship Id="rId1" Type="http://schemas.openxmlformats.org/officeDocument/2006/relationships/slideLayout" Target="../slideLayouts/slideLayout11.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7.xml"/><Relationship Id="rId1" Type="http://schemas.openxmlformats.org/officeDocument/2006/relationships/slideLayout" Target="../slideLayouts/slideLayout11.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168.xml"/><Relationship Id="rId1" Type="http://schemas.openxmlformats.org/officeDocument/2006/relationships/slideLayout" Target="../slideLayouts/slideLayout2.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jp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5.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9.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Community Wellbeing Survey</a:t>
            </a:r>
            <a:endParaRPr lang="en-CA" b="1" dirty="0"/>
          </a:p>
        </p:txBody>
      </p:sp>
      <p:sp>
        <p:nvSpPr>
          <p:cNvPr id="4" name="Content Placeholder 3"/>
          <p:cNvSpPr>
            <a:spLocks noGrp="1"/>
          </p:cNvSpPr>
          <p:nvPr>
            <p:ph idx="1"/>
          </p:nvPr>
        </p:nvSpPr>
        <p:spPr>
          <a:xfrm>
            <a:off x="457200" y="2601310"/>
            <a:ext cx="4903076" cy="3218684"/>
          </a:xfrm>
        </p:spPr>
        <p:txBody>
          <a:bodyPr/>
          <a:lstStyle/>
          <a:p>
            <a:pPr marL="0" indent="0">
              <a:buNone/>
            </a:pPr>
            <a:r>
              <a:rPr lang="en-US" sz="4800" b="1" dirty="0" smtClean="0"/>
              <a:t>Help shape happy and healthy communities in Waterloo Region!</a:t>
            </a:r>
            <a:endParaRPr lang="en-US" sz="4800" b="1" dirty="0"/>
          </a:p>
          <a:p>
            <a:endParaRPr lang="en-CA" dirty="0"/>
          </a:p>
        </p:txBody>
      </p:sp>
    </p:spTree>
    <p:extLst>
      <p:ext uri="{BB962C8B-B14F-4D97-AF65-F5344CB8AC3E}">
        <p14:creationId xmlns:p14="http://schemas.microsoft.com/office/powerpoint/2010/main" val="2607539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0765" y="1400912"/>
            <a:ext cx="8165353" cy="4189004"/>
            <a:chOff x="440765" y="1400912"/>
            <a:chExt cx="8165353" cy="4189004"/>
          </a:xfrm>
        </p:grpSpPr>
        <p:sp>
          <p:nvSpPr>
            <p:cNvPr id="3" name="Rectangle 2"/>
            <p:cNvSpPr/>
            <p:nvPr/>
          </p:nvSpPr>
          <p:spPr>
            <a:xfrm>
              <a:off x="2285999" y="1400912"/>
              <a:ext cx="6320119" cy="2677656"/>
            </a:xfrm>
            <a:prstGeom prst="rect">
              <a:avLst/>
            </a:prstGeom>
          </p:spPr>
          <p:txBody>
            <a:bodyPr wrap="square">
              <a:spAutoFit/>
            </a:bodyPr>
            <a:lstStyle/>
            <a:p>
              <a:pPr marL="114300" indent="-114300"/>
              <a:r>
                <a:rPr lang="en-CA" sz="2400" dirty="0">
                  <a:solidFill>
                    <a:srgbClr val="005A6E"/>
                  </a:solidFill>
                  <a:latin typeface="Arial" panose="020B0604020202020204" pitchFamily="34" charset="0"/>
                  <a:ea typeface="ＭＳ Ｐゴシック" charset="-128"/>
                  <a:cs typeface="Arial" panose="020B0604020202020204" pitchFamily="34" charset="0"/>
                </a:rPr>
                <a:t>“</a:t>
              </a:r>
              <a:r>
                <a:rPr lang="en-CA" sz="2800" dirty="0">
                  <a:solidFill>
                    <a:srgbClr val="005A6E"/>
                  </a:solidFill>
                  <a:latin typeface="Arial" panose="020B0604020202020204" pitchFamily="34" charset="0"/>
                  <a:ea typeface="ＭＳ Ｐゴシック" charset="-128"/>
                  <a:cs typeface="Arial" panose="020B0604020202020204" pitchFamily="34" charset="0"/>
                </a:rPr>
                <a:t>People are much more than the goods and services they produce! Their health and quality of life come from the conditions of their daily living – the circumstances in which they are born, grow, live, work, and age.</a:t>
              </a:r>
              <a:r>
                <a:rPr lang="en-CA" sz="2400" dirty="0">
                  <a:solidFill>
                    <a:srgbClr val="005A6E"/>
                  </a:solidFill>
                  <a:latin typeface="Arial" panose="020B0604020202020204" pitchFamily="34" charset="0"/>
                  <a:ea typeface="ＭＳ Ｐゴシック" charset="-128"/>
                  <a:cs typeface="Arial" panose="020B0604020202020204" pitchFamily="34" charset="0"/>
                </a:rPr>
                <a:t>”</a:t>
              </a:r>
            </a:p>
          </p:txBody>
        </p:sp>
        <p:sp>
          <p:nvSpPr>
            <p:cNvPr id="6" name="Rectangle 5"/>
            <p:cNvSpPr/>
            <p:nvPr/>
          </p:nvSpPr>
          <p:spPr>
            <a:xfrm>
              <a:off x="3694351" y="4574253"/>
              <a:ext cx="4822121" cy="1015663"/>
            </a:xfrm>
            <a:prstGeom prst="rect">
              <a:avLst/>
            </a:prstGeom>
          </p:spPr>
          <p:txBody>
            <a:bodyPr wrap="square">
              <a:spAutoFit/>
            </a:bodyPr>
            <a:lstStyle/>
            <a:p>
              <a:pPr algn="r"/>
              <a:r>
                <a:rPr lang="en-CA" b="1" dirty="0">
                  <a:solidFill>
                    <a:srgbClr val="005A6E"/>
                  </a:solidFill>
                  <a:latin typeface="Arial" panose="020B0604020202020204" pitchFamily="34" charset="0"/>
                  <a:ea typeface="ＭＳ Ｐゴシック" charset="-128"/>
                  <a:cs typeface="Arial" panose="020B0604020202020204" pitchFamily="34" charset="0"/>
                </a:rPr>
                <a:t>The Honourable Monique </a:t>
              </a:r>
              <a:r>
                <a:rPr lang="en-CA" b="1" dirty="0" err="1">
                  <a:solidFill>
                    <a:srgbClr val="005A6E"/>
                  </a:solidFill>
                  <a:latin typeface="Arial" panose="020B0604020202020204" pitchFamily="34" charset="0"/>
                  <a:ea typeface="ＭＳ Ｐゴシック" charset="-128"/>
                  <a:cs typeface="Arial" panose="020B0604020202020204" pitchFamily="34" charset="0"/>
                </a:rPr>
                <a:t>Bégin</a:t>
              </a:r>
              <a:endParaRPr lang="en-CA" b="1" dirty="0">
                <a:solidFill>
                  <a:srgbClr val="005A6E"/>
                </a:solidFill>
                <a:latin typeface="Arial" panose="020B0604020202020204" pitchFamily="34" charset="0"/>
                <a:ea typeface="ＭＳ Ｐゴシック" charset="-128"/>
                <a:cs typeface="Arial" panose="020B0604020202020204" pitchFamily="34" charset="0"/>
              </a:endParaRP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CIW Advisory Board Co-Chair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Former Canadian Commissioner</a:t>
              </a:r>
            </a:p>
            <a:p>
              <a:pPr algn="r"/>
              <a:r>
                <a:rPr lang="en-CA" sz="1400" dirty="0">
                  <a:solidFill>
                    <a:srgbClr val="005A6E"/>
                  </a:solidFill>
                  <a:latin typeface="Arial" panose="020B0604020202020204" pitchFamily="34" charset="0"/>
                  <a:ea typeface="ＭＳ Ｐゴシック" charset="-128"/>
                  <a:cs typeface="Arial" panose="020B0604020202020204" pitchFamily="34" charset="0"/>
                </a:rPr>
                <a:t>WHO Commission on Social Determinants of Health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65" y="1513241"/>
              <a:ext cx="1757724" cy="1624965"/>
            </a:xfrm>
            <a:prstGeom prst="rect">
              <a:avLst/>
            </a:prstGeom>
            <a:ln>
              <a:noFill/>
            </a:ln>
            <a:effectLst>
              <a:outerShdw blurRad="190500" algn="tl" rotWithShape="0">
                <a:srgbClr val="000000">
                  <a:alpha val="70000"/>
                </a:srgbClr>
              </a:outerShdw>
            </a:effectLst>
          </p:spPr>
        </p:pic>
      </p:grpSp>
      <p:sp>
        <p:nvSpPr>
          <p:cNvPr id="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as a basic human right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84992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2" y="214135"/>
            <a:ext cx="8686799"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rotWithShape="1">
          <a:blip r:embed="rId3"/>
          <a:srcRect t="6719"/>
          <a:stretch/>
        </p:blipFill>
        <p:spPr>
          <a:xfrm>
            <a:off x="154154" y="1242391"/>
            <a:ext cx="8686800" cy="5091012"/>
          </a:xfrm>
          <a:prstGeom prst="rect">
            <a:avLst/>
          </a:prstGeom>
        </p:spPr>
      </p:pic>
    </p:spTree>
    <p:extLst>
      <p:ext uri="{BB962C8B-B14F-4D97-AF65-F5344CB8AC3E}">
        <p14:creationId xmlns:p14="http://schemas.microsoft.com/office/powerpoint/2010/main" val="1892447776"/>
      </p:ext>
    </p:extLst>
  </p:cSld>
  <p:clrMapOvr>
    <a:masterClrMapping/>
  </p:clrMapOvr>
  <p:transition spd="med" advClick="0">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799"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066519"/>
            <a:ext cx="8686800" cy="5457716"/>
          </a:xfrm>
          <a:prstGeom prst="rect">
            <a:avLst/>
          </a:prstGeom>
        </p:spPr>
      </p:pic>
    </p:spTree>
    <p:extLst>
      <p:ext uri="{BB962C8B-B14F-4D97-AF65-F5344CB8AC3E}">
        <p14:creationId xmlns:p14="http://schemas.microsoft.com/office/powerpoint/2010/main" val="4169492561"/>
      </p:ext>
    </p:extLst>
  </p:cSld>
  <p:clrMapOvr>
    <a:masterClrMapping/>
  </p:clrMapOvr>
  <p:transition spd="med" advClick="0">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9799"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2" y="1122177"/>
            <a:ext cx="8686800" cy="5457716"/>
          </a:xfrm>
          <a:prstGeom prst="rect">
            <a:avLst/>
          </a:prstGeom>
        </p:spPr>
      </p:pic>
    </p:spTree>
    <p:extLst>
      <p:ext uri="{BB962C8B-B14F-4D97-AF65-F5344CB8AC3E}">
        <p14:creationId xmlns:p14="http://schemas.microsoft.com/office/powerpoint/2010/main" val="1630988095"/>
      </p:ext>
    </p:extLst>
  </p:cSld>
  <p:clrMapOvr>
    <a:masterClrMapping/>
  </p:clrMapOvr>
  <p:transition spd="med" advClick="0">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9799"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capital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1111" y="1058568"/>
            <a:ext cx="8686800" cy="5457715"/>
          </a:xfrm>
          <a:prstGeom prst="rect">
            <a:avLst/>
          </a:prstGeom>
        </p:spPr>
      </p:pic>
    </p:spTree>
    <p:extLst>
      <p:ext uri="{BB962C8B-B14F-4D97-AF65-F5344CB8AC3E}">
        <p14:creationId xmlns:p14="http://schemas.microsoft.com/office/powerpoint/2010/main" val="4068833718"/>
      </p:ext>
    </p:extLst>
  </p:cSld>
  <p:clrMapOvr>
    <a:masterClrMapping/>
  </p:clrMapOvr>
  <p:transition spd="med" advClick="0">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3" y="214135"/>
            <a:ext cx="8686798"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capital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050616"/>
            <a:ext cx="8686800" cy="5457715"/>
          </a:xfrm>
          <a:prstGeom prst="rect">
            <a:avLst/>
          </a:prstGeom>
        </p:spPr>
      </p:pic>
    </p:spTree>
    <p:extLst>
      <p:ext uri="{BB962C8B-B14F-4D97-AF65-F5344CB8AC3E}">
        <p14:creationId xmlns:p14="http://schemas.microsoft.com/office/powerpoint/2010/main" val="1150945035"/>
      </p:ext>
    </p:extLst>
  </p:cSld>
  <p:clrMapOvr>
    <a:masterClrMapping/>
  </p:clrMapOvr>
  <p:transition spd="med" advClick="0">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779551"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Political capital 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5" name="Group 4"/>
          <p:cNvGrpSpPr/>
          <p:nvPr/>
        </p:nvGrpSpPr>
        <p:grpSpPr>
          <a:xfrm>
            <a:off x="138112" y="830138"/>
            <a:ext cx="8941653" cy="5698041"/>
            <a:chOff x="138112" y="830138"/>
            <a:chExt cx="8941653" cy="5698041"/>
          </a:xfrm>
        </p:grpSpPr>
        <p:pic>
          <p:nvPicPr>
            <p:cNvPr id="9" name="Picture 8"/>
            <p:cNvPicPr>
              <a:picLocks noChangeAspect="1"/>
            </p:cNvPicPr>
            <p:nvPr/>
          </p:nvPicPr>
          <p:blipFill>
            <a:blip r:embed="rId3"/>
            <a:stretch>
              <a:fillRect/>
            </a:stretch>
          </p:blipFill>
          <p:spPr>
            <a:xfrm>
              <a:off x="138113" y="830138"/>
              <a:ext cx="4441306" cy="2764262"/>
            </a:xfrm>
            <a:prstGeom prst="rect">
              <a:avLst/>
            </a:prstGeom>
          </p:spPr>
        </p:pic>
        <p:pic>
          <p:nvPicPr>
            <p:cNvPr id="2" name="Picture 1"/>
            <p:cNvPicPr>
              <a:picLocks noChangeAspect="1"/>
            </p:cNvPicPr>
            <p:nvPr/>
          </p:nvPicPr>
          <p:blipFill>
            <a:blip r:embed="rId4" cstate="print"/>
            <a:stretch>
              <a:fillRect/>
            </a:stretch>
          </p:blipFill>
          <p:spPr>
            <a:xfrm>
              <a:off x="138112" y="3745196"/>
              <a:ext cx="4441306" cy="2782983"/>
            </a:xfrm>
            <a:prstGeom prst="rect">
              <a:avLst/>
            </a:prstGeom>
          </p:spPr>
        </p:pic>
        <p:pic>
          <p:nvPicPr>
            <p:cNvPr id="6" name="Picture 5"/>
            <p:cNvPicPr>
              <a:picLocks noChangeAspect="1"/>
            </p:cNvPicPr>
            <p:nvPr/>
          </p:nvPicPr>
          <p:blipFill>
            <a:blip r:embed="rId5" cstate="print"/>
            <a:stretch>
              <a:fillRect/>
            </a:stretch>
          </p:blipFill>
          <p:spPr>
            <a:xfrm>
              <a:off x="4579418" y="830138"/>
              <a:ext cx="4423821" cy="2767074"/>
            </a:xfrm>
            <a:prstGeom prst="rect">
              <a:avLst/>
            </a:prstGeom>
          </p:spPr>
        </p:pic>
        <p:pic>
          <p:nvPicPr>
            <p:cNvPr id="4" name="Picture 3"/>
            <p:cNvPicPr>
              <a:picLocks noChangeAspect="1"/>
            </p:cNvPicPr>
            <p:nvPr/>
          </p:nvPicPr>
          <p:blipFill>
            <a:blip r:embed="rId6"/>
            <a:stretch>
              <a:fillRect/>
            </a:stretch>
          </p:blipFill>
          <p:spPr>
            <a:xfrm>
              <a:off x="4580710" y="3707876"/>
              <a:ext cx="4499055" cy="2820303"/>
            </a:xfrm>
            <a:prstGeom prst="rect">
              <a:avLst/>
            </a:prstGeom>
          </p:spPr>
        </p:pic>
      </p:grpSp>
      <p:cxnSp>
        <p:nvCxnSpPr>
          <p:cNvPr id="7" name="Straight Arrow Connector 6"/>
          <p:cNvCxnSpPr/>
          <p:nvPr/>
        </p:nvCxnSpPr>
        <p:spPr>
          <a:xfrm flipV="1">
            <a:off x="1207698" y="1302589"/>
            <a:ext cx="2691442" cy="144720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7395804" y="4124151"/>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7259541" y="1216550"/>
            <a:ext cx="946205" cy="34190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4572661"/>
      </p:ext>
    </p:extLst>
  </p:cSld>
  <p:clrMapOvr>
    <a:masterClrMapping/>
  </p:clrMapOvr>
  <p:transition spd="med" advClick="0">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COMMUNITY VITALITY</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1412" y="357307"/>
            <a:ext cx="2318657" cy="2318657"/>
          </a:xfrm>
          <a:prstGeom prst="rect">
            <a:avLst/>
          </a:prstGeom>
        </p:spPr>
      </p:pic>
    </p:spTree>
    <p:extLst>
      <p:ext uri="{BB962C8B-B14F-4D97-AF65-F5344CB8AC3E}">
        <p14:creationId xmlns:p14="http://schemas.microsoft.com/office/powerpoint/2010/main" val="1156987950"/>
      </p:ext>
    </p:extLst>
  </p:cSld>
  <p:clrMapOvr>
    <a:masterClrMapping/>
  </p:clrMapOvr>
  <p:transition spd="slow" advClick="0">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Less civic engagement</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socially isolated</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Lower needs fulfillment</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Experience discrimination more often</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Feel less safe walking alone after dark</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Strong sense of belonging</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Stronger social bonds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help is available if needed</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Greater trust in others</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More confidence in institutions</a:t>
            </a:r>
          </a:p>
        </p:txBody>
      </p:sp>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1437617"/>
      </p:ext>
    </p:extLst>
  </p:cSld>
  <p:clrMapOvr>
    <a:masterClrMapping/>
  </p:clrMapOvr>
  <p:transition spd="med" advClick="0">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a:t>
            </a:r>
            <a:r>
              <a:rPr lang="en-US" sz="2400" dirty="0" smtClean="0">
                <a:solidFill>
                  <a:srgbClr val="005064"/>
                </a:solidFill>
                <a:latin typeface="Arial" panose="020B0604020202020204" pitchFamily="34" charset="0"/>
                <a:cs typeface="Arial" panose="020B0604020202020204" pitchFamily="34" charset="0"/>
              </a:rPr>
              <a:t> </a:t>
            </a:r>
            <a:r>
              <a:rPr lang="en-US" sz="2400" i="0" dirty="0" smtClean="0">
                <a:solidFill>
                  <a:srgbClr val="005064"/>
                </a:solidFill>
                <a:latin typeface="Arial" panose="020B0604020202020204" pitchFamily="34" charset="0"/>
                <a:cs typeface="Arial" panose="020B0604020202020204" pitchFamily="34" charset="0"/>
              </a:rPr>
              <a:t>compare on community vitality?</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5"/>
          <p:cNvSpPr>
            <a:spLocks noGrp="1"/>
          </p:cNvSpPr>
          <p:nvPr>
            <p:ph sz="half" idx="2"/>
          </p:nvPr>
        </p:nvSpPr>
        <p:spPr>
          <a:xfrm>
            <a:off x="265287" y="2378075"/>
            <a:ext cx="4114800" cy="3951288"/>
          </a:xfrm>
        </p:spPr>
        <p:txBody>
          <a:bodyPr>
            <a:normAutofit lnSpcReduction="10000"/>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Provide more unpaid help for </a:t>
            </a:r>
            <a:r>
              <a:rPr lang="en-US" i="1" dirty="0" smtClean="0">
                <a:latin typeface="Arial" panose="020B0604020202020204" pitchFamily="34" charset="0"/>
                <a:cs typeface="Arial" panose="020B0604020202020204" pitchFamily="34" charset="0"/>
              </a:rPr>
              <a:t>personal support</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Volunteer more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close relatives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Experience age and gender discrimination more often</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Feel less safe walking alone after dark</a:t>
            </a:r>
            <a:endParaRPr lang="en-US" dirty="0">
              <a:latin typeface="Arial" panose="020B0604020202020204" pitchFamily="34" charset="0"/>
              <a:cs typeface="Arial" panose="020B0604020202020204" pitchFamily="34" charset="0"/>
            </a:endParaRPr>
          </a:p>
        </p:txBody>
      </p:sp>
      <p:sp>
        <p:nvSpPr>
          <p:cNvPr id="13" name="Content Placeholder 7"/>
          <p:cNvSpPr>
            <a:spLocks noGrp="1"/>
          </p:cNvSpPr>
          <p:nvPr>
            <p:ph sz="quarter" idx="4"/>
          </p:nvPr>
        </p:nvSpPr>
        <p:spPr>
          <a:xfrm>
            <a:off x="4645199" y="2378075"/>
            <a:ext cx="4181929" cy="3951288"/>
          </a:xfrm>
        </p:spPr>
        <p:txBody>
          <a:bodyPr/>
          <a:lstStyle/>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Provide more unpaid help for </a:t>
            </a:r>
            <a:r>
              <a:rPr lang="en-US" i="1" dirty="0">
                <a:latin typeface="Arial" panose="020B0604020202020204" pitchFamily="34" charset="0"/>
                <a:cs typeface="Arial" panose="020B0604020202020204" pitchFamily="34" charset="0"/>
              </a:rPr>
              <a:t>home maintenance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Stronger sense of belonging</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Greater trust in others</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More confidence in institutions</a:t>
            </a:r>
          </a:p>
        </p:txBody>
      </p:sp>
    </p:spTree>
    <p:extLst>
      <p:ext uri="{BB962C8B-B14F-4D97-AF65-F5344CB8AC3E}">
        <p14:creationId xmlns:p14="http://schemas.microsoft.com/office/powerpoint/2010/main" val="283133732"/>
      </p:ext>
    </p:extLst>
  </p:cSld>
  <p:clrMapOvr>
    <a:masterClrMapping/>
  </p:clrMapOvr>
  <p:transition spd="med" advClick="0">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244"/>
          <a:stretch/>
        </p:blipFill>
        <p:spPr>
          <a:xfrm>
            <a:off x="109831" y="1353115"/>
            <a:ext cx="8686800" cy="5071134"/>
          </a:xfrm>
          <a:prstGeom prst="rect">
            <a:avLst/>
          </a:prstGeom>
        </p:spPr>
      </p:pic>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4" name="Straight Arrow Connector 3"/>
          <p:cNvCxnSpPr/>
          <p:nvPr/>
        </p:nvCxnSpPr>
        <p:spPr>
          <a:xfrm flipV="1">
            <a:off x="3226873" y="1528044"/>
            <a:ext cx="4071668" cy="384738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0092523"/>
      </p:ext>
    </p:extLst>
  </p:cSld>
  <p:clrMapOvr>
    <a:masterClrMapping/>
  </p:clrMapOvr>
  <p:transition spd="med"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579224"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2018 CIW Community Wellbeing Survey</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8175" y="430306"/>
            <a:ext cx="3431808" cy="2248862"/>
          </a:xfrm>
          <a:prstGeom prst="round2DiagRect">
            <a:avLst>
              <a:gd name="adj1" fmla="val 16667"/>
              <a:gd name="adj2" fmla="val 15739"/>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462220738"/>
      </p:ext>
    </p:extLst>
  </p:cSld>
  <p:clrMapOvr>
    <a:masterClrMapping/>
  </p:clrMapOvr>
  <p:transition spd="slow" advClick="0">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rotWithShape="1">
          <a:blip r:embed="rId3"/>
          <a:srcRect t="6880"/>
          <a:stretch/>
        </p:blipFill>
        <p:spPr>
          <a:xfrm>
            <a:off x="109831" y="1298050"/>
            <a:ext cx="8686800" cy="5091012"/>
          </a:xfrm>
          <a:prstGeom prst="rect">
            <a:avLst/>
          </a:prstGeom>
        </p:spPr>
      </p:pic>
    </p:spTree>
    <p:extLst>
      <p:ext uri="{BB962C8B-B14F-4D97-AF65-F5344CB8AC3E}">
        <p14:creationId xmlns:p14="http://schemas.microsoft.com/office/powerpoint/2010/main" val="3345799988"/>
      </p:ext>
    </p:extLst>
  </p:cSld>
  <p:clrMapOvr>
    <a:masterClrMapping/>
  </p:clrMapOvr>
  <p:transition spd="slow" advClick="0"/>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rotWithShape="1">
          <a:blip r:embed="rId3"/>
          <a:srcRect t="7971"/>
          <a:stretch/>
        </p:blipFill>
        <p:spPr>
          <a:xfrm>
            <a:off x="109831" y="1341783"/>
            <a:ext cx="8686800" cy="5031377"/>
          </a:xfrm>
          <a:prstGeom prst="rect">
            <a:avLst/>
          </a:prstGeom>
        </p:spPr>
      </p:pic>
    </p:spTree>
    <p:extLst>
      <p:ext uri="{BB962C8B-B14F-4D97-AF65-F5344CB8AC3E}">
        <p14:creationId xmlns:p14="http://schemas.microsoft.com/office/powerpoint/2010/main" val="2969939945"/>
      </p:ext>
    </p:extLst>
  </p:cSld>
  <p:clrMapOvr>
    <a:masterClrMapping/>
  </p:clrMapOvr>
  <p:transition spd="slow" advClick="0"/>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153"/>
          <a:stretch/>
        </p:blipFill>
        <p:spPr>
          <a:xfrm>
            <a:off x="181391" y="1298050"/>
            <a:ext cx="8686800" cy="5130768"/>
          </a:xfrm>
          <a:prstGeom prst="rect">
            <a:avLst/>
          </a:prstGeom>
        </p:spPr>
      </p:pic>
      <p:sp>
        <p:nvSpPr>
          <p:cNvPr id="5"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207311501"/>
      </p:ext>
    </p:extLst>
  </p:cSld>
  <p:clrMapOvr>
    <a:masterClrMapping/>
  </p:clrMapOvr>
  <p:transition spd="slow" advClick="0"/>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Who feels most socially isolated?</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6" name="Group 5"/>
          <p:cNvGrpSpPr/>
          <p:nvPr/>
        </p:nvGrpSpPr>
        <p:grpSpPr>
          <a:xfrm>
            <a:off x="109459" y="764667"/>
            <a:ext cx="9034541" cy="5839114"/>
            <a:chOff x="109459" y="764667"/>
            <a:chExt cx="9034541" cy="5839114"/>
          </a:xfrm>
        </p:grpSpPr>
        <p:grpSp>
          <p:nvGrpSpPr>
            <p:cNvPr id="4" name="Group 3"/>
            <p:cNvGrpSpPr/>
            <p:nvPr/>
          </p:nvGrpSpPr>
          <p:grpSpPr>
            <a:xfrm>
              <a:off x="109459" y="764667"/>
              <a:ext cx="9034541" cy="5839114"/>
              <a:chOff x="109459" y="764667"/>
              <a:chExt cx="9034541" cy="5839114"/>
            </a:xfrm>
          </p:grpSpPr>
          <p:pic>
            <p:nvPicPr>
              <p:cNvPr id="17" name="Picture 16"/>
              <p:cNvPicPr>
                <a:picLocks noChangeAspect="1"/>
              </p:cNvPicPr>
              <p:nvPr/>
            </p:nvPicPr>
            <p:blipFill>
              <a:blip r:embed="rId3"/>
              <a:stretch>
                <a:fillRect/>
              </a:stretch>
            </p:blipFill>
            <p:spPr>
              <a:xfrm>
                <a:off x="4657726" y="771521"/>
                <a:ext cx="4486274" cy="2943875"/>
              </a:xfrm>
              <a:prstGeom prst="rect">
                <a:avLst/>
              </a:prstGeom>
            </p:spPr>
          </p:pic>
          <p:pic>
            <p:nvPicPr>
              <p:cNvPr id="7" name="Picture 6"/>
              <p:cNvPicPr>
                <a:picLocks noChangeAspect="1"/>
              </p:cNvPicPr>
              <p:nvPr/>
            </p:nvPicPr>
            <p:blipFill>
              <a:blip r:embed="rId4"/>
              <a:stretch>
                <a:fillRect/>
              </a:stretch>
            </p:blipFill>
            <p:spPr>
              <a:xfrm>
                <a:off x="109459" y="764667"/>
                <a:ext cx="4548267" cy="294277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31" y="3755151"/>
                <a:ext cx="4436795" cy="2848630"/>
              </a:xfrm>
              <a:prstGeom prst="rect">
                <a:avLst/>
              </a:prstGeom>
            </p:spPr>
          </p:pic>
          <p:pic>
            <p:nvPicPr>
              <p:cNvPr id="2" name="Picture 1"/>
              <p:cNvPicPr>
                <a:picLocks noChangeAspect="1"/>
              </p:cNvPicPr>
              <p:nvPr/>
            </p:nvPicPr>
            <p:blipFill>
              <a:blip r:embed="rId6"/>
              <a:stretch>
                <a:fillRect/>
              </a:stretch>
            </p:blipFill>
            <p:spPr>
              <a:xfrm>
                <a:off x="4659002" y="3850563"/>
                <a:ext cx="4369754" cy="2721930"/>
              </a:xfrm>
              <a:prstGeom prst="rect">
                <a:avLst/>
              </a:prstGeom>
            </p:spPr>
          </p:pic>
          <p:sp>
            <p:nvSpPr>
              <p:cNvPr id="10" name="Oval 9"/>
              <p:cNvSpPr/>
              <p:nvPr/>
            </p:nvSpPr>
            <p:spPr>
              <a:xfrm>
                <a:off x="6869927" y="4967551"/>
                <a:ext cx="1926704" cy="111519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Oval 13"/>
            <p:cNvSpPr/>
            <p:nvPr/>
          </p:nvSpPr>
          <p:spPr>
            <a:xfrm>
              <a:off x="3013888" y="5362656"/>
              <a:ext cx="1201611" cy="84627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1216325" y="1209762"/>
              <a:ext cx="2777705" cy="184398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624423" y="1880558"/>
              <a:ext cx="2696744" cy="129396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03156713"/>
      </p:ext>
    </p:extLst>
  </p:cSld>
  <p:clrMapOvr>
    <a:masterClrMapping/>
  </p:clrMapOvr>
  <p:transition spd="med" advClick="0">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9831" y="984679"/>
            <a:ext cx="8686800" cy="5467142"/>
          </a:xfrm>
          <a:prstGeom prst="rect">
            <a:avLst/>
          </a:prstGeom>
        </p:spPr>
      </p:pic>
    </p:spTree>
    <p:extLst>
      <p:ext uri="{BB962C8B-B14F-4D97-AF65-F5344CB8AC3E}">
        <p14:creationId xmlns:p14="http://schemas.microsoft.com/office/powerpoint/2010/main" val="1284532523"/>
      </p:ext>
    </p:extLst>
  </p:cSld>
  <p:clrMapOvr>
    <a:masterClrMapping/>
  </p:clrMapOvr>
  <p:transition spd="med" advClick="0">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9831" y="1127801"/>
            <a:ext cx="8686800" cy="5467143"/>
          </a:xfrm>
          <a:prstGeom prst="rect">
            <a:avLst/>
          </a:prstGeom>
        </p:spPr>
      </p:pic>
    </p:spTree>
    <p:extLst>
      <p:ext uri="{BB962C8B-B14F-4D97-AF65-F5344CB8AC3E}">
        <p14:creationId xmlns:p14="http://schemas.microsoft.com/office/powerpoint/2010/main" val="3868668551"/>
      </p:ext>
    </p:extLst>
  </p:cSld>
  <p:clrMapOvr>
    <a:masterClrMapping/>
  </p:clrMapOvr>
  <p:transition spd="med" advClick="0">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9831" y="1024435"/>
            <a:ext cx="8686800" cy="5467142"/>
          </a:xfrm>
          <a:prstGeom prst="rect">
            <a:avLst/>
          </a:prstGeom>
        </p:spPr>
      </p:pic>
    </p:spTree>
    <p:extLst>
      <p:ext uri="{BB962C8B-B14F-4D97-AF65-F5344CB8AC3E}">
        <p14:creationId xmlns:p14="http://schemas.microsoft.com/office/powerpoint/2010/main" val="444452508"/>
      </p:ext>
    </p:extLst>
  </p:cSld>
  <p:clrMapOvr>
    <a:masterClrMapping/>
  </p:clrMapOvr>
  <p:transition spd="med" advClick="0">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09831" y="204708"/>
            <a:ext cx="8686800"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Safety in Community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09831" y="1047152"/>
            <a:ext cx="8686800" cy="5467143"/>
          </a:xfrm>
          <a:prstGeom prst="rect">
            <a:avLst/>
          </a:prstGeom>
        </p:spPr>
      </p:pic>
    </p:spTree>
    <p:extLst>
      <p:ext uri="{BB962C8B-B14F-4D97-AF65-F5344CB8AC3E}">
        <p14:creationId xmlns:p14="http://schemas.microsoft.com/office/powerpoint/2010/main" val="134786582"/>
      </p:ext>
    </p:extLst>
  </p:cSld>
  <p:clrMapOvr>
    <a:masterClrMapping/>
  </p:clrMapOvr>
  <p:transition spd="med" advClick="0">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00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LEISURE and CULTURE</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730" y="367552"/>
            <a:ext cx="2398059" cy="2398059"/>
          </a:xfrm>
          <a:prstGeom prst="rect">
            <a:avLst/>
          </a:prstGeom>
        </p:spPr>
      </p:pic>
    </p:spTree>
    <p:extLst>
      <p:ext uri="{BB962C8B-B14F-4D97-AF65-F5344CB8AC3E}">
        <p14:creationId xmlns:p14="http://schemas.microsoft.com/office/powerpoint/2010/main" val="554771263"/>
      </p:ext>
    </p:extLst>
  </p:cSld>
  <p:clrMapOvr>
    <a:masterClrMapping/>
  </p:clrMapOvr>
  <p:transition spd="slow" advClick="0">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computer-based leisure activities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Use parks, playgrounds, and trails less often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recreation and culture facilities as less accessible </a:t>
            </a:r>
            <a:r>
              <a:rPr lang="en-US" sz="2000" dirty="0" smtClean="0">
                <a:latin typeface="Arial" panose="020B0604020202020204" pitchFamily="34" charset="0"/>
                <a:cs typeface="Arial" panose="020B0604020202020204" pitchFamily="34" charset="0"/>
              </a:rPr>
              <a:t>(i.e., </a:t>
            </a:r>
            <a:r>
              <a:rPr lang="en-US" sz="2000" dirty="0" smtClean="0">
                <a:solidFill>
                  <a:srgbClr val="000000"/>
                </a:solidFill>
                <a:latin typeface="Arial" panose="020B0604020202020204" pitchFamily="34" charset="0"/>
                <a:cs typeface="Arial" panose="020B0604020202020204" pitchFamily="34" charset="0"/>
              </a:rPr>
              <a:t>costly programs, </a:t>
            </a:r>
            <a:r>
              <a:rPr lang="en-US" sz="2000" dirty="0" smtClean="0">
                <a:latin typeface="Arial" panose="020B0604020202020204" pitchFamily="34" charset="0"/>
                <a:cs typeface="Arial" panose="020B0604020202020204" pitchFamily="34" charset="0"/>
              </a:rPr>
              <a:t>not convenient, no child care available)</a:t>
            </a:r>
          </a:p>
          <a:p>
            <a:pPr>
              <a:spcBef>
                <a:spcPts val="0"/>
              </a:spcBef>
              <a:buSzPct val="150000"/>
              <a:buBlip>
                <a:blip r:embed="rId3"/>
              </a:buBlip>
            </a:pP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arts and cultural activities, and in social leisure activities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Use community recreation centres, libraries, and arts facilities more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better access to recreation and culture facilities </a:t>
            </a:r>
            <a:r>
              <a:rPr lang="en-US" sz="2000" dirty="0" smtClean="0">
                <a:latin typeface="Arial" panose="020B0604020202020204" pitchFamily="34" charset="0"/>
                <a:cs typeface="Arial" panose="020B0604020202020204" pitchFamily="34" charset="0"/>
              </a:rPr>
              <a:t>(i.e., easy to get to, facilities are welcoming)</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00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8244248"/>
      </p:ext>
    </p:extLst>
  </p:cSld>
  <p:clrMapOvr>
    <a:masterClrMapping/>
  </p:clrMapOvr>
  <p:transition spd="med"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83883" y="841863"/>
            <a:ext cx="4953000" cy="5334000"/>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Stratified (by </a:t>
            </a:r>
            <a:r>
              <a:rPr lang="en-CA" sz="2000" dirty="0" smtClean="0">
                <a:solidFill>
                  <a:srgbClr val="005A6E"/>
                </a:solidFill>
                <a:latin typeface="Arial" panose="020B0604020202020204" pitchFamily="34" charset="0"/>
                <a:cs typeface="Arial" panose="020B0604020202020204" pitchFamily="34" charset="0"/>
              </a:rPr>
              <a:t>municipality) </a:t>
            </a:r>
            <a:r>
              <a:rPr lang="en-CA" sz="2000" dirty="0">
                <a:solidFill>
                  <a:srgbClr val="005A6E"/>
                </a:solidFill>
                <a:latin typeface="Arial" panose="020B0604020202020204" pitchFamily="34" charset="0"/>
                <a:cs typeface="Arial" panose="020B0604020202020204" pitchFamily="34" charset="0"/>
              </a:rPr>
              <a:t>random sample of households in </a:t>
            </a:r>
            <a:r>
              <a:rPr lang="en-CA" sz="2000" dirty="0" smtClean="0">
                <a:solidFill>
                  <a:srgbClr val="005A6E"/>
                </a:solidFill>
                <a:latin typeface="Arial" panose="020B0604020202020204" pitchFamily="34" charset="0"/>
                <a:cs typeface="Arial" panose="020B0604020202020204" pitchFamily="34" charset="0"/>
              </a:rPr>
              <a:t>the Region</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Questionnaire</a:t>
            </a: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Behaviours and perceptions directly related to each of the </a:t>
            </a:r>
            <a:r>
              <a:rPr lang="en-CA" sz="2000" dirty="0" smtClean="0">
                <a:solidFill>
                  <a:srgbClr val="005A6E"/>
                </a:solidFill>
                <a:latin typeface="Arial" panose="020B0604020202020204" pitchFamily="34" charset="0"/>
                <a:cs typeface="Arial" panose="020B0604020202020204" pitchFamily="34" charset="0"/>
              </a:rPr>
              <a:t>CIW’s domains</a:t>
            </a:r>
            <a:endParaRPr lang="en-CA" sz="2000" dirty="0">
              <a:solidFill>
                <a:srgbClr val="005A6E"/>
              </a:solidFill>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Aspects of and overall wellbeing</a:t>
            </a:r>
          </a:p>
          <a:p>
            <a:pPr marL="285750" indent="-285750">
              <a:buFont typeface="Arial" panose="020B0604020202020204" pitchFamily="34" charset="0"/>
              <a:buChar char="•"/>
            </a:pPr>
            <a:r>
              <a:rPr lang="en-CA" sz="2000" dirty="0">
                <a:solidFill>
                  <a:srgbClr val="005A6E"/>
                </a:solidFill>
                <a:latin typeface="Arial" panose="020B0604020202020204" pitchFamily="34" charset="0"/>
                <a:cs typeface="Arial" panose="020B0604020202020204" pitchFamily="34" charset="0"/>
              </a:rPr>
              <a:t>Comprehensive demographics </a:t>
            </a: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a:solidFill>
                  <a:srgbClr val="005A6E"/>
                </a:solidFill>
                <a:latin typeface="Arial" panose="020B0604020202020204" pitchFamily="34" charset="0"/>
                <a:cs typeface="Arial" panose="020B0604020202020204" pitchFamily="34" charset="0"/>
              </a:rPr>
              <a:t>Analysis</a:t>
            </a:r>
          </a:p>
          <a:p>
            <a:pPr marL="285750" indent="-285750">
              <a:spcAft>
                <a:spcPts val="600"/>
              </a:spcAft>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Technical report summarising all measures in the questionnaire</a:t>
            </a:r>
          </a:p>
          <a:p>
            <a:pPr marL="285750" indent="-285750">
              <a:buFont typeface="Arial" panose="020B0604020202020204" pitchFamily="34" charset="0"/>
              <a:buChar char="•"/>
            </a:pPr>
            <a:r>
              <a:rPr lang="en-US" sz="2000" dirty="0">
                <a:solidFill>
                  <a:srgbClr val="005A6E"/>
                </a:solidFill>
                <a:latin typeface="Arial" panose="020B0604020202020204" pitchFamily="34" charset="0"/>
                <a:cs typeface="Arial" panose="020B0604020202020204" pitchFamily="34" charset="0"/>
              </a:rPr>
              <a:t>Targetted analyses on issues of local concern</a:t>
            </a:r>
          </a:p>
        </p:txBody>
      </p:sp>
      <p:grpSp>
        <p:nvGrpSpPr>
          <p:cNvPr id="2" name="Group 1"/>
          <p:cNvGrpSpPr/>
          <p:nvPr/>
        </p:nvGrpSpPr>
        <p:grpSpPr>
          <a:xfrm>
            <a:off x="5167265" y="1140912"/>
            <a:ext cx="3749040" cy="4735902"/>
            <a:chOff x="7261927" y="1046700"/>
            <a:chExt cx="3883817" cy="4735902"/>
          </a:xfrm>
          <a:effectLst>
            <a:outerShdw blurRad="127000" dist="38100" dir="2700000" algn="tl" rotWithShape="0">
              <a:prstClr val="black">
                <a:alpha val="70000"/>
              </a:prstClr>
            </a:outerShdw>
          </a:effectLst>
        </p:grpSpPr>
        <p:sp>
          <p:nvSpPr>
            <p:cNvPr id="10" name="Rectangle 9"/>
            <p:cNvSpPr/>
            <p:nvPr/>
          </p:nvSpPr>
          <p:spPr>
            <a:xfrm>
              <a:off x="7261927" y="1046700"/>
              <a:ext cx="3883817" cy="4735902"/>
            </a:xfrm>
            <a:prstGeom prst="rect">
              <a:avLst/>
            </a:prstGeom>
            <a:solidFill>
              <a:schemeClr val="bg1"/>
            </a:solidFill>
            <a:ln>
              <a:solidFill>
                <a:srgbClr val="006E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rgbClr val="FFFFFF"/>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3595" y="1186696"/>
              <a:ext cx="3840480" cy="4455911"/>
            </a:xfrm>
            <a:prstGeom prst="rect">
              <a:avLst/>
            </a:prstGeom>
          </p:spPr>
        </p:pic>
      </p:gr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CIW Community Wellbeing Survey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95198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4"/>
            <a:ext cx="4114800" cy="4316023"/>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home-based leisure activities, and in arts and cultural activities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Use community recreation centres and arts facilities more often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recreation programs more expensive and childcare unavailable</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more in sports-related social leisure activities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Use sports and outdoor facilities more often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recreation and culture facilities less welcoming, and programs offered at inconvenient times</a:t>
            </a:r>
          </a:p>
          <a:p>
            <a:pPr>
              <a:spcBef>
                <a:spcPts val="0"/>
              </a:spcBef>
              <a:spcAft>
                <a:spcPts val="1200"/>
              </a:spcAft>
              <a:buSzPct val="150000"/>
              <a:buBlip>
                <a:blip r:embed="rId3"/>
              </a:buBlip>
            </a:pPr>
            <a:endParaRPr lang="en-US"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00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leisure and culture?</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9592491"/>
      </p:ext>
    </p:extLst>
  </p:cSld>
  <p:clrMapOvr>
    <a:masterClrMapping/>
  </p:clrMapOvr>
  <p:transition spd="med" advClick="0">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in Waterloo Region</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002905"/>
            <a:ext cx="8686800" cy="5462758"/>
          </a:xfrm>
          <a:prstGeom prst="rect">
            <a:avLst/>
          </a:prstGeom>
        </p:spPr>
      </p:pic>
    </p:spTree>
    <p:extLst>
      <p:ext uri="{BB962C8B-B14F-4D97-AF65-F5344CB8AC3E}">
        <p14:creationId xmlns:p14="http://schemas.microsoft.com/office/powerpoint/2010/main" val="1551431605"/>
      </p:ext>
    </p:extLst>
  </p:cSld>
  <p:clrMapOvr>
    <a:masterClrMapping/>
  </p:clrMapOvr>
  <p:transition spd="med" advClick="0">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329631"/>
            <a:ext cx="8686800" cy="4874375"/>
          </a:xfrm>
          <a:prstGeom prst="rect">
            <a:avLst/>
          </a:prstGeom>
        </p:spPr>
      </p:pic>
      <p:sp>
        <p:nvSpPr>
          <p:cNvPr id="4"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by 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185159459"/>
      </p:ext>
    </p:extLst>
  </p:cSld>
  <p:clrMapOvr>
    <a:masterClrMapping/>
  </p:clrMapOvr>
  <p:transition spd="med" advClick="0">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3527" y="1401194"/>
            <a:ext cx="8686800" cy="4874374"/>
          </a:xfrm>
          <a:prstGeom prst="rect">
            <a:avLst/>
          </a:prstGeom>
        </p:spPr>
      </p:pic>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504867686"/>
      </p:ext>
    </p:extLst>
  </p:cSld>
  <p:clrMapOvr>
    <a:masterClrMapping/>
  </p:clrMapOvr>
  <p:transition spd="med" advClick="0">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419795"/>
            <a:ext cx="8686800" cy="4849395"/>
          </a:xfrm>
          <a:prstGeom prst="rect">
            <a:avLst/>
          </a:prstGeom>
        </p:spPr>
      </p:pic>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742691857"/>
      </p:ext>
    </p:extLst>
  </p:cSld>
  <p:clrMapOvr>
    <a:masterClrMapping/>
  </p:clrMapOvr>
  <p:transition spd="med" advClick="0">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5988" y="1409819"/>
            <a:ext cx="8686800" cy="4865748"/>
          </a:xfrm>
          <a:prstGeom prst="rect">
            <a:avLst/>
          </a:prstGeom>
        </p:spPr>
      </p:pic>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Facility Use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402410805"/>
      </p:ext>
    </p:extLst>
  </p:cSld>
  <p:clrMapOvr>
    <a:masterClrMapping/>
  </p:clrMapOvr>
  <p:transition spd="med" advClick="0">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in Waterloo Region</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19841" y="1008870"/>
            <a:ext cx="8686800" cy="5462757"/>
          </a:xfrm>
          <a:prstGeom prst="rect">
            <a:avLst/>
          </a:prstGeom>
        </p:spPr>
      </p:pic>
    </p:spTree>
    <p:extLst>
      <p:ext uri="{BB962C8B-B14F-4D97-AF65-F5344CB8AC3E}">
        <p14:creationId xmlns:p14="http://schemas.microsoft.com/office/powerpoint/2010/main" val="3911379954"/>
      </p:ext>
    </p:extLst>
  </p:cSld>
  <p:clrMapOvr>
    <a:masterClrMapping/>
  </p:clrMapOvr>
  <p:transition spd="med" advClick="0">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345533"/>
            <a:ext cx="8686800" cy="4877195"/>
          </a:xfrm>
          <a:prstGeom prst="rect">
            <a:avLst/>
          </a:prstGeom>
        </p:spPr>
      </p:pic>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151442785"/>
      </p:ext>
    </p:extLst>
  </p:cSld>
  <p:clrMapOvr>
    <a:masterClrMapping/>
  </p:clrMapOvr>
  <p:transition spd="med" advClick="0">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3939" y="1345534"/>
            <a:ext cx="8686800" cy="4877195"/>
          </a:xfrm>
          <a:prstGeom prst="rect">
            <a:avLst/>
          </a:prstGeom>
        </p:spPr>
      </p:pic>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891942357"/>
      </p:ext>
    </p:extLst>
  </p:cSld>
  <p:clrMapOvr>
    <a:masterClrMapping/>
  </p:clrMapOvr>
  <p:transition spd="med" advClick="0">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380040"/>
            <a:ext cx="8686800" cy="4842045"/>
          </a:xfrm>
          <a:prstGeom prst="rect">
            <a:avLst/>
          </a:prstGeom>
        </p:spPr>
      </p:pic>
      <p:sp>
        <p:nvSpPr>
          <p:cNvPr id="10" name="Title 5"/>
          <p:cNvSpPr txBox="1">
            <a:spLocks/>
          </p:cNvSpPr>
          <p:nvPr/>
        </p:nvSpPr>
        <p:spPr>
          <a:xfrm>
            <a:off x="138111" y="214135"/>
            <a:ext cx="8689017"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638570591"/>
      </p:ext>
    </p:extLst>
  </p:cSld>
  <p:clrMapOvr>
    <a:masterClrMapping/>
  </p:clrMapOvr>
  <p:transition spd="med"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255308" y="999025"/>
            <a:ext cx="8331480" cy="5334000"/>
          </a:xfrm>
          <a:prstGeom prst="wedgeRectCallout">
            <a:avLst>
              <a:gd name="adj1" fmla="val 48102"/>
              <a:gd name="adj2" fmla="val 4888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37160" rIns="137160" rtlCol="0" anchor="ctr"/>
          <a:lstStyle/>
          <a:p>
            <a:pPr>
              <a:spcAft>
                <a:spcPts val="600"/>
              </a:spcAft>
            </a:pPr>
            <a:r>
              <a:rPr lang="en-CA" sz="2400" b="1" i="1" dirty="0">
                <a:solidFill>
                  <a:srgbClr val="005A6E"/>
                </a:solidFill>
                <a:latin typeface="Arial" panose="020B0604020202020204" pitchFamily="34" charset="0"/>
                <a:cs typeface="Arial" panose="020B0604020202020204" pitchFamily="34" charset="0"/>
              </a:rPr>
              <a:t>Sample</a:t>
            </a: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Multipronged strategy to generate a representative sample, with targeted efforts to ensure lower income families, newcomers, and older adults were included</a:t>
            </a: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Estimated response rate of between 10% and 12% – above expectation for general population survey</a:t>
            </a:r>
          </a:p>
          <a:p>
            <a:pPr marL="285750" indent="-285750">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Weighting of data by municipality, age, and sex ensures balanced representation of voices from across the Region</a:t>
            </a:r>
            <a:endParaRPr lang="en-CA" sz="2000" dirty="0">
              <a:solidFill>
                <a:srgbClr val="005A6E"/>
              </a:solidFill>
              <a:latin typeface="Arial" panose="020B0604020202020204" pitchFamily="34" charset="0"/>
              <a:cs typeface="Arial" panose="020B0604020202020204" pitchFamily="34" charset="0"/>
            </a:endParaRPr>
          </a:p>
          <a:p>
            <a:endParaRPr lang="en-CA" dirty="0">
              <a:solidFill>
                <a:srgbClr val="005A6E"/>
              </a:solidFill>
              <a:latin typeface="Arial" panose="020B0604020202020204" pitchFamily="34" charset="0"/>
              <a:cs typeface="Arial" panose="020B0604020202020204" pitchFamily="34" charset="0"/>
            </a:endParaRPr>
          </a:p>
          <a:p>
            <a:pPr>
              <a:spcAft>
                <a:spcPts val="600"/>
              </a:spcAft>
            </a:pPr>
            <a:r>
              <a:rPr lang="en-CA" sz="2400" b="1" i="1" dirty="0" smtClean="0">
                <a:solidFill>
                  <a:srgbClr val="005A6E"/>
                </a:solidFill>
                <a:latin typeface="Arial" panose="020B0604020202020204" pitchFamily="34" charset="0"/>
                <a:cs typeface="Arial" panose="020B0604020202020204" pitchFamily="34" charset="0"/>
              </a:rPr>
              <a:t>Results</a:t>
            </a:r>
            <a:endParaRPr lang="en-CA" sz="2400" b="1" i="1" dirty="0">
              <a:solidFill>
                <a:srgbClr val="005A6E"/>
              </a:solidFill>
              <a:latin typeface="Arial" panose="020B0604020202020204" pitchFamily="34" charset="0"/>
              <a:cs typeface="Arial" panose="020B0604020202020204" pitchFamily="34" charset="0"/>
            </a:endParaRP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Careful assessment of all respondents to ensure </a:t>
            </a:r>
            <a:r>
              <a:rPr lang="en-CA" sz="2000" i="1" dirty="0" smtClean="0">
                <a:solidFill>
                  <a:srgbClr val="005A6E"/>
                </a:solidFill>
                <a:latin typeface="Arial" panose="020B0604020202020204" pitchFamily="34" charset="0"/>
                <a:cs typeface="Arial" panose="020B0604020202020204" pitchFamily="34" charset="0"/>
              </a:rPr>
              <a:t>reliable</a:t>
            </a:r>
            <a:r>
              <a:rPr lang="en-CA" sz="2000" dirty="0" smtClean="0">
                <a:solidFill>
                  <a:srgbClr val="005A6E"/>
                </a:solidFill>
                <a:latin typeface="Arial" panose="020B0604020202020204" pitchFamily="34" charset="0"/>
                <a:cs typeface="Arial" panose="020B0604020202020204" pitchFamily="34" charset="0"/>
              </a:rPr>
              <a:t> and </a:t>
            </a:r>
            <a:r>
              <a:rPr lang="en-CA" sz="2000" i="1" dirty="0" smtClean="0">
                <a:solidFill>
                  <a:srgbClr val="005A6E"/>
                </a:solidFill>
                <a:latin typeface="Arial" panose="020B0604020202020204" pitchFamily="34" charset="0"/>
                <a:cs typeface="Arial" panose="020B0604020202020204" pitchFamily="34" charset="0"/>
              </a:rPr>
              <a:t>valid</a:t>
            </a:r>
            <a:r>
              <a:rPr lang="en-CA" sz="2000" dirty="0" smtClean="0">
                <a:solidFill>
                  <a:srgbClr val="005A6E"/>
                </a:solidFill>
                <a:latin typeface="Arial" panose="020B0604020202020204" pitchFamily="34" charset="0"/>
                <a:cs typeface="Arial" panose="020B0604020202020204" pitchFamily="34" charset="0"/>
              </a:rPr>
              <a:t> responses to majority of questions on survey</a:t>
            </a:r>
          </a:p>
          <a:p>
            <a:pPr marL="285750" indent="-285750">
              <a:spcAft>
                <a:spcPts val="1200"/>
              </a:spcAft>
              <a:buFont typeface="Arial" panose="020B0604020202020204" pitchFamily="34" charset="0"/>
              <a:buChar char="•"/>
            </a:pPr>
            <a:r>
              <a:rPr lang="en-CA" sz="2000" dirty="0" smtClean="0">
                <a:solidFill>
                  <a:srgbClr val="005A6E"/>
                </a:solidFill>
                <a:latin typeface="Arial" panose="020B0604020202020204" pitchFamily="34" charset="0"/>
                <a:cs typeface="Arial" panose="020B0604020202020204" pitchFamily="34" charset="0"/>
              </a:rPr>
              <a:t>With over 5,000 viable respondents from across the region, the margin of error is ±1.4% (19 time out of 20) – better than most national polls</a:t>
            </a:r>
            <a:endParaRPr lang="en-CA" sz="2000" dirty="0">
              <a:solidFill>
                <a:srgbClr val="005A6E"/>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Reliability of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Sample and Results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02835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9186" y="1338257"/>
            <a:ext cx="8686800" cy="4868570"/>
          </a:xfrm>
          <a:prstGeom prst="rect">
            <a:avLst/>
          </a:prstGeom>
        </p:spPr>
      </p:pic>
      <p:sp>
        <p:nvSpPr>
          <p:cNvPr id="10" name="Title 5"/>
          <p:cNvSpPr txBox="1">
            <a:spLocks/>
          </p:cNvSpPr>
          <p:nvPr/>
        </p:nvSpPr>
        <p:spPr>
          <a:xfrm>
            <a:off x="138111" y="214135"/>
            <a:ext cx="8781602" cy="502527"/>
          </a:xfrm>
          <a:prstGeom prst="rect">
            <a:avLst/>
          </a:prstGeom>
          <a:solidFill>
            <a:srgbClr val="FF00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facilities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281381551"/>
      </p:ext>
    </p:extLst>
  </p:cSld>
  <p:clrMapOvr>
    <a:masterClrMapping/>
  </p:clrMapOvr>
  <p:transition spd="med" advClick="0">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8111" y="999492"/>
            <a:ext cx="8840482" cy="5575448"/>
            <a:chOff x="138111" y="999492"/>
            <a:chExt cx="8840482" cy="5575448"/>
          </a:xfrm>
        </p:grpSpPr>
        <p:pic>
          <p:nvPicPr>
            <p:cNvPr id="24" name="Picture 23"/>
            <p:cNvPicPr>
              <a:picLocks noChangeAspect="1"/>
            </p:cNvPicPr>
            <p:nvPr/>
          </p:nvPicPr>
          <p:blipFill>
            <a:blip r:embed="rId3"/>
            <a:stretch>
              <a:fillRect/>
            </a:stretch>
          </p:blipFill>
          <p:spPr>
            <a:xfrm>
              <a:off x="4627657" y="3880904"/>
              <a:ext cx="4350936" cy="2694036"/>
            </a:xfrm>
            <a:prstGeom prst="rect">
              <a:avLst/>
            </a:prstGeom>
          </p:spPr>
        </p:pic>
        <p:pic>
          <p:nvPicPr>
            <p:cNvPr id="25" name="Picture 24"/>
            <p:cNvPicPr>
              <a:picLocks noChangeAspect="1"/>
            </p:cNvPicPr>
            <p:nvPr/>
          </p:nvPicPr>
          <p:blipFill>
            <a:blip r:embed="rId4"/>
            <a:stretch>
              <a:fillRect/>
            </a:stretch>
          </p:blipFill>
          <p:spPr>
            <a:xfrm>
              <a:off x="138111" y="1008214"/>
              <a:ext cx="4433889" cy="2571946"/>
            </a:xfrm>
            <a:prstGeom prst="rect">
              <a:avLst/>
            </a:prstGeom>
          </p:spPr>
        </p:pic>
        <p:pic>
          <p:nvPicPr>
            <p:cNvPr id="26" name="Picture 25"/>
            <p:cNvPicPr>
              <a:picLocks noChangeAspect="1"/>
            </p:cNvPicPr>
            <p:nvPr/>
          </p:nvPicPr>
          <p:blipFill>
            <a:blip r:embed="rId5"/>
            <a:stretch>
              <a:fillRect/>
            </a:stretch>
          </p:blipFill>
          <p:spPr>
            <a:xfrm>
              <a:off x="138111" y="3865003"/>
              <a:ext cx="4433889" cy="2694035"/>
            </a:xfrm>
            <a:prstGeom prst="rect">
              <a:avLst/>
            </a:prstGeom>
          </p:spPr>
        </p:pic>
        <p:pic>
          <p:nvPicPr>
            <p:cNvPr id="27" name="Picture 26"/>
            <p:cNvPicPr>
              <a:picLocks noChangeAspect="1"/>
            </p:cNvPicPr>
            <p:nvPr/>
          </p:nvPicPr>
          <p:blipFill>
            <a:blip r:embed="rId6"/>
            <a:stretch>
              <a:fillRect/>
            </a:stretch>
          </p:blipFill>
          <p:spPr>
            <a:xfrm>
              <a:off x="4619706" y="999492"/>
              <a:ext cx="4350936" cy="2588618"/>
            </a:xfrm>
            <a:prstGeom prst="rect">
              <a:avLst/>
            </a:prstGeom>
          </p:spPr>
        </p:pic>
      </p:grpSp>
      <p:sp>
        <p:nvSpPr>
          <p:cNvPr id="10" name="Title 5"/>
          <p:cNvSpPr txBox="1">
            <a:spLocks/>
          </p:cNvSpPr>
          <p:nvPr/>
        </p:nvSpPr>
        <p:spPr>
          <a:xfrm>
            <a:off x="138111" y="214135"/>
            <a:ext cx="8689017" cy="502527"/>
          </a:xfrm>
          <a:prstGeom prst="rect">
            <a:avLst/>
          </a:prstGeom>
          <a:solidFill>
            <a:srgbClr val="FF00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Accessibility of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facilities</a:t>
            </a:r>
            <a:r>
              <a:rPr lang="en-CA"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and Overall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28" name="Straight Arrow Connector 27"/>
          <p:cNvCxnSpPr/>
          <p:nvPr/>
        </p:nvCxnSpPr>
        <p:spPr>
          <a:xfrm flipV="1">
            <a:off x="980235" y="1274791"/>
            <a:ext cx="2414258" cy="162390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5848883" y="1386738"/>
            <a:ext cx="1908444" cy="151195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7364785" y="4121588"/>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980510"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32" name="TextBox 31"/>
          <p:cNvSpPr txBox="1"/>
          <p:nvPr/>
        </p:nvSpPr>
        <p:spPr>
          <a:xfrm>
            <a:off x="6552354"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sp>
        <p:nvSpPr>
          <p:cNvPr id="33" name="TextBox 32"/>
          <p:cNvSpPr txBox="1"/>
          <p:nvPr/>
        </p:nvSpPr>
        <p:spPr>
          <a:xfrm>
            <a:off x="1503245" y="361594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34" name="TextBox 33"/>
          <p:cNvSpPr txBox="1"/>
          <p:nvPr/>
        </p:nvSpPr>
        <p:spPr>
          <a:xfrm>
            <a:off x="5452019" y="3576185"/>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sp>
        <p:nvSpPr>
          <p:cNvPr id="35" name="Oval 34"/>
          <p:cNvSpPr/>
          <p:nvPr/>
        </p:nvSpPr>
        <p:spPr>
          <a:xfrm>
            <a:off x="7010290" y="1126532"/>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108796" y="1275674"/>
            <a:ext cx="1234604" cy="4577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1989563"/>
      </p:ext>
    </p:extLst>
  </p:cSld>
  <p:clrMapOvr>
    <a:masterClrMapping/>
  </p:clrMapOvr>
  <p:transition spd="med" advClick="0">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TIME USE</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268940"/>
            <a:ext cx="2478741" cy="2478741"/>
          </a:xfrm>
          <a:prstGeom prst="rect">
            <a:avLst/>
          </a:prstGeom>
        </p:spPr>
      </p:pic>
    </p:spTree>
    <p:extLst>
      <p:ext uri="{BB962C8B-B14F-4D97-AF65-F5344CB8AC3E}">
        <p14:creationId xmlns:p14="http://schemas.microsoft.com/office/powerpoint/2010/main" val="1852100841"/>
      </p:ext>
    </p:extLst>
  </p:cSld>
  <p:clrMapOvr>
    <a:masterClrMapping/>
  </p:clrMapOvr>
  <p:transition spd="slow" advClick="0">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often feel rushed</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Have longer commutes</a:t>
            </a:r>
          </a:p>
          <a:p>
            <a:pPr>
              <a:spcBef>
                <a:spcPts val="0"/>
              </a:spcBef>
              <a:spcAft>
                <a:spcPts val="600"/>
              </a:spcAft>
              <a:buSzPct val="150000"/>
              <a:buBlip>
                <a:blip r:embed="rId3"/>
              </a:buBlip>
            </a:pPr>
            <a:r>
              <a:rPr lang="en-US" i="1" dirty="0" smtClean="0">
                <a:latin typeface="Arial" panose="020B0604020202020204" pitchFamily="34" charset="0"/>
                <a:cs typeface="Arial" panose="020B0604020202020204" pitchFamily="34" charset="0"/>
              </a:rPr>
              <a:t>Less</a:t>
            </a:r>
            <a:r>
              <a:rPr lang="en-US" dirty="0" smtClean="0">
                <a:latin typeface="Arial" panose="020B0604020202020204" pitchFamily="34" charset="0"/>
                <a:cs typeface="Arial" panose="020B0604020202020204" pitchFamily="34" charset="0"/>
              </a:rPr>
              <a:t> time to:</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Get enough sleep</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Prepare healthy meals</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with partner</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together with family</a:t>
            </a:r>
          </a:p>
          <a:p>
            <a:pPr marL="914400">
              <a:spcBef>
                <a:spcPts val="0"/>
              </a:spcBef>
              <a:spcAft>
                <a:spcPts val="12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Socialize </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Work interferes more with personal life</a:t>
            </a:r>
          </a:p>
          <a:p>
            <a:pPr>
              <a:spcBef>
                <a:spcPts val="0"/>
              </a:spcBef>
              <a:buSzPct val="150000"/>
              <a:buBlip>
                <a:blip r:embed="rId3"/>
              </a:buBlip>
            </a:pP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flexible work schedules</a:t>
            </a:r>
          </a:p>
          <a:p>
            <a:pPr lvl="0">
              <a:spcBef>
                <a:spcPts val="0"/>
              </a:spcBef>
              <a:spcAft>
                <a:spcPts val="600"/>
              </a:spcAft>
              <a:buClr>
                <a:srgbClr val="00A7B9"/>
              </a:buClr>
              <a:buSzPct val="150000"/>
              <a:buBlip>
                <a:blip r:embed="rId3"/>
              </a:buBlip>
            </a:pPr>
            <a:r>
              <a:rPr lang="en-US" i="1" dirty="0" smtClean="0">
                <a:solidFill>
                  <a:srgbClr val="000000"/>
                </a:solidFill>
                <a:latin typeface="Arial" panose="020B0604020202020204" pitchFamily="34" charset="0"/>
                <a:cs typeface="Arial" panose="020B0604020202020204" pitchFamily="34" charset="0"/>
              </a:rPr>
              <a:t>More</a:t>
            </a:r>
            <a:r>
              <a:rPr lang="en-US" dirty="0" smtClean="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time to:</a:t>
            </a: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Keep in shape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Nurture spiritual side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Be with children</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Form/sustain relationships</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spcAft>
                <a:spcPts val="1200"/>
              </a:spcAft>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Participate in community</a:t>
            </a:r>
            <a:endParaRPr lang="en-US" sz="2000" dirty="0">
              <a:solidFill>
                <a:srgbClr val="000000"/>
              </a:solidFill>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work-life balance</a:t>
            </a:r>
          </a:p>
        </p:txBody>
      </p:sp>
      <p:sp>
        <p:nvSpPr>
          <p:cNvPr id="10" name="Title 5"/>
          <p:cNvSpPr txBox="1">
            <a:spLocks/>
          </p:cNvSpPr>
          <p:nvPr/>
        </p:nvSpPr>
        <p:spPr>
          <a:xfrm>
            <a:off x="138111" y="214135"/>
            <a:ext cx="8689017" cy="502527"/>
          </a:xfrm>
          <a:prstGeom prst="rect">
            <a:avLst/>
          </a:prstGeom>
          <a:solidFill>
            <a:srgbClr val="0099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96704"/>
      </p:ext>
    </p:extLst>
  </p:cSld>
  <p:clrMapOvr>
    <a:masterClrMapping/>
  </p:clrMapOvr>
  <p:transition spd="med" advClick="0">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171887"/>
            <a:ext cx="4114800" cy="4418693"/>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Women </a:t>
            </a:r>
            <a:r>
              <a:rPr lang="en-US" dirty="0">
                <a:latin typeface="Arial" panose="020B0604020202020204" pitchFamily="34" charset="0"/>
                <a:cs typeface="Arial" panose="020B0604020202020204" pitchFamily="34" charset="0"/>
              </a:rPr>
              <a:t>devote more time taking care of </a:t>
            </a:r>
            <a:r>
              <a:rPr lang="en-US" dirty="0" smtClean="0">
                <a:latin typeface="Arial" panose="020B0604020202020204" pitchFamily="34" charset="0"/>
                <a:cs typeface="Arial" panose="020B0604020202020204" pitchFamily="34" charset="0"/>
              </a:rPr>
              <a:t>children</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Women are more often feel rushed</a:t>
            </a:r>
            <a:r>
              <a:rPr lang="en-US" dirty="0" smtClean="0">
                <a:latin typeface="Arial" panose="020B0604020202020204" pitchFamily="34" charset="0"/>
                <a:cs typeface="Arial" panose="020B0604020202020204" pitchFamily="34" charset="0"/>
              </a:rPr>
              <a:t>.</a:t>
            </a:r>
          </a:p>
          <a:p>
            <a:pPr>
              <a:spcBef>
                <a:spcPts val="0"/>
              </a:spcBef>
              <a:spcAft>
                <a:spcPts val="600"/>
              </a:spcAft>
              <a:buSzPct val="150000"/>
              <a:buBlip>
                <a:blip r:embed="rId3"/>
              </a:buBlip>
            </a:pPr>
            <a:r>
              <a:rPr lang="en-US" i="1" dirty="0" smtClean="0">
                <a:latin typeface="Arial" panose="020B0604020202020204" pitchFamily="34" charset="0"/>
                <a:cs typeface="Arial" panose="020B0604020202020204" pitchFamily="34" charset="0"/>
              </a:rPr>
              <a:t>Less</a:t>
            </a:r>
            <a:r>
              <a:rPr lang="en-US" dirty="0" smtClean="0">
                <a:latin typeface="Arial" panose="020B0604020202020204" pitchFamily="34" charset="0"/>
                <a:cs typeface="Arial" panose="020B0604020202020204" pitchFamily="34" charset="0"/>
              </a:rPr>
              <a:t> time to:</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Get enough sleep</a:t>
            </a:r>
          </a:p>
          <a:p>
            <a:pPr marL="914400">
              <a:spcBef>
                <a:spcPts val="0"/>
              </a:spcBef>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together with family</a:t>
            </a:r>
          </a:p>
          <a:p>
            <a:pPr marL="914400">
              <a:spcBef>
                <a:spcPts val="0"/>
              </a:spcBef>
              <a:spcAft>
                <a:spcPts val="1200"/>
              </a:spcAft>
              <a:buClr>
                <a:srgbClr val="005A6E"/>
              </a:buClr>
              <a:buSzPct val="100000"/>
              <a:buFont typeface="Courier New" panose="02070309020205020404" pitchFamily="49" charset="0"/>
              <a:buChar char="o"/>
            </a:pPr>
            <a:r>
              <a:rPr lang="en-US" sz="2000" dirty="0" smtClean="0">
                <a:latin typeface="Arial" panose="020B0604020202020204" pitchFamily="34" charset="0"/>
                <a:cs typeface="Arial" panose="020B0604020202020204" pitchFamily="34" charset="0"/>
              </a:rPr>
              <a:t>Be with children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Work interferes more with personal life</a:t>
            </a:r>
          </a:p>
          <a:p>
            <a:pPr>
              <a:spcBef>
                <a:spcPts val="0"/>
              </a:spcBef>
              <a:buSzPct val="150000"/>
              <a:buBlip>
                <a:blip r:embed="rId3"/>
              </a:buBlip>
            </a:pP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a:solidFill>
                  <a:schemeClr val="bg1"/>
                </a:solidFill>
                <a:latin typeface="Arial" panose="020B0604020202020204" pitchFamily="34" charset="0"/>
                <a:cs typeface="Arial" panose="020B0604020202020204" pitchFamily="34" charset="0"/>
              </a:rPr>
              <a:t>M</a:t>
            </a:r>
            <a:r>
              <a:rPr lang="en-US" sz="2400" b="1" i="1" dirty="0" smtClean="0">
                <a:solidFill>
                  <a:schemeClr val="bg1"/>
                </a:solidFill>
                <a:latin typeface="Arial" panose="020B0604020202020204" pitchFamily="34" charset="0"/>
                <a:cs typeface="Arial" panose="020B0604020202020204" pitchFamily="34" charset="0"/>
              </a:rPr>
              <a:t>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171888"/>
            <a:ext cx="4181929" cy="4418692"/>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Men </a:t>
            </a:r>
            <a:r>
              <a:rPr lang="en-US" dirty="0">
                <a:latin typeface="Arial" panose="020B0604020202020204" pitchFamily="34" charset="0"/>
                <a:cs typeface="Arial" panose="020B0604020202020204" pitchFamily="34" charset="0"/>
              </a:rPr>
              <a:t>are more often feel that they have free time on their hands</a:t>
            </a:r>
            <a:r>
              <a:rPr lang="en-US" dirty="0" smtClean="0">
                <a:latin typeface="Arial" panose="020B0604020202020204" pitchFamily="34" charset="0"/>
                <a:cs typeface="Arial" panose="020B0604020202020204" pitchFamily="34" charset="0"/>
              </a:rPr>
              <a:t>.</a:t>
            </a:r>
          </a:p>
          <a:p>
            <a:pPr>
              <a:spcBef>
                <a:spcPts val="0"/>
              </a:spcBef>
              <a:spcAft>
                <a:spcPts val="1200"/>
              </a:spcAft>
              <a:buSzPct val="150000"/>
              <a:buBlip>
                <a:blip r:embed="rId3"/>
              </a:buBlip>
            </a:pPr>
            <a:r>
              <a:rPr lang="en-US" i="1" dirty="0" smtClean="0">
                <a:solidFill>
                  <a:srgbClr val="000000"/>
                </a:solidFill>
                <a:latin typeface="Arial" panose="020B0604020202020204" pitchFamily="34" charset="0"/>
                <a:cs typeface="Arial" panose="020B0604020202020204" pitchFamily="34" charset="0"/>
              </a:rPr>
              <a:t>More</a:t>
            </a:r>
            <a:r>
              <a:rPr lang="en-US" dirty="0" smtClean="0">
                <a:solidFill>
                  <a:srgbClr val="000000"/>
                </a:solidFill>
                <a:latin typeface="Arial" panose="020B0604020202020204" pitchFamily="34" charset="0"/>
                <a:cs typeface="Arial" panose="020B0604020202020204" pitchFamily="34" charset="0"/>
              </a:rPr>
              <a:t> </a:t>
            </a:r>
            <a:r>
              <a:rPr lang="en-US" dirty="0">
                <a:solidFill>
                  <a:srgbClr val="000000"/>
                </a:solidFill>
                <a:latin typeface="Arial" panose="020B0604020202020204" pitchFamily="34" charset="0"/>
                <a:cs typeface="Arial" panose="020B0604020202020204" pitchFamily="34" charset="0"/>
              </a:rPr>
              <a:t>time to:</a:t>
            </a: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Keep in shape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Nurture spiritual side</a:t>
            </a:r>
            <a:endParaRPr lang="en-US" sz="2000" dirty="0">
              <a:solidFill>
                <a:srgbClr val="000000"/>
              </a:solidFill>
              <a:latin typeface="Arial" panose="020B0604020202020204" pitchFamily="34" charset="0"/>
              <a:cs typeface="Arial" panose="020B0604020202020204" pitchFamily="34" charset="0"/>
            </a:endParaRPr>
          </a:p>
          <a:p>
            <a:pPr marL="914400" lvl="0">
              <a:spcBef>
                <a:spcPts val="0"/>
              </a:spcBef>
              <a:buClr>
                <a:srgbClr val="005A6E"/>
              </a:buClr>
              <a:buSzPct val="100000"/>
              <a:buFont typeface="Courier New" panose="02070309020205020404" pitchFamily="49" charset="0"/>
              <a:buChar char="o"/>
            </a:pPr>
            <a:r>
              <a:rPr lang="en-US" sz="2000" dirty="0" smtClean="0">
                <a:solidFill>
                  <a:srgbClr val="000000"/>
                </a:solidFill>
                <a:latin typeface="Arial" panose="020B0604020202020204" pitchFamily="34" charset="0"/>
                <a:cs typeface="Arial" panose="020B0604020202020204" pitchFamily="34" charset="0"/>
              </a:rPr>
              <a:t>Form/sustain relationships</a:t>
            </a:r>
          </a:p>
          <a:p>
            <a:pPr marL="914400" lvl="0">
              <a:spcBef>
                <a:spcPts val="0"/>
              </a:spcBef>
              <a:buClr>
                <a:srgbClr val="005A6E"/>
              </a:buClr>
              <a:buSzPct val="100000"/>
              <a:buFont typeface="Courier New" panose="02070309020205020404" pitchFamily="49" charset="0"/>
              <a:buChar char="o"/>
            </a:pPr>
            <a:endParaRPr lang="en-US" sz="2000" dirty="0">
              <a:solidFill>
                <a:srgbClr val="000000"/>
              </a:solidFill>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work-life balance</a:t>
            </a:r>
          </a:p>
        </p:txBody>
      </p:sp>
      <p:sp>
        <p:nvSpPr>
          <p:cNvPr id="10" name="Title 5"/>
          <p:cNvSpPr txBox="1">
            <a:spLocks/>
          </p:cNvSpPr>
          <p:nvPr/>
        </p:nvSpPr>
        <p:spPr>
          <a:xfrm>
            <a:off x="138111" y="214135"/>
            <a:ext cx="8689017" cy="502527"/>
          </a:xfrm>
          <a:prstGeom prst="rect">
            <a:avLst/>
          </a:prstGeom>
          <a:solidFill>
            <a:srgbClr val="0099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a:solidFill>
                  <a:srgbClr val="005064"/>
                </a:solidFill>
                <a:latin typeface="Arial" panose="020B0604020202020204" pitchFamily="34" charset="0"/>
                <a:cs typeface="Arial" panose="020B0604020202020204" pitchFamily="34" charset="0"/>
              </a:rPr>
              <a:t>How do women and men</a:t>
            </a:r>
            <a:r>
              <a:rPr lang="en-US" sz="2400" dirty="0">
                <a:solidFill>
                  <a:srgbClr val="005064"/>
                </a:solidFill>
                <a:latin typeface="Arial" panose="020B0604020202020204" pitchFamily="34" charset="0"/>
                <a:cs typeface="Arial" panose="020B0604020202020204" pitchFamily="34" charset="0"/>
              </a:rPr>
              <a:t> </a:t>
            </a:r>
            <a:r>
              <a:rPr lang="en-US" sz="2400" i="0" dirty="0">
                <a:solidFill>
                  <a:srgbClr val="005064"/>
                </a:solidFill>
                <a:latin typeface="Arial" panose="020B0604020202020204" pitchFamily="34" charset="0"/>
                <a:cs typeface="Arial" panose="020B0604020202020204" pitchFamily="34" charset="0"/>
              </a:rPr>
              <a:t>compare on </a:t>
            </a:r>
            <a:r>
              <a:rPr lang="en-US" sz="2400" i="0" dirty="0" smtClean="0">
                <a:solidFill>
                  <a:srgbClr val="005064"/>
                </a:solidFill>
                <a:latin typeface="Arial" panose="020B0604020202020204" pitchFamily="34" charset="0"/>
                <a:cs typeface="Arial" panose="020B0604020202020204" pitchFamily="34" charset="0"/>
              </a:rPr>
              <a:t>time use?</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34101"/>
      </p:ext>
    </p:extLst>
  </p:cSld>
  <p:clrMapOvr>
    <a:masterClrMapping/>
  </p:clrMapOvr>
  <p:transition spd="med" advClick="0">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4900"/>
          <a:stretch/>
        </p:blipFill>
        <p:spPr>
          <a:xfrm>
            <a:off x="138111" y="1206611"/>
            <a:ext cx="8686800" cy="5188226"/>
          </a:xfrm>
          <a:prstGeom prst="rect">
            <a:avLst/>
          </a:prstGeom>
        </p:spPr>
      </p:pic>
      <p:sp>
        <p:nvSpPr>
          <p:cNvPr id="10" name="Title 5"/>
          <p:cNvSpPr txBox="1">
            <a:spLocks/>
          </p:cNvSpPr>
          <p:nvPr/>
        </p:nvSpPr>
        <p:spPr>
          <a:xfrm>
            <a:off x="138111" y="214135"/>
            <a:ext cx="8689017" cy="502527"/>
          </a:xfrm>
          <a:prstGeom prst="rect">
            <a:avLst/>
          </a:prstGeom>
          <a:solidFill>
            <a:srgbClr val="0099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care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684609497"/>
      </p:ext>
    </p:extLst>
  </p:cSld>
  <p:clrMapOvr>
    <a:masterClrMapping/>
  </p:clrMapOvr>
  <p:transition spd="med" advClick="0">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5626"/>
          <a:stretch/>
        </p:blipFill>
        <p:spPr>
          <a:xfrm>
            <a:off x="138111" y="1238415"/>
            <a:ext cx="8686800" cy="5151293"/>
          </a:xfrm>
          <a:prstGeom prst="rect">
            <a:avLst/>
          </a:prstGeom>
        </p:spPr>
      </p:pic>
      <p:sp>
        <p:nvSpPr>
          <p:cNvPr id="10" name="Title 5"/>
          <p:cNvSpPr txBox="1">
            <a:spLocks/>
          </p:cNvSpPr>
          <p:nvPr/>
        </p:nvSpPr>
        <p:spPr>
          <a:xfrm>
            <a:off x="138111" y="214135"/>
            <a:ext cx="8689017" cy="502527"/>
          </a:xfrm>
          <a:prstGeom prst="rect">
            <a:avLst/>
          </a:prstGeom>
          <a:solidFill>
            <a:srgbClr val="0099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care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047298082"/>
      </p:ext>
    </p:extLst>
  </p:cSld>
  <p:clrMapOvr>
    <a:masterClrMapping/>
  </p:clrMapOvr>
  <p:transition spd="med" advClick="0">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P</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roviding unpaid care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rotWithShape="1">
          <a:blip r:embed="rId3"/>
          <a:srcRect t="5445"/>
          <a:stretch/>
        </p:blipFill>
        <p:spPr>
          <a:xfrm>
            <a:off x="74501" y="1292086"/>
            <a:ext cx="8686800" cy="5160587"/>
          </a:xfrm>
          <a:prstGeom prst="rect">
            <a:avLst/>
          </a:prstGeom>
        </p:spPr>
      </p:pic>
    </p:spTree>
    <p:extLst>
      <p:ext uri="{BB962C8B-B14F-4D97-AF65-F5344CB8AC3E}">
        <p14:creationId xmlns:p14="http://schemas.microsoft.com/office/powerpoint/2010/main" val="2156926652"/>
      </p:ext>
    </p:extLst>
  </p:cSld>
  <p:clrMapOvr>
    <a:masterClrMapping/>
  </p:clrMapOvr>
  <p:transition spd="med" advClick="0">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99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Providing unpaid care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rotWithShape="1">
          <a:blip r:embed="rId3"/>
          <a:srcRect t="5262"/>
          <a:stretch/>
        </p:blipFill>
        <p:spPr>
          <a:xfrm>
            <a:off x="140328" y="1242391"/>
            <a:ext cx="8686800" cy="5170524"/>
          </a:xfrm>
          <a:prstGeom prst="rect">
            <a:avLst/>
          </a:prstGeom>
        </p:spPr>
      </p:pic>
    </p:spTree>
    <p:extLst>
      <p:ext uri="{BB962C8B-B14F-4D97-AF65-F5344CB8AC3E}">
        <p14:creationId xmlns:p14="http://schemas.microsoft.com/office/powerpoint/2010/main" val="2661835143"/>
      </p:ext>
    </p:extLst>
  </p:cSld>
  <p:clrMapOvr>
    <a:masterClrMapping/>
  </p:clrMapOvr>
  <p:transition spd="med" advClick="0">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7084"/>
          <a:stretch/>
        </p:blipFill>
        <p:spPr>
          <a:xfrm>
            <a:off x="138111" y="1325879"/>
            <a:ext cx="8686800" cy="5071134"/>
          </a:xfrm>
          <a:prstGeom prst="rect">
            <a:avLst/>
          </a:prstGeom>
        </p:spPr>
      </p:pic>
      <p:sp>
        <p:nvSpPr>
          <p:cNvPr id="10" name="Title 5"/>
          <p:cNvSpPr txBox="1">
            <a:spLocks/>
          </p:cNvSpPr>
          <p:nvPr/>
        </p:nvSpPr>
        <p:spPr>
          <a:xfrm>
            <a:off x="138111" y="214135"/>
            <a:ext cx="8689017" cy="502527"/>
          </a:xfrm>
          <a:prstGeom prst="rect">
            <a:avLst/>
          </a:prstGeom>
          <a:solidFill>
            <a:srgbClr val="0099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in Waterloo Region</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568953910"/>
      </p:ext>
    </p:extLst>
  </p:cSld>
  <p:clrMapOvr>
    <a:masterClrMapping/>
  </p:clrMapOvr>
  <p:transition spd="med"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Waterloo Region Sample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20" y="1430447"/>
            <a:ext cx="7832398" cy="4183502"/>
          </a:xfrm>
          <a:prstGeom prst="rect">
            <a:avLst/>
          </a:prstGeom>
        </p:spPr>
      </p:pic>
    </p:spTree>
    <p:extLst>
      <p:ext uri="{BB962C8B-B14F-4D97-AF65-F5344CB8AC3E}">
        <p14:creationId xmlns:p14="http://schemas.microsoft.com/office/powerpoint/2010/main" val="177729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6901"/>
          <a:stretch/>
        </p:blipFill>
        <p:spPr>
          <a:xfrm>
            <a:off x="140328" y="1323892"/>
            <a:ext cx="8686800" cy="5081075"/>
          </a:xfrm>
          <a:prstGeom prst="rect">
            <a:avLst/>
          </a:prstGeom>
        </p:spPr>
      </p:pic>
      <p:sp>
        <p:nvSpPr>
          <p:cNvPr id="10" name="Title 5"/>
          <p:cNvSpPr txBox="1">
            <a:spLocks/>
          </p:cNvSpPr>
          <p:nvPr/>
        </p:nvSpPr>
        <p:spPr>
          <a:xfrm>
            <a:off x="138111" y="214135"/>
            <a:ext cx="8689017" cy="502527"/>
          </a:xfrm>
          <a:prstGeom prst="rect">
            <a:avLst/>
          </a:prstGeom>
          <a:solidFill>
            <a:srgbClr val="0099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591718722"/>
      </p:ext>
    </p:extLst>
  </p:cSld>
  <p:clrMapOvr>
    <a:masterClrMapping/>
  </p:clrMapOvr>
  <p:transition spd="med" advClick="0">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357"/>
          <a:stretch/>
        </p:blipFill>
        <p:spPr>
          <a:xfrm>
            <a:off x="138111" y="1174805"/>
            <a:ext cx="8686800" cy="5108712"/>
          </a:xfrm>
          <a:prstGeom prst="rect">
            <a:avLst/>
          </a:prstGeom>
        </p:spPr>
      </p:pic>
      <p:sp>
        <p:nvSpPr>
          <p:cNvPr id="10" name="Title 5"/>
          <p:cNvSpPr txBox="1">
            <a:spLocks/>
          </p:cNvSpPr>
          <p:nvPr/>
        </p:nvSpPr>
        <p:spPr>
          <a:xfrm>
            <a:off x="138111" y="214135"/>
            <a:ext cx="8689017" cy="502527"/>
          </a:xfrm>
          <a:prstGeom prst="rect">
            <a:avLst/>
          </a:prstGeom>
          <a:solidFill>
            <a:srgbClr val="0099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032999686"/>
      </p:ext>
    </p:extLst>
  </p:cSld>
  <p:clrMapOvr>
    <a:masterClrMapping/>
  </p:clrMapOvr>
  <p:transition spd="med" advClick="0">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719"/>
          <a:stretch/>
        </p:blipFill>
        <p:spPr>
          <a:xfrm>
            <a:off x="138111" y="1321905"/>
            <a:ext cx="8686800" cy="5091012"/>
          </a:xfrm>
          <a:prstGeom prst="rect">
            <a:avLst/>
          </a:prstGeom>
        </p:spPr>
      </p:pic>
      <p:sp>
        <p:nvSpPr>
          <p:cNvPr id="10" name="Title 5"/>
          <p:cNvSpPr txBox="1">
            <a:spLocks/>
          </p:cNvSpPr>
          <p:nvPr/>
        </p:nvSpPr>
        <p:spPr>
          <a:xfrm>
            <a:off x="138111" y="214135"/>
            <a:ext cx="8689017" cy="502527"/>
          </a:xfrm>
          <a:prstGeom prst="rect">
            <a:avLst/>
          </a:prstGeom>
          <a:solidFill>
            <a:srgbClr val="0099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808012787"/>
      </p:ext>
    </p:extLst>
  </p:cSld>
  <p:clrMapOvr>
    <a:masterClrMapping/>
  </p:clrMapOvr>
  <p:transition spd="med" advClick="0">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7086"/>
          <a:stretch/>
        </p:blipFill>
        <p:spPr>
          <a:xfrm>
            <a:off x="140328" y="1254317"/>
            <a:ext cx="8686800" cy="5068957"/>
          </a:xfrm>
          <a:prstGeom prst="rect">
            <a:avLst/>
          </a:prstGeom>
        </p:spPr>
      </p:pic>
      <p:sp>
        <p:nvSpPr>
          <p:cNvPr id="10" name="Title 5"/>
          <p:cNvSpPr txBox="1">
            <a:spLocks/>
          </p:cNvSpPr>
          <p:nvPr/>
        </p:nvSpPr>
        <p:spPr>
          <a:xfrm>
            <a:off x="138111" y="214135"/>
            <a:ext cx="8689017" cy="502527"/>
          </a:xfrm>
          <a:prstGeom prst="rect">
            <a:avLst/>
          </a:prstGeom>
          <a:solidFill>
            <a:srgbClr val="0099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adequacy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724629167"/>
      </p:ext>
    </p:extLst>
  </p:cSld>
  <p:clrMapOvr>
    <a:masterClrMapping/>
  </p:clrMapOvr>
  <p:transition spd="med" advClick="0">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38110" y="886754"/>
            <a:ext cx="8835010" cy="5681381"/>
            <a:chOff x="138110" y="886754"/>
            <a:chExt cx="8835010" cy="5681381"/>
          </a:xfrm>
        </p:grpSpPr>
        <p:pic>
          <p:nvPicPr>
            <p:cNvPr id="2" name="Picture 1"/>
            <p:cNvPicPr>
              <a:picLocks noChangeAspect="1"/>
            </p:cNvPicPr>
            <p:nvPr/>
          </p:nvPicPr>
          <p:blipFill>
            <a:blip r:embed="rId3" cstate="print"/>
            <a:stretch>
              <a:fillRect/>
            </a:stretch>
          </p:blipFill>
          <p:spPr>
            <a:xfrm>
              <a:off x="138112" y="886754"/>
              <a:ext cx="4416635" cy="2757661"/>
            </a:xfrm>
            <a:prstGeom prst="rect">
              <a:avLst/>
            </a:prstGeom>
          </p:spPr>
        </p:pic>
        <p:pic>
          <p:nvPicPr>
            <p:cNvPr id="4" name="Picture 3"/>
            <p:cNvPicPr>
              <a:picLocks noChangeAspect="1"/>
            </p:cNvPicPr>
            <p:nvPr/>
          </p:nvPicPr>
          <p:blipFill>
            <a:blip r:embed="rId4" cstate="print"/>
            <a:stretch>
              <a:fillRect/>
            </a:stretch>
          </p:blipFill>
          <p:spPr>
            <a:xfrm>
              <a:off x="4554745" y="894705"/>
              <a:ext cx="4418375" cy="2757661"/>
            </a:xfrm>
            <a:prstGeom prst="rect">
              <a:avLst/>
            </a:prstGeom>
          </p:spPr>
        </p:pic>
        <p:pic>
          <p:nvPicPr>
            <p:cNvPr id="5" name="Picture 4"/>
            <p:cNvPicPr>
              <a:picLocks noChangeAspect="1"/>
            </p:cNvPicPr>
            <p:nvPr/>
          </p:nvPicPr>
          <p:blipFill>
            <a:blip r:embed="rId5" cstate="print"/>
            <a:stretch>
              <a:fillRect/>
            </a:stretch>
          </p:blipFill>
          <p:spPr>
            <a:xfrm>
              <a:off x="138110" y="3806556"/>
              <a:ext cx="4416635" cy="2744064"/>
            </a:xfrm>
            <a:prstGeom prst="rect">
              <a:avLst/>
            </a:prstGeom>
          </p:spPr>
        </p:pic>
        <p:pic>
          <p:nvPicPr>
            <p:cNvPr id="3" name="Picture 2"/>
            <p:cNvPicPr>
              <a:picLocks noChangeAspect="1"/>
            </p:cNvPicPr>
            <p:nvPr/>
          </p:nvPicPr>
          <p:blipFill>
            <a:blip r:embed="rId6"/>
            <a:stretch>
              <a:fillRect/>
            </a:stretch>
          </p:blipFill>
          <p:spPr>
            <a:xfrm>
              <a:off x="4525894" y="3798605"/>
              <a:ext cx="4447226" cy="2769530"/>
            </a:xfrm>
            <a:prstGeom prst="rect">
              <a:avLst/>
            </a:prstGeom>
          </p:spPr>
        </p:pic>
      </p:grpSp>
      <p:sp>
        <p:nvSpPr>
          <p:cNvPr id="10" name="Title 5"/>
          <p:cNvSpPr txBox="1">
            <a:spLocks/>
          </p:cNvSpPr>
          <p:nvPr/>
        </p:nvSpPr>
        <p:spPr>
          <a:xfrm>
            <a:off x="138111" y="214135"/>
            <a:ext cx="8689017" cy="502527"/>
          </a:xfrm>
          <a:prstGeom prst="rect">
            <a:avLst/>
          </a:prstGeom>
          <a:solidFill>
            <a:srgbClr val="0099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Who </a:t>
            </a:r>
            <a:r>
              <a:rPr lang="en-US" sz="2400" i="0" dirty="0">
                <a:solidFill>
                  <a:srgbClr val="FFFFFF"/>
                </a:solidFill>
                <a:latin typeface="Gotham"/>
                <a:ea typeface="Open Sans Condensed" panose="020B0806030504020204" pitchFamily="34" charset="0"/>
                <a:cs typeface="Open Sans Condensed" panose="020B0806030504020204" pitchFamily="34" charset="0"/>
              </a:rPr>
              <a:t>has adequate time for other activities and people?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7" name="Oval 6"/>
          <p:cNvSpPr/>
          <p:nvPr/>
        </p:nvSpPr>
        <p:spPr>
          <a:xfrm>
            <a:off x="7912092" y="1024539"/>
            <a:ext cx="1061050" cy="62972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2831035" y="4281389"/>
            <a:ext cx="1301565" cy="55261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3"/>
          <p:cNvSpPr txBox="1">
            <a:spLocks/>
          </p:cNvSpPr>
          <p:nvPr/>
        </p:nvSpPr>
        <p:spPr>
          <a:xfrm>
            <a:off x="4650582" y="3874338"/>
            <a:ext cx="4114800" cy="2160947"/>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000" dirty="0" smtClean="0"/>
          </a:p>
        </p:txBody>
      </p:sp>
      <p:cxnSp>
        <p:nvCxnSpPr>
          <p:cNvPr id="11" name="Straight Arrow Connector 10"/>
          <p:cNvCxnSpPr/>
          <p:nvPr/>
        </p:nvCxnSpPr>
        <p:spPr>
          <a:xfrm flipV="1">
            <a:off x="5448637" y="1267202"/>
            <a:ext cx="3293359" cy="162560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7231251" y="3936578"/>
            <a:ext cx="1207507"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457614"/>
      </p:ext>
    </p:extLst>
  </p:cSld>
  <p:clrMapOvr>
    <a:masterClrMapping/>
  </p:clrMapOvr>
  <p:transition spd="med" advClick="0">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b="1" dirty="0">
                  <a:latin typeface="Arial" panose="020B0604020202020204" pitchFamily="34" charset="0"/>
                  <a:cs typeface="Arial" panose="020B0604020202020204" pitchFamily="34" charset="0"/>
                </a:rPr>
                <a:t>Which domains are most critical to the quality of community life?</a:t>
              </a: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5580357"/>
      </p:ext>
    </p:extLst>
  </p:cSld>
  <p:clrMapOvr>
    <a:masterClrMapping/>
  </p:clrMapOvr>
  <p:transition spd="slow" advClick="0">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010047" y="1248328"/>
            <a:ext cx="6824274" cy="4760714"/>
            <a:chOff x="99978" y="79496"/>
            <a:chExt cx="9125297" cy="6365945"/>
          </a:xfrm>
        </p:grpSpPr>
        <p:grpSp>
          <p:nvGrpSpPr>
            <p:cNvPr id="5" name="Group 4"/>
            <p:cNvGrpSpPr/>
            <p:nvPr/>
          </p:nvGrpSpPr>
          <p:grpSpPr>
            <a:xfrm>
              <a:off x="1406495" y="416539"/>
              <a:ext cx="6453828" cy="5985360"/>
              <a:chOff x="1406495" y="416539"/>
              <a:chExt cx="6453828" cy="598536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6780" y="1030353"/>
                <a:ext cx="1828800" cy="1828800"/>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8476" y="3963132"/>
                <a:ext cx="1828800" cy="18288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4303" y="416539"/>
                <a:ext cx="1828800" cy="18288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1523" y="2473936"/>
                <a:ext cx="1828800" cy="18288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89684" y="972649"/>
                <a:ext cx="1828800" cy="18288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6495" y="2625609"/>
                <a:ext cx="1828800" cy="1828800"/>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0940" y="4002700"/>
                <a:ext cx="1828800" cy="1828800"/>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89059" y="4573099"/>
                <a:ext cx="1828800" cy="1828800"/>
              </a:xfrm>
              <a:prstGeom prst="rect">
                <a:avLst/>
              </a:prstGeom>
            </p:spPr>
          </p:pic>
          <p:sp>
            <p:nvSpPr>
              <p:cNvPr id="23" name="Oval 22"/>
              <p:cNvSpPr>
                <a:spLocks noChangeAspect="1"/>
              </p:cNvSpPr>
              <p:nvPr/>
            </p:nvSpPr>
            <p:spPr>
              <a:xfrm>
                <a:off x="3446582" y="2235443"/>
                <a:ext cx="2377440" cy="2377440"/>
              </a:xfrm>
              <a:prstGeom prst="ellipse">
                <a:avLst/>
              </a:prstGeom>
              <a:solidFill>
                <a:srgbClr val="005F74"/>
              </a:solidFill>
              <a:ln w="25400">
                <a:solidFill>
                  <a:srgbClr val="005F74"/>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3200" b="0"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endParaRPr>
              </a:p>
            </p:txBody>
          </p:sp>
        </p:grpSp>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14747" y="2658348"/>
              <a:ext cx="1818876" cy="1542407"/>
            </a:xfrm>
            <a:prstGeom prst="rect">
              <a:avLst/>
            </a:prstGeom>
          </p:spPr>
        </p:pic>
        <p:sp>
          <p:nvSpPr>
            <p:cNvPr id="7" name="TextBox 6"/>
            <p:cNvSpPr txBox="1"/>
            <p:nvPr/>
          </p:nvSpPr>
          <p:spPr>
            <a:xfrm>
              <a:off x="7417739" y="2652087"/>
              <a:ext cx="1807536" cy="13375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Democratic Engagement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8" name="TextBox 7"/>
            <p:cNvSpPr txBox="1"/>
            <p:nvPr/>
          </p:nvSpPr>
          <p:spPr>
            <a:xfrm>
              <a:off x="3685073" y="79496"/>
              <a:ext cx="1807536" cy="936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Community Vitality</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9" name="TextBox 8"/>
            <p:cNvSpPr txBox="1"/>
            <p:nvPr/>
          </p:nvSpPr>
          <p:spPr>
            <a:xfrm>
              <a:off x="6513971" y="6941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Healthy Populations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0" name="TextBox 9"/>
            <p:cNvSpPr txBox="1"/>
            <p:nvPr/>
          </p:nvSpPr>
          <p:spPr>
            <a:xfrm>
              <a:off x="1150452" y="654947"/>
              <a:ext cx="1807536" cy="9362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Living Standards</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1" name="TextBox 10"/>
            <p:cNvSpPr txBox="1"/>
            <p:nvPr/>
          </p:nvSpPr>
          <p:spPr>
            <a:xfrm>
              <a:off x="6640032" y="4952480"/>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Time Use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2" name="TextBox 11"/>
            <p:cNvSpPr txBox="1"/>
            <p:nvPr/>
          </p:nvSpPr>
          <p:spPr>
            <a:xfrm>
              <a:off x="99978" y="3272498"/>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Education</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3" name="TextBox 12"/>
            <p:cNvSpPr txBox="1"/>
            <p:nvPr/>
          </p:nvSpPr>
          <p:spPr>
            <a:xfrm>
              <a:off x="3714935" y="5910422"/>
              <a:ext cx="1807536" cy="5350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Environment</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sp>
          <p:nvSpPr>
            <p:cNvPr id="14" name="TextBox 13"/>
            <p:cNvSpPr txBox="1"/>
            <p:nvPr/>
          </p:nvSpPr>
          <p:spPr>
            <a:xfrm>
              <a:off x="1135672" y="4806039"/>
              <a:ext cx="1522172" cy="12346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5F74"/>
                  </a:solidFill>
                  <a:effectLst/>
                  <a:uLnTx/>
                  <a:uFillTx/>
                  <a:latin typeface="Arial Narrow" panose="020B0606020202030204" pitchFamily="34" charset="0"/>
                  <a:ea typeface="+mn-ea"/>
                  <a:cs typeface="+mn-cs"/>
                </a:rPr>
                <a:t>Leisure and Culture</a:t>
              </a:r>
              <a:endParaRPr kumimoji="0" lang="en-US" sz="1800" b="0" i="0" u="none" strike="noStrike" kern="1200" cap="none" spc="0" normalizeH="0" baseline="0" noProof="0" dirty="0">
                <a:ln>
                  <a:noFill/>
                </a:ln>
                <a:solidFill>
                  <a:srgbClr val="005F74"/>
                </a:solidFill>
                <a:effectLst/>
                <a:uLnTx/>
                <a:uFillTx/>
                <a:latin typeface="Arial Narrow" panose="020B0606020202030204" pitchFamily="34" charset="0"/>
                <a:ea typeface="+mn-ea"/>
                <a:cs typeface="+mn-cs"/>
              </a:endParaRPr>
            </a:p>
          </p:txBody>
        </p:sp>
      </p:grpSp>
      <p:sp>
        <p:nvSpPr>
          <p:cNvPr id="24" name="Oval 23"/>
          <p:cNvSpPr>
            <a:spLocks noChangeAspect="1"/>
          </p:cNvSpPr>
          <p:nvPr/>
        </p:nvSpPr>
        <p:spPr>
          <a:xfrm>
            <a:off x="3520656" y="1069911"/>
            <a:ext cx="1737360" cy="1735352"/>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5" name="Oval 24"/>
          <p:cNvSpPr>
            <a:spLocks noChangeAspect="1"/>
          </p:cNvSpPr>
          <p:nvPr/>
        </p:nvSpPr>
        <p:spPr>
          <a:xfrm>
            <a:off x="1862629" y="4166108"/>
            <a:ext cx="1828800" cy="1826687"/>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6" name="Oval 25"/>
          <p:cNvSpPr>
            <a:spLocks noChangeAspect="1"/>
          </p:cNvSpPr>
          <p:nvPr/>
        </p:nvSpPr>
        <p:spPr>
          <a:xfrm>
            <a:off x="5141761" y="4093577"/>
            <a:ext cx="1920240" cy="1920240"/>
          </a:xfrm>
          <a:prstGeom prst="ellipse">
            <a:avLst/>
          </a:prstGeom>
          <a:solidFill>
            <a:srgbClr val="005064">
              <a:alpha val="30000"/>
            </a:srgbClr>
          </a:solidFill>
          <a:ln>
            <a:solidFill>
              <a:srgbClr val="005064">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a:ea typeface="+mn-ea"/>
              <a:cs typeface="+mn-cs"/>
            </a:endParaRPr>
          </a:p>
        </p:txBody>
      </p:sp>
      <p:sp>
        <p:nvSpPr>
          <p:cNvPr id="27"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Which domains are most critical to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3756870137"/>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US" sz="3600" i="1" dirty="0" smtClean="0">
                  <a:latin typeface="Arial" panose="020B0604020202020204" pitchFamily="34" charset="0"/>
                  <a:cs typeface="Arial" panose="020B0604020202020204" pitchFamily="34" charset="0"/>
                </a:rPr>
                <a:t>A Closer Look</a:t>
              </a:r>
              <a:r>
                <a:rPr lang="en-US" sz="3600" dirty="0" smtClean="0">
                  <a:latin typeface="Arial" panose="020B0604020202020204" pitchFamily="34" charset="0"/>
                  <a:cs typeface="Arial" panose="020B0604020202020204" pitchFamily="34" charset="0"/>
                </a:rPr>
                <a:t>:</a:t>
              </a:r>
            </a:p>
            <a:p>
              <a:r>
                <a:rPr lang="en-US" sz="3600" dirty="0" smtClean="0">
                  <a:latin typeface="Arial" panose="020B0604020202020204" pitchFamily="34" charset="0"/>
                  <a:cs typeface="Arial" panose="020B0604020202020204" pitchFamily="34" charset="0"/>
                </a:rPr>
                <a:t>Connectivity between Domains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4339403"/>
      </p:ext>
    </p:extLst>
  </p:cSld>
  <p:clrMapOvr>
    <a:masterClrMapping/>
  </p:clrMapOvr>
  <p:transition spd="slow" advClick="0">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3423" y="695324"/>
            <a:ext cx="7315200" cy="5029200"/>
            <a:chOff x="733423" y="695324"/>
            <a:chExt cx="7315200" cy="5029200"/>
          </a:xfrm>
        </p:grpSpPr>
        <p:graphicFrame>
          <p:nvGraphicFramePr>
            <p:cNvPr id="4" name="Diagram 3"/>
            <p:cNvGraphicFramePr/>
            <p:nvPr>
              <p:extLst>
                <p:ext uri="{D42A27DB-BD31-4B8C-83A1-F6EECF244321}">
                  <p14:modId xmlns:p14="http://schemas.microsoft.com/office/powerpoint/2010/main" val="1210609210"/>
                </p:ext>
              </p:extLst>
            </p:nvPr>
          </p:nvGraphicFramePr>
          <p:xfrm>
            <a:off x="733423" y="695324"/>
            <a:ext cx="7315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2362200" y="1179027"/>
              <a:ext cx="1952625" cy="1962150"/>
            </a:xfrm>
            <a:prstGeom prst="roundRect">
              <a:avLst/>
            </a:prstGeom>
            <a:solidFill>
              <a:srgbClr val="005F73">
                <a:alpha val="50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CA"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2277892"/>
      </p:ext>
    </p:extLst>
  </p:cSld>
  <p:clrMapOvr>
    <a:masterClrMapping/>
  </p:clrMapOvr>
  <p:transition spd="slow" advClick="0">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9830" y="734069"/>
            <a:ext cx="8947906" cy="5801064"/>
            <a:chOff x="109830" y="734069"/>
            <a:chExt cx="8947906" cy="5801064"/>
          </a:xfrm>
        </p:grpSpPr>
        <p:pic>
          <p:nvPicPr>
            <p:cNvPr id="17" name="Picture 16"/>
            <p:cNvPicPr>
              <a:picLocks noChangeAspect="1"/>
            </p:cNvPicPr>
            <p:nvPr/>
          </p:nvPicPr>
          <p:blipFill>
            <a:blip r:embed="rId3"/>
            <a:stretch>
              <a:fillRect/>
            </a:stretch>
          </p:blipFill>
          <p:spPr>
            <a:xfrm>
              <a:off x="4563375" y="734585"/>
              <a:ext cx="4494361" cy="2991928"/>
            </a:xfrm>
            <a:prstGeom prst="rect">
              <a:avLst/>
            </a:prstGeom>
          </p:spPr>
        </p:pic>
        <p:pic>
          <p:nvPicPr>
            <p:cNvPr id="16" name="Picture 15"/>
            <p:cNvPicPr>
              <a:picLocks noChangeAspect="1"/>
            </p:cNvPicPr>
            <p:nvPr/>
          </p:nvPicPr>
          <p:blipFill>
            <a:blip r:embed="rId4"/>
            <a:stretch>
              <a:fillRect/>
            </a:stretch>
          </p:blipFill>
          <p:spPr>
            <a:xfrm>
              <a:off x="109830" y="734069"/>
              <a:ext cx="4453544" cy="2983078"/>
            </a:xfrm>
            <a:prstGeom prst="rect">
              <a:avLst/>
            </a:prstGeom>
          </p:spPr>
        </p:pic>
        <p:pic>
          <p:nvPicPr>
            <p:cNvPr id="4" name="Picture 3"/>
            <p:cNvPicPr>
              <a:picLocks noChangeAspect="1"/>
            </p:cNvPicPr>
            <p:nvPr/>
          </p:nvPicPr>
          <p:blipFill>
            <a:blip r:embed="rId5" cstate="print"/>
            <a:stretch>
              <a:fillRect/>
            </a:stretch>
          </p:blipFill>
          <p:spPr>
            <a:xfrm>
              <a:off x="109830" y="3726513"/>
              <a:ext cx="4453544" cy="2808620"/>
            </a:xfrm>
            <a:prstGeom prst="rect">
              <a:avLst/>
            </a:prstGeom>
          </p:spPr>
        </p:pic>
        <p:sp>
          <p:nvSpPr>
            <p:cNvPr id="7" name="Content Placeholder 3"/>
            <p:cNvSpPr txBox="1">
              <a:spLocks/>
            </p:cNvSpPr>
            <p:nvPr/>
          </p:nvSpPr>
          <p:spPr>
            <a:xfrm>
              <a:off x="4973556" y="3853199"/>
              <a:ext cx="4084180" cy="2555248"/>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Clr>
                  <a:srgbClr val="005F73"/>
                </a:buClr>
                <a:buSzPct val="100000"/>
                <a:buNone/>
              </a:pPr>
              <a:r>
                <a:rPr lang="en-US" sz="2000" dirty="0" smtClean="0">
                  <a:solidFill>
                    <a:srgbClr val="005A73"/>
                  </a:solidFill>
                  <a:latin typeface="Arial" panose="020B0604020202020204" pitchFamily="34" charset="0"/>
                  <a:cs typeface="Arial" panose="020B0604020202020204" pitchFamily="34" charset="0"/>
                </a:rPr>
                <a:t>Higher levels of social isolation are related to lower sense of belonging to the community.</a:t>
              </a:r>
            </a:p>
            <a:p>
              <a:pPr marL="0" indent="0">
                <a:spcBef>
                  <a:spcPts val="0"/>
                </a:spcBef>
                <a:buClr>
                  <a:srgbClr val="005F73"/>
                </a:buClr>
                <a:buSzPct val="100000"/>
                <a:buNone/>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in cities</a:t>
              </a:r>
              <a:endParaRPr lang="en-US" sz="2000" dirty="0">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a:buNone/>
              </a:pPr>
              <a:endParaRPr lang="en-US" sz="2000" dirty="0" smtClean="0"/>
            </a:p>
          </p:txBody>
        </p:sp>
      </p:grpSp>
      <p:sp>
        <p:nvSpPr>
          <p:cNvPr id="10" name="Oval 9"/>
          <p:cNvSpPr/>
          <p:nvPr/>
        </p:nvSpPr>
        <p:spPr>
          <a:xfrm rot="20582320">
            <a:off x="2621737" y="5168015"/>
            <a:ext cx="2002242" cy="7920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sense of belonging to community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9" name="Oval 8"/>
          <p:cNvSpPr/>
          <p:nvPr/>
        </p:nvSpPr>
        <p:spPr>
          <a:xfrm>
            <a:off x="6679096" y="2203424"/>
            <a:ext cx="1959949" cy="7920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020186" y="2441697"/>
            <a:ext cx="2349166" cy="79060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Arrow Connector 11"/>
          <p:cNvCxnSpPr/>
          <p:nvPr/>
        </p:nvCxnSpPr>
        <p:spPr>
          <a:xfrm>
            <a:off x="931653" y="1626675"/>
            <a:ext cx="2976113" cy="137173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93170" y="1569852"/>
            <a:ext cx="2800332" cy="126714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002780"/>
      </p:ext>
    </p:extLst>
  </p:cSld>
  <p:clrMapOvr>
    <a:masterClrMapping/>
  </p:clrMapOvr>
  <p:transition spd="slow"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Overall Wellbeing in Waterloo Region</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0115347"/>
      </p:ext>
    </p:extLst>
  </p:cSld>
  <p:clrMapOvr>
    <a:masterClrMapping/>
  </p:clrMapOvr>
  <p:transition spd="slow" advClick="0">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945" y="861685"/>
            <a:ext cx="8843682" cy="5692885"/>
            <a:chOff x="99945" y="861685"/>
            <a:chExt cx="8843682" cy="5692885"/>
          </a:xfrm>
        </p:grpSpPr>
        <p:pic>
          <p:nvPicPr>
            <p:cNvPr id="14" name="Picture 13"/>
            <p:cNvPicPr>
              <a:picLocks noChangeAspect="1"/>
            </p:cNvPicPr>
            <p:nvPr/>
          </p:nvPicPr>
          <p:blipFill>
            <a:blip r:embed="rId3"/>
            <a:stretch>
              <a:fillRect/>
            </a:stretch>
          </p:blipFill>
          <p:spPr>
            <a:xfrm>
              <a:off x="4633241" y="861685"/>
              <a:ext cx="4266751" cy="2752054"/>
            </a:xfrm>
            <a:prstGeom prst="rect">
              <a:avLst/>
            </a:prstGeom>
          </p:spPr>
        </p:pic>
        <p:pic>
          <p:nvPicPr>
            <p:cNvPr id="8" name="Picture 7"/>
            <p:cNvPicPr>
              <a:picLocks noChangeAspect="1"/>
            </p:cNvPicPr>
            <p:nvPr/>
          </p:nvPicPr>
          <p:blipFill>
            <a:blip r:embed="rId4"/>
            <a:stretch>
              <a:fillRect/>
            </a:stretch>
          </p:blipFill>
          <p:spPr>
            <a:xfrm>
              <a:off x="160533" y="861685"/>
              <a:ext cx="4472708" cy="2752054"/>
            </a:xfrm>
            <a:prstGeom prst="rect">
              <a:avLst/>
            </a:prstGeom>
          </p:spPr>
        </p:pic>
        <p:pic>
          <p:nvPicPr>
            <p:cNvPr id="4" name="Picture 3"/>
            <p:cNvPicPr>
              <a:picLocks noChangeAspect="1"/>
            </p:cNvPicPr>
            <p:nvPr/>
          </p:nvPicPr>
          <p:blipFill>
            <a:blip r:embed="rId5" cstate="print"/>
            <a:stretch>
              <a:fillRect/>
            </a:stretch>
          </p:blipFill>
          <p:spPr>
            <a:xfrm>
              <a:off x="99945" y="3702821"/>
              <a:ext cx="4482594" cy="2851749"/>
            </a:xfrm>
            <a:prstGeom prst="rect">
              <a:avLst/>
            </a:prstGeom>
          </p:spPr>
        </p:pic>
        <p:sp>
          <p:nvSpPr>
            <p:cNvPr id="10" name="Content Placeholder 3"/>
            <p:cNvSpPr txBox="1">
              <a:spLocks/>
            </p:cNvSpPr>
            <p:nvPr/>
          </p:nvSpPr>
          <p:spPr>
            <a:xfrm>
              <a:off x="4859447" y="3768189"/>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228600">
                <a:spcBef>
                  <a:spcPts val="0"/>
                </a:spcBef>
                <a:buClr>
                  <a:srgbClr val="005F73"/>
                </a:buClr>
                <a:buSzPct val="100000"/>
                <a:buFont typeface="Arial" panose="020B0604020202020204" pitchFamily="34" charset="0"/>
                <a:buChar char="•"/>
              </a:pPr>
              <a:r>
                <a:rPr lang="en-US" sz="2000" spc="0" dirty="0" smtClean="0">
                  <a:solidFill>
                    <a:srgbClr val="005A73"/>
                  </a:solidFill>
                  <a:latin typeface="Arial" panose="020B0604020202020204" pitchFamily="34" charset="0"/>
                  <a:cs typeface="Arial" panose="020B0604020202020204" pitchFamily="34" charset="0"/>
                </a:rPr>
                <a:t>Higher </a:t>
              </a:r>
              <a:r>
                <a:rPr lang="en-US" sz="2000" spc="0" dirty="0">
                  <a:solidFill>
                    <a:srgbClr val="005A73"/>
                  </a:solidFill>
                  <a:latin typeface="Arial" panose="020B0604020202020204" pitchFamily="34" charset="0"/>
                  <a:cs typeface="Arial" panose="020B0604020202020204" pitchFamily="34" charset="0"/>
                </a:rPr>
                <a:t>levels of social isolation are linked to </a:t>
              </a:r>
              <a:r>
                <a:rPr lang="en-US" sz="2000" spc="0" dirty="0" smtClean="0">
                  <a:solidFill>
                    <a:srgbClr val="005A73"/>
                  </a:solidFill>
                  <a:latin typeface="Arial" panose="020B0604020202020204" pitchFamily="34" charset="0"/>
                  <a:cs typeface="Arial" panose="020B0604020202020204" pitchFamily="34" charset="0"/>
                </a:rPr>
                <a:t>lower </a:t>
              </a:r>
              <a:r>
                <a:rPr lang="en-US" sz="2000" spc="0" dirty="0">
                  <a:solidFill>
                    <a:srgbClr val="005A73"/>
                  </a:solidFill>
                  <a:latin typeface="Arial" panose="020B0604020202020204" pitchFamily="34" charset="0"/>
                  <a:cs typeface="Arial" panose="020B0604020202020204" pitchFamily="34" charset="0"/>
                </a:rPr>
                <a:t>perceived political </a:t>
              </a:r>
              <a:r>
                <a:rPr lang="en-US" sz="2000" spc="0" dirty="0" smtClean="0">
                  <a:solidFill>
                    <a:srgbClr val="005A73"/>
                  </a:solidFill>
                  <a:latin typeface="Arial" panose="020B0604020202020204" pitchFamily="34" charset="0"/>
                  <a:cs typeface="Arial" panose="020B0604020202020204" pitchFamily="34" charset="0"/>
                </a:rPr>
                <a:t>capital </a:t>
              </a:r>
              <a:r>
                <a:rPr lang="en-US" sz="1600" spc="0" dirty="0">
                  <a:solidFill>
                    <a:srgbClr val="005A73"/>
                  </a:solidFill>
                  <a:latin typeface="Arial" panose="020B0604020202020204" pitchFamily="34" charset="0"/>
                  <a:cs typeface="Arial" panose="020B0604020202020204" pitchFamily="34" charset="0"/>
                </a:rPr>
                <a:t>(e.g., feeling that your voice is heard by government)</a:t>
              </a:r>
              <a:endParaRPr lang="en-US" sz="1600" spc="0" dirty="0">
                <a:solidFill>
                  <a:srgbClr val="000000"/>
                </a:solidFill>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endParaRPr lang="en-US" sz="2000" dirty="0">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a:buNone/>
              </a:pPr>
              <a:endParaRPr lang="en-US" sz="2000" dirty="0" smtClean="0"/>
            </a:p>
          </p:txBody>
        </p:sp>
      </p:grpSp>
      <p:sp>
        <p:nvSpPr>
          <p:cNvPr id="9" name="Title 5"/>
          <p:cNvSpPr txBox="1">
            <a:spLocks/>
          </p:cNvSpPr>
          <p:nvPr/>
        </p:nvSpPr>
        <p:spPr>
          <a:xfrm>
            <a:off x="109829"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political capital</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5" name="Oval 14"/>
          <p:cNvSpPr/>
          <p:nvPr/>
        </p:nvSpPr>
        <p:spPr>
          <a:xfrm>
            <a:off x="1931260" y="2637048"/>
            <a:ext cx="2645506" cy="65821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786791" y="2637048"/>
            <a:ext cx="1041990" cy="4359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982355" y="1688142"/>
            <a:ext cx="2984739" cy="138484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96693" y="1604641"/>
            <a:ext cx="2711093" cy="116180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265470"/>
      </p:ext>
    </p:extLst>
  </p:cSld>
  <p:clrMapOvr>
    <a:masterClrMapping/>
  </p:clrMapOvr>
  <p:transition spd="slow" advClick="0"/>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5976" y="866261"/>
            <a:ext cx="9015907" cy="5712686"/>
            <a:chOff x="85976" y="866261"/>
            <a:chExt cx="9015907" cy="5712686"/>
          </a:xfrm>
        </p:grpSpPr>
        <p:pic>
          <p:nvPicPr>
            <p:cNvPr id="9" name="Picture 8"/>
            <p:cNvPicPr>
              <a:picLocks noChangeAspect="1"/>
            </p:cNvPicPr>
            <p:nvPr/>
          </p:nvPicPr>
          <p:blipFill>
            <a:blip r:embed="rId3"/>
            <a:stretch>
              <a:fillRect/>
            </a:stretch>
          </p:blipFill>
          <p:spPr>
            <a:xfrm>
              <a:off x="85976" y="867476"/>
              <a:ext cx="4520096" cy="2838407"/>
            </a:xfrm>
            <a:prstGeom prst="rect">
              <a:avLst/>
            </a:prstGeom>
          </p:spPr>
        </p:pic>
        <p:pic>
          <p:nvPicPr>
            <p:cNvPr id="11" name="Picture 10"/>
            <p:cNvPicPr>
              <a:picLocks noChangeAspect="1"/>
            </p:cNvPicPr>
            <p:nvPr/>
          </p:nvPicPr>
          <p:blipFill>
            <a:blip r:embed="rId4"/>
            <a:stretch>
              <a:fillRect/>
            </a:stretch>
          </p:blipFill>
          <p:spPr>
            <a:xfrm>
              <a:off x="4550401" y="866261"/>
              <a:ext cx="4551482" cy="2839622"/>
            </a:xfrm>
            <a:prstGeom prst="rect">
              <a:avLst/>
            </a:prstGeom>
          </p:spPr>
        </p:pic>
        <p:pic>
          <p:nvPicPr>
            <p:cNvPr id="4" name="Picture 3"/>
            <p:cNvPicPr>
              <a:picLocks noChangeAspect="1"/>
            </p:cNvPicPr>
            <p:nvPr/>
          </p:nvPicPr>
          <p:blipFill>
            <a:blip r:embed="rId5" cstate="print"/>
            <a:stretch>
              <a:fillRect/>
            </a:stretch>
          </p:blipFill>
          <p:spPr>
            <a:xfrm>
              <a:off x="109830" y="3914738"/>
              <a:ext cx="4443119" cy="2664209"/>
            </a:xfrm>
            <a:prstGeom prst="rect">
              <a:avLst/>
            </a:prstGeom>
          </p:spPr>
        </p:pic>
        <p:sp>
          <p:nvSpPr>
            <p:cNvPr id="16" name="Content Placeholder 3"/>
            <p:cNvSpPr txBox="1">
              <a:spLocks/>
            </p:cNvSpPr>
            <p:nvPr/>
          </p:nvSpPr>
          <p:spPr>
            <a:xfrm>
              <a:off x="4842304" y="3835193"/>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Clr>
                  <a:srgbClr val="005F73"/>
                </a:buClr>
                <a:buSzPct val="100000"/>
                <a:buNone/>
              </a:pPr>
              <a:r>
                <a:rPr lang="en-US" sz="2000" spc="0" dirty="0">
                  <a:solidFill>
                    <a:srgbClr val="005A73"/>
                  </a:solidFill>
                  <a:latin typeface="Arial" panose="020B0604020202020204" pitchFamily="34" charset="0"/>
                  <a:cs typeface="Arial" panose="020B0604020202020204" pitchFamily="34" charset="0"/>
                </a:rPr>
                <a:t>A higher level of social isolation is related to lower perceived access to recreation and culture facilities</a:t>
              </a:r>
              <a:endParaRPr lang="en-US" sz="2000" spc="0" dirty="0">
                <a:solidFill>
                  <a:srgbClr val="000000"/>
                </a:solidFill>
              </a:endParaRPr>
            </a:p>
            <a:p>
              <a:pPr marL="228600" indent="-228600">
                <a:spcBef>
                  <a:spcPts val="0"/>
                </a:spcBef>
                <a:buClr>
                  <a:srgbClr val="005F73"/>
                </a:buClr>
                <a:buSzPct val="100000"/>
                <a:buFont typeface="Arial" panose="020B0604020202020204" pitchFamily="34" charset="0"/>
                <a:buChar char="•"/>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in North Dumfries</a:t>
              </a:r>
              <a:endParaRPr lang="en-US" sz="2000" dirty="0">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a:buNone/>
              </a:pPr>
              <a:endParaRPr lang="en-US" sz="2000" dirty="0" smtClean="0"/>
            </a:p>
          </p:txBody>
        </p:sp>
      </p:grpSp>
      <p:sp>
        <p:nvSpPr>
          <p:cNvPr id="7"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accessibility of recreation facilities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2" name="Oval 11"/>
          <p:cNvSpPr/>
          <p:nvPr/>
        </p:nvSpPr>
        <p:spPr>
          <a:xfrm>
            <a:off x="6794328" y="2435593"/>
            <a:ext cx="1975831" cy="7920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2037659" y="2386647"/>
            <a:ext cx="2405173" cy="8899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2441275" y="5448631"/>
            <a:ext cx="905594" cy="3143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933678" y="1435735"/>
            <a:ext cx="2967487" cy="148374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546813" y="1298928"/>
            <a:ext cx="2495031" cy="197766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5803050"/>
      </p:ext>
    </p:extLst>
  </p:cSld>
  <p:clrMapOvr>
    <a:masterClrMapping/>
  </p:clrMapOvr>
  <p:transition spd="slow" advClick="0"/>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635" y="754942"/>
            <a:ext cx="9090539" cy="5819861"/>
            <a:chOff x="46635" y="754942"/>
            <a:chExt cx="9090539" cy="5819861"/>
          </a:xfrm>
        </p:grpSpPr>
        <p:pic>
          <p:nvPicPr>
            <p:cNvPr id="16" name="Picture 15"/>
            <p:cNvPicPr>
              <a:picLocks noChangeAspect="1"/>
            </p:cNvPicPr>
            <p:nvPr/>
          </p:nvPicPr>
          <p:blipFill>
            <a:blip r:embed="rId3"/>
            <a:stretch>
              <a:fillRect/>
            </a:stretch>
          </p:blipFill>
          <p:spPr>
            <a:xfrm>
              <a:off x="4554748" y="754942"/>
              <a:ext cx="4582426" cy="2873486"/>
            </a:xfrm>
            <a:prstGeom prst="rect">
              <a:avLst/>
            </a:prstGeom>
          </p:spPr>
        </p:pic>
        <p:pic>
          <p:nvPicPr>
            <p:cNvPr id="9" name="Picture 8"/>
            <p:cNvPicPr>
              <a:picLocks noChangeAspect="1"/>
            </p:cNvPicPr>
            <p:nvPr/>
          </p:nvPicPr>
          <p:blipFill>
            <a:blip r:embed="rId4"/>
            <a:stretch>
              <a:fillRect/>
            </a:stretch>
          </p:blipFill>
          <p:spPr>
            <a:xfrm>
              <a:off x="46635" y="785676"/>
              <a:ext cx="4508113" cy="2842752"/>
            </a:xfrm>
            <a:prstGeom prst="rect">
              <a:avLst/>
            </a:prstGeom>
          </p:spPr>
        </p:pic>
        <p:pic>
          <p:nvPicPr>
            <p:cNvPr id="5" name="Picture 4"/>
            <p:cNvPicPr>
              <a:picLocks noChangeAspect="1"/>
            </p:cNvPicPr>
            <p:nvPr/>
          </p:nvPicPr>
          <p:blipFill>
            <a:blip r:embed="rId5" cstate="print"/>
            <a:stretch>
              <a:fillRect/>
            </a:stretch>
          </p:blipFill>
          <p:spPr>
            <a:xfrm>
              <a:off x="87849" y="3758237"/>
              <a:ext cx="4466899" cy="2816566"/>
            </a:xfrm>
            <a:prstGeom prst="rect">
              <a:avLst/>
            </a:prstGeom>
          </p:spPr>
        </p:pic>
        <p:sp>
          <p:nvSpPr>
            <p:cNvPr id="14" name="Content Placeholder 3"/>
            <p:cNvSpPr txBox="1">
              <a:spLocks/>
            </p:cNvSpPr>
            <p:nvPr/>
          </p:nvSpPr>
          <p:spPr>
            <a:xfrm>
              <a:off x="4824536" y="3824404"/>
              <a:ext cx="408418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Clr>
                  <a:srgbClr val="005F73"/>
                </a:buClr>
                <a:buSzPct val="100000"/>
                <a:buNone/>
              </a:pPr>
              <a:r>
                <a:rPr lang="en-US" sz="2000" spc="0" dirty="0">
                  <a:solidFill>
                    <a:srgbClr val="005A73"/>
                  </a:solidFill>
                  <a:latin typeface="Arial" panose="020B0604020202020204" pitchFamily="34" charset="0"/>
                  <a:cs typeface="Arial" panose="020B0604020202020204" pitchFamily="34" charset="0"/>
                </a:rPr>
                <a:t>A higher level of social isolation is related to lower </a:t>
              </a:r>
              <a:r>
                <a:rPr lang="en-US" sz="2000" spc="0" dirty="0" smtClean="0">
                  <a:solidFill>
                    <a:srgbClr val="005A73"/>
                  </a:solidFill>
                  <a:latin typeface="Arial" panose="020B0604020202020204" pitchFamily="34" charset="0"/>
                  <a:cs typeface="Arial" panose="020B0604020202020204" pitchFamily="34" charset="0"/>
                </a:rPr>
                <a:t>self-reported mental health</a:t>
              </a:r>
              <a:endParaRPr lang="en-US" sz="2000" spc="0" dirty="0">
                <a:solidFill>
                  <a:srgbClr val="000000"/>
                </a:solidFill>
              </a:endParaRPr>
            </a:p>
            <a:p>
              <a:pPr marL="228600" indent="-228600">
                <a:spcBef>
                  <a:spcPts val="0"/>
                </a:spcBef>
                <a:buClr>
                  <a:srgbClr val="005F73"/>
                </a:buClr>
                <a:buSzPct val="100000"/>
                <a:buFont typeface="Arial" panose="020B0604020202020204" pitchFamily="34" charset="0"/>
                <a:buChar char="•"/>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in cities</a:t>
              </a:r>
              <a:endParaRPr lang="en-US" sz="2000" dirty="0">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a:buNone/>
              </a:pPr>
              <a:endParaRPr lang="en-US" sz="2000" dirty="0" smtClean="0"/>
            </a:p>
          </p:txBody>
        </p:sp>
      </p:grpSp>
      <p:sp>
        <p:nvSpPr>
          <p:cNvPr id="7"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Social isolation and mental health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Oval 10"/>
          <p:cNvSpPr/>
          <p:nvPr/>
        </p:nvSpPr>
        <p:spPr>
          <a:xfrm>
            <a:off x="6742901" y="2066882"/>
            <a:ext cx="2137892" cy="7920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077606" y="2209343"/>
            <a:ext cx="2373623" cy="7920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600326" y="5105400"/>
            <a:ext cx="1485900" cy="5494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862642" y="1500081"/>
            <a:ext cx="3116041" cy="123534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589917" y="1325010"/>
            <a:ext cx="2553419" cy="141041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320667"/>
      </p:ext>
    </p:extLst>
  </p:cSld>
  <p:clrMapOvr>
    <a:masterClrMapping/>
  </p:clrMapOvr>
  <p:transition spd="slow" advClick="0"/>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3423" y="695324"/>
            <a:ext cx="7315200" cy="5029200"/>
            <a:chOff x="733423" y="695324"/>
            <a:chExt cx="7315200" cy="5029200"/>
          </a:xfrm>
        </p:grpSpPr>
        <p:graphicFrame>
          <p:nvGraphicFramePr>
            <p:cNvPr id="4" name="Diagram 3"/>
            <p:cNvGraphicFramePr/>
            <p:nvPr>
              <p:extLst>
                <p:ext uri="{D42A27DB-BD31-4B8C-83A1-F6EECF244321}">
                  <p14:modId xmlns:p14="http://schemas.microsoft.com/office/powerpoint/2010/main" val="219103843"/>
                </p:ext>
              </p:extLst>
            </p:nvPr>
          </p:nvGraphicFramePr>
          <p:xfrm>
            <a:off x="733423" y="695324"/>
            <a:ext cx="7315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4477247" y="1171077"/>
              <a:ext cx="1952625" cy="1962150"/>
            </a:xfrm>
            <a:prstGeom prst="roundRect">
              <a:avLst/>
            </a:prstGeom>
            <a:solidFill>
              <a:srgbClr val="005F73">
                <a:alpha val="50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CA"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27740318"/>
      </p:ext>
    </p:extLst>
  </p:cSld>
  <p:clrMapOvr>
    <a:masterClrMapping/>
  </p:clrMapOvr>
  <p:transition spd="slow" advClick="0">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433" y="887582"/>
            <a:ext cx="9073672" cy="5626392"/>
            <a:chOff x="124433" y="887582"/>
            <a:chExt cx="9073672" cy="5626392"/>
          </a:xfrm>
        </p:grpSpPr>
        <p:pic>
          <p:nvPicPr>
            <p:cNvPr id="9" name="Picture 8"/>
            <p:cNvPicPr>
              <a:picLocks noChangeAspect="1"/>
            </p:cNvPicPr>
            <p:nvPr/>
          </p:nvPicPr>
          <p:blipFill>
            <a:blip r:embed="rId3"/>
            <a:stretch>
              <a:fillRect/>
            </a:stretch>
          </p:blipFill>
          <p:spPr>
            <a:xfrm>
              <a:off x="4655543" y="916961"/>
              <a:ext cx="4532539" cy="2712159"/>
            </a:xfrm>
            <a:prstGeom prst="rect">
              <a:avLst/>
            </a:prstGeom>
          </p:spPr>
        </p:pic>
        <p:pic>
          <p:nvPicPr>
            <p:cNvPr id="8" name="Picture 7"/>
            <p:cNvPicPr>
              <a:picLocks noChangeAspect="1"/>
            </p:cNvPicPr>
            <p:nvPr/>
          </p:nvPicPr>
          <p:blipFill>
            <a:blip r:embed="rId4"/>
            <a:stretch>
              <a:fillRect/>
            </a:stretch>
          </p:blipFill>
          <p:spPr>
            <a:xfrm>
              <a:off x="124433" y="887582"/>
              <a:ext cx="4549916" cy="2741538"/>
            </a:xfrm>
            <a:prstGeom prst="rect">
              <a:avLst/>
            </a:prstGeom>
          </p:spPr>
        </p:pic>
        <p:pic>
          <p:nvPicPr>
            <p:cNvPr id="4" name="Picture 3"/>
            <p:cNvPicPr>
              <a:picLocks noChangeAspect="1"/>
            </p:cNvPicPr>
            <p:nvPr/>
          </p:nvPicPr>
          <p:blipFill>
            <a:blip r:embed="rId5" cstate="print"/>
            <a:stretch>
              <a:fillRect/>
            </a:stretch>
          </p:blipFill>
          <p:spPr>
            <a:xfrm>
              <a:off x="147814" y="3865665"/>
              <a:ext cx="4585996" cy="2648309"/>
            </a:xfrm>
            <a:prstGeom prst="rect">
              <a:avLst/>
            </a:prstGeom>
          </p:spPr>
        </p:pic>
        <p:sp>
          <p:nvSpPr>
            <p:cNvPr id="17" name="Content Placeholder 3"/>
            <p:cNvSpPr txBox="1">
              <a:spLocks/>
            </p:cNvSpPr>
            <p:nvPr/>
          </p:nvSpPr>
          <p:spPr>
            <a:xfrm>
              <a:off x="4964643" y="3753203"/>
              <a:ext cx="4233462"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Clr>
                  <a:srgbClr val="005F73"/>
                </a:buClr>
                <a:buSzPct val="100000"/>
                <a:buNone/>
              </a:pPr>
              <a:r>
                <a:rPr lang="en-US" sz="2000" spc="0" dirty="0" smtClean="0">
                  <a:solidFill>
                    <a:srgbClr val="005A73"/>
                  </a:solidFill>
                  <a:latin typeface="Arial" panose="020B0604020202020204" pitchFamily="34" charset="0"/>
                  <a:cs typeface="Arial" panose="020B0604020202020204" pitchFamily="34" charset="0"/>
                </a:rPr>
                <a:t>Higher levels of experiencing discrimination is </a:t>
              </a:r>
              <a:r>
                <a:rPr lang="en-US" sz="2000" spc="0" dirty="0">
                  <a:solidFill>
                    <a:srgbClr val="005A73"/>
                  </a:solidFill>
                  <a:latin typeface="Arial" panose="020B0604020202020204" pitchFamily="34" charset="0"/>
                  <a:cs typeface="Arial" panose="020B0604020202020204" pitchFamily="34" charset="0"/>
                </a:rPr>
                <a:t>related to lower </a:t>
              </a:r>
              <a:r>
                <a:rPr lang="en-US" sz="2000" spc="0" dirty="0" smtClean="0">
                  <a:solidFill>
                    <a:srgbClr val="005A73"/>
                  </a:solidFill>
                  <a:latin typeface="Arial" panose="020B0604020202020204" pitchFamily="34" charset="0"/>
                  <a:cs typeface="Arial" panose="020B0604020202020204" pitchFamily="34" charset="0"/>
                </a:rPr>
                <a:t>self-reported mental health</a:t>
              </a:r>
              <a:endParaRPr lang="en-US" sz="2000" spc="0" dirty="0">
                <a:solidFill>
                  <a:srgbClr val="000000"/>
                </a:solidFill>
              </a:endParaRPr>
            </a:p>
            <a:p>
              <a:pPr marL="228600" indent="-228600">
                <a:spcBef>
                  <a:spcPts val="0"/>
                </a:spcBef>
                <a:buClr>
                  <a:srgbClr val="005F73"/>
                </a:buClr>
                <a:buSzPct val="100000"/>
                <a:buFont typeface="Arial" panose="020B0604020202020204" pitchFamily="34" charset="0"/>
                <a:buChar char="•"/>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in Waterloo, Cambridge</a:t>
              </a:r>
              <a:endParaRPr lang="en-US" sz="2000" dirty="0">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a:buNone/>
              </a:pPr>
              <a:endParaRPr lang="en-US" sz="2000" dirty="0" smtClean="0"/>
            </a:p>
          </p:txBody>
        </p:sp>
      </p:grpSp>
      <p:sp>
        <p:nvSpPr>
          <p:cNvPr id="7"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experience of discrimination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4" name="Oval 13"/>
          <p:cNvSpPr/>
          <p:nvPr/>
        </p:nvSpPr>
        <p:spPr>
          <a:xfrm>
            <a:off x="7071776" y="2397132"/>
            <a:ext cx="1967024" cy="8187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582374" y="2450295"/>
            <a:ext cx="3021855" cy="7655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2942152" y="5094385"/>
            <a:ext cx="914400" cy="48909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1035695" y="1758629"/>
            <a:ext cx="3114136" cy="125439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682458" y="1299896"/>
            <a:ext cx="2797833" cy="171312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7970165"/>
      </p:ext>
    </p:extLst>
  </p:cSld>
  <p:clrMapOvr>
    <a:masterClrMapping/>
  </p:clrMapOvr>
  <p:transition spd="slow" advClick="0"/>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8855" y="876634"/>
            <a:ext cx="9081708" cy="5678855"/>
            <a:chOff x="148855" y="876634"/>
            <a:chExt cx="9081708" cy="5678855"/>
          </a:xfrm>
        </p:grpSpPr>
        <p:pic>
          <p:nvPicPr>
            <p:cNvPr id="6" name="Picture 5"/>
            <p:cNvPicPr>
              <a:picLocks noChangeAspect="1"/>
            </p:cNvPicPr>
            <p:nvPr/>
          </p:nvPicPr>
          <p:blipFill>
            <a:blip r:embed="rId3"/>
            <a:stretch>
              <a:fillRect/>
            </a:stretch>
          </p:blipFill>
          <p:spPr>
            <a:xfrm>
              <a:off x="4661508" y="876635"/>
              <a:ext cx="4462542" cy="2762318"/>
            </a:xfrm>
            <a:prstGeom prst="rect">
              <a:avLst/>
            </a:prstGeom>
          </p:spPr>
        </p:pic>
        <p:pic>
          <p:nvPicPr>
            <p:cNvPr id="5" name="Picture 4"/>
            <p:cNvPicPr>
              <a:picLocks noChangeAspect="1"/>
            </p:cNvPicPr>
            <p:nvPr/>
          </p:nvPicPr>
          <p:blipFill>
            <a:blip r:embed="rId4"/>
            <a:stretch>
              <a:fillRect/>
            </a:stretch>
          </p:blipFill>
          <p:spPr>
            <a:xfrm>
              <a:off x="148855" y="876634"/>
              <a:ext cx="4512654" cy="2762318"/>
            </a:xfrm>
            <a:prstGeom prst="rect">
              <a:avLst/>
            </a:prstGeom>
          </p:spPr>
        </p:pic>
        <p:pic>
          <p:nvPicPr>
            <p:cNvPr id="16" name="Picture 15"/>
            <p:cNvPicPr>
              <a:picLocks noChangeAspect="1"/>
            </p:cNvPicPr>
            <p:nvPr/>
          </p:nvPicPr>
          <p:blipFill>
            <a:blip r:embed="rId5" cstate="print"/>
            <a:stretch>
              <a:fillRect/>
            </a:stretch>
          </p:blipFill>
          <p:spPr>
            <a:xfrm>
              <a:off x="221148" y="3846864"/>
              <a:ext cx="4456262" cy="2708625"/>
            </a:xfrm>
            <a:prstGeom prst="rect">
              <a:avLst/>
            </a:prstGeom>
          </p:spPr>
        </p:pic>
        <p:sp>
          <p:nvSpPr>
            <p:cNvPr id="14" name="Content Placeholder 3"/>
            <p:cNvSpPr txBox="1">
              <a:spLocks/>
            </p:cNvSpPr>
            <p:nvPr/>
          </p:nvSpPr>
          <p:spPr>
            <a:xfrm>
              <a:off x="5061133" y="3721398"/>
              <a:ext cx="4169430"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Clr>
                  <a:srgbClr val="005F73"/>
                </a:buClr>
                <a:buSzPct val="100000"/>
                <a:buNone/>
              </a:pPr>
              <a:r>
                <a:rPr lang="en-US" sz="2000" spc="0" dirty="0" smtClean="0">
                  <a:solidFill>
                    <a:srgbClr val="005A73"/>
                  </a:solidFill>
                  <a:latin typeface="Arial" panose="020B0604020202020204" pitchFamily="34" charset="0"/>
                  <a:cs typeface="Arial" panose="020B0604020202020204" pitchFamily="34" charset="0"/>
                </a:rPr>
                <a:t>Having less time for various activities is </a:t>
              </a:r>
              <a:r>
                <a:rPr lang="en-US" sz="2000" spc="0" dirty="0">
                  <a:solidFill>
                    <a:srgbClr val="005A73"/>
                  </a:solidFill>
                  <a:latin typeface="Arial" panose="020B0604020202020204" pitchFamily="34" charset="0"/>
                  <a:cs typeface="Arial" panose="020B0604020202020204" pitchFamily="34" charset="0"/>
                </a:rPr>
                <a:t>related to </a:t>
              </a:r>
              <a:r>
                <a:rPr lang="en-US" sz="2000" spc="0" dirty="0" smtClean="0">
                  <a:solidFill>
                    <a:srgbClr val="005A73"/>
                  </a:solidFill>
                  <a:latin typeface="Arial" panose="020B0604020202020204" pitchFamily="34" charset="0"/>
                  <a:cs typeface="Arial" panose="020B0604020202020204" pitchFamily="34" charset="0"/>
                </a:rPr>
                <a:t>lower self-reported mental health</a:t>
              </a:r>
              <a:endParaRPr lang="en-US" sz="2000" spc="0" dirty="0">
                <a:solidFill>
                  <a:srgbClr val="000000"/>
                </a:solidFill>
              </a:endParaRPr>
            </a:p>
            <a:p>
              <a:pPr marL="228600" indent="-228600">
                <a:spcBef>
                  <a:spcPts val="0"/>
                </a:spcBef>
                <a:buClr>
                  <a:srgbClr val="005F73"/>
                </a:buClr>
                <a:buSzPct val="100000"/>
                <a:buFont typeface="Arial" panose="020B0604020202020204" pitchFamily="34" charset="0"/>
                <a:buChar char="•"/>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in Waterloo, Cambridge</a:t>
              </a:r>
              <a:endParaRPr lang="en-US" sz="2000" dirty="0">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a:buNone/>
              </a:pPr>
              <a:endParaRPr lang="en-US" sz="2000" dirty="0" smtClean="0"/>
            </a:p>
          </p:txBody>
        </p:sp>
      </p:grpSp>
      <p:sp>
        <p:nvSpPr>
          <p:cNvPr id="7"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time adequacy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9" name="Oval 8"/>
          <p:cNvSpPr/>
          <p:nvPr/>
        </p:nvSpPr>
        <p:spPr>
          <a:xfrm>
            <a:off x="5191000" y="2330936"/>
            <a:ext cx="1477926" cy="7442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40096" y="2378642"/>
            <a:ext cx="1626379" cy="74428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1469510" y="5044923"/>
            <a:ext cx="1414129" cy="58479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Arrow Connector 16"/>
          <p:cNvCxnSpPr/>
          <p:nvPr/>
        </p:nvCxnSpPr>
        <p:spPr>
          <a:xfrm flipV="1">
            <a:off x="1087454" y="1731060"/>
            <a:ext cx="2812211" cy="89714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604372" y="1316992"/>
            <a:ext cx="3082953" cy="106165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124355"/>
      </p:ext>
    </p:extLst>
  </p:cSld>
  <p:clrMapOvr>
    <a:masterClrMapping/>
  </p:clrMapOvr>
  <p:transition spd="slow" advClick="0"/>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589" y="897697"/>
            <a:ext cx="8957655" cy="5532789"/>
            <a:chOff x="146589" y="897697"/>
            <a:chExt cx="8957655" cy="5532789"/>
          </a:xfrm>
        </p:grpSpPr>
        <p:pic>
          <p:nvPicPr>
            <p:cNvPr id="9" name="Picture 8"/>
            <p:cNvPicPr>
              <a:picLocks noChangeAspect="1"/>
            </p:cNvPicPr>
            <p:nvPr/>
          </p:nvPicPr>
          <p:blipFill>
            <a:blip r:embed="rId3"/>
            <a:stretch>
              <a:fillRect/>
            </a:stretch>
          </p:blipFill>
          <p:spPr>
            <a:xfrm>
              <a:off x="146589" y="906018"/>
              <a:ext cx="4536055" cy="2868920"/>
            </a:xfrm>
            <a:prstGeom prst="rect">
              <a:avLst/>
            </a:prstGeom>
          </p:spPr>
        </p:pic>
        <p:pic>
          <p:nvPicPr>
            <p:cNvPr id="12" name="Picture 11"/>
            <p:cNvPicPr>
              <a:picLocks noChangeAspect="1"/>
            </p:cNvPicPr>
            <p:nvPr/>
          </p:nvPicPr>
          <p:blipFill>
            <a:blip r:embed="rId4"/>
            <a:stretch>
              <a:fillRect/>
            </a:stretch>
          </p:blipFill>
          <p:spPr>
            <a:xfrm>
              <a:off x="4523618" y="897697"/>
              <a:ext cx="4580626" cy="2869291"/>
            </a:xfrm>
            <a:prstGeom prst="rect">
              <a:avLst/>
            </a:prstGeom>
          </p:spPr>
        </p:pic>
        <p:pic>
          <p:nvPicPr>
            <p:cNvPr id="4" name="Picture 3"/>
            <p:cNvPicPr>
              <a:picLocks noChangeAspect="1"/>
            </p:cNvPicPr>
            <p:nvPr/>
          </p:nvPicPr>
          <p:blipFill>
            <a:blip r:embed="rId5" cstate="print"/>
            <a:stretch>
              <a:fillRect/>
            </a:stretch>
          </p:blipFill>
          <p:spPr>
            <a:xfrm>
              <a:off x="152666" y="3774938"/>
              <a:ext cx="4453543" cy="2655548"/>
            </a:xfrm>
            <a:prstGeom prst="rect">
              <a:avLst/>
            </a:prstGeom>
          </p:spPr>
        </p:pic>
        <p:sp>
          <p:nvSpPr>
            <p:cNvPr id="10" name="Content Placeholder 3"/>
            <p:cNvSpPr txBox="1">
              <a:spLocks/>
            </p:cNvSpPr>
            <p:nvPr/>
          </p:nvSpPr>
          <p:spPr>
            <a:xfrm>
              <a:off x="4859204" y="3745252"/>
              <a:ext cx="4132396"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Clr>
                  <a:srgbClr val="005F73"/>
                </a:buClr>
                <a:buSzPct val="100000"/>
                <a:buNone/>
              </a:pPr>
              <a:r>
                <a:rPr lang="en-US" sz="2000" spc="0" dirty="0" smtClean="0">
                  <a:solidFill>
                    <a:srgbClr val="005A73"/>
                  </a:solidFill>
                  <a:latin typeface="Arial" panose="020B0604020202020204" pitchFamily="34" charset="0"/>
                  <a:cs typeface="Arial" panose="020B0604020202020204" pitchFamily="34" charset="0"/>
                </a:rPr>
                <a:t>Having greater work-life imbalance is related </a:t>
              </a:r>
              <a:r>
                <a:rPr lang="en-US" sz="2000" spc="0" dirty="0">
                  <a:solidFill>
                    <a:srgbClr val="005A73"/>
                  </a:solidFill>
                  <a:latin typeface="Arial" panose="020B0604020202020204" pitchFamily="34" charset="0"/>
                  <a:cs typeface="Arial" panose="020B0604020202020204" pitchFamily="34" charset="0"/>
                </a:rPr>
                <a:t>to lower </a:t>
              </a:r>
              <a:r>
                <a:rPr lang="en-US" sz="2000" spc="0" dirty="0" smtClean="0">
                  <a:solidFill>
                    <a:srgbClr val="005A73"/>
                  </a:solidFill>
                  <a:latin typeface="Arial" panose="020B0604020202020204" pitchFamily="34" charset="0"/>
                  <a:cs typeface="Arial" panose="020B0604020202020204" pitchFamily="34" charset="0"/>
                </a:rPr>
                <a:t>self-reported mental health</a:t>
              </a:r>
              <a:endParaRPr lang="en-US" sz="2000" spc="0" dirty="0">
                <a:solidFill>
                  <a:srgbClr val="000000"/>
                </a:solidFill>
              </a:endParaRPr>
            </a:p>
            <a:p>
              <a:pPr marL="228600" indent="-228600">
                <a:spcBef>
                  <a:spcPts val="0"/>
                </a:spcBef>
                <a:buClr>
                  <a:srgbClr val="005F73"/>
                </a:buClr>
                <a:buSzPct val="100000"/>
                <a:buFont typeface="Arial" panose="020B0604020202020204" pitchFamily="34" charset="0"/>
                <a:buChar char="•"/>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in cities</a:t>
              </a:r>
            </a:p>
            <a:p>
              <a:pPr marL="0" indent="0">
                <a:buNone/>
              </a:pPr>
              <a:endParaRPr lang="en-US" sz="2000" dirty="0" smtClean="0"/>
            </a:p>
          </p:txBody>
        </p:sp>
      </p:grpSp>
      <p:sp>
        <p:nvSpPr>
          <p:cNvPr id="7"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work-life imbalance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6" name="Oval 15"/>
          <p:cNvSpPr/>
          <p:nvPr/>
        </p:nvSpPr>
        <p:spPr>
          <a:xfrm>
            <a:off x="2682118" y="2591108"/>
            <a:ext cx="1924091" cy="89313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p:cNvSpPr/>
          <p:nvPr/>
        </p:nvSpPr>
        <p:spPr>
          <a:xfrm>
            <a:off x="2605684" y="5134239"/>
            <a:ext cx="1431182" cy="4000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p:cNvSpPr/>
          <p:nvPr/>
        </p:nvSpPr>
        <p:spPr>
          <a:xfrm>
            <a:off x="7381770" y="2658439"/>
            <a:ext cx="1456660" cy="58479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1171693" y="1346095"/>
            <a:ext cx="2941607" cy="19050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266927" y="1385916"/>
            <a:ext cx="3014484" cy="151900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113225"/>
      </p:ext>
    </p:extLst>
  </p:cSld>
  <p:clrMapOvr>
    <a:masterClrMapping/>
  </p:clrMapOvr>
  <p:transition spd="slow" advClick="0"/>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33684" y="872518"/>
            <a:ext cx="8907820" cy="5564176"/>
            <a:chOff x="133684" y="872518"/>
            <a:chExt cx="8907820" cy="5564176"/>
          </a:xfrm>
        </p:grpSpPr>
        <p:pic>
          <p:nvPicPr>
            <p:cNvPr id="5" name="Picture 4"/>
            <p:cNvPicPr>
              <a:picLocks noChangeAspect="1"/>
            </p:cNvPicPr>
            <p:nvPr/>
          </p:nvPicPr>
          <p:blipFill>
            <a:blip r:embed="rId3"/>
            <a:stretch>
              <a:fillRect/>
            </a:stretch>
          </p:blipFill>
          <p:spPr>
            <a:xfrm>
              <a:off x="133684" y="877645"/>
              <a:ext cx="4462169" cy="2777833"/>
            </a:xfrm>
            <a:prstGeom prst="rect">
              <a:avLst/>
            </a:prstGeom>
          </p:spPr>
        </p:pic>
        <p:pic>
          <p:nvPicPr>
            <p:cNvPr id="6" name="Picture 5"/>
            <p:cNvPicPr>
              <a:picLocks noChangeAspect="1"/>
            </p:cNvPicPr>
            <p:nvPr/>
          </p:nvPicPr>
          <p:blipFill>
            <a:blip r:embed="rId4"/>
            <a:stretch>
              <a:fillRect/>
            </a:stretch>
          </p:blipFill>
          <p:spPr>
            <a:xfrm>
              <a:off x="4499153" y="872518"/>
              <a:ext cx="4516300" cy="2789217"/>
            </a:xfrm>
            <a:prstGeom prst="rect">
              <a:avLst/>
            </a:prstGeom>
          </p:spPr>
        </p:pic>
        <p:pic>
          <p:nvPicPr>
            <p:cNvPr id="8" name="Picture 7"/>
            <p:cNvPicPr>
              <a:picLocks noChangeAspect="1"/>
            </p:cNvPicPr>
            <p:nvPr/>
          </p:nvPicPr>
          <p:blipFill>
            <a:blip r:embed="rId5" cstate="print"/>
            <a:stretch>
              <a:fillRect/>
            </a:stretch>
          </p:blipFill>
          <p:spPr>
            <a:xfrm>
              <a:off x="173443" y="3745252"/>
              <a:ext cx="4462168" cy="2691442"/>
            </a:xfrm>
            <a:prstGeom prst="rect">
              <a:avLst/>
            </a:prstGeom>
          </p:spPr>
        </p:pic>
        <p:sp>
          <p:nvSpPr>
            <p:cNvPr id="12" name="Content Placeholder 3"/>
            <p:cNvSpPr txBox="1">
              <a:spLocks/>
            </p:cNvSpPr>
            <p:nvPr/>
          </p:nvSpPr>
          <p:spPr>
            <a:xfrm>
              <a:off x="4909108" y="3745252"/>
              <a:ext cx="4132396" cy="2561992"/>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spcBef>
                  <a:spcPts val="0"/>
                </a:spcBef>
                <a:buClr>
                  <a:srgbClr val="005F73"/>
                </a:buClr>
                <a:buSzPct val="100000"/>
                <a:buNone/>
              </a:pPr>
              <a:r>
                <a:rPr lang="en-US" sz="2000" spc="0" dirty="0" smtClean="0">
                  <a:solidFill>
                    <a:srgbClr val="005A73"/>
                  </a:solidFill>
                  <a:latin typeface="Arial" panose="020B0604020202020204" pitchFamily="34" charset="0"/>
                  <a:cs typeface="Arial" panose="020B0604020202020204" pitchFamily="34" charset="0"/>
                </a:rPr>
                <a:t>Lower levels of self-reported mental health are related to lower levels of overall wellbeing</a:t>
              </a:r>
              <a:endParaRPr lang="en-US" sz="2000" spc="0" dirty="0">
                <a:solidFill>
                  <a:srgbClr val="000000"/>
                </a:solidFill>
              </a:endParaRPr>
            </a:p>
            <a:p>
              <a:pPr marL="228600" indent="-228600">
                <a:spcBef>
                  <a:spcPts val="0"/>
                </a:spcBef>
                <a:buClr>
                  <a:srgbClr val="005F73"/>
                </a:buClr>
                <a:buSzPct val="100000"/>
                <a:buFont typeface="Arial" panose="020B0604020202020204" pitchFamily="34" charset="0"/>
                <a:buChar char="•"/>
              </a:pPr>
              <a:endParaRPr lang="en-US" sz="2000" dirty="0">
                <a:solidFill>
                  <a:srgbClr val="005A73"/>
                </a:solidFill>
                <a:latin typeface="Arial" panose="020B0604020202020204" pitchFamily="34" charset="0"/>
                <a:cs typeface="Arial" panose="020B0604020202020204" pitchFamily="34" charset="0"/>
              </a:endParaRPr>
            </a:p>
            <a:p>
              <a:pPr marL="0" indent="0">
                <a:spcBef>
                  <a:spcPts val="0"/>
                </a:spcBef>
                <a:buNone/>
              </a:pPr>
              <a:r>
                <a:rPr lang="en-US" sz="2000" i="1" dirty="0" smtClean="0">
                  <a:solidFill>
                    <a:srgbClr val="005A73"/>
                  </a:solidFill>
                  <a:latin typeface="Arial" panose="020B0604020202020204" pitchFamily="34" charset="0"/>
                  <a:cs typeface="Arial" panose="020B0604020202020204" pitchFamily="34" charset="0"/>
                </a:rPr>
                <a:t>And is linked to:</a:t>
              </a:r>
              <a:endParaRPr lang="en-US" sz="2000" i="1" dirty="0">
                <a:solidFill>
                  <a:srgbClr val="005A73"/>
                </a:solidFill>
                <a:latin typeface="Arial" panose="020B0604020202020204" pitchFamily="34" charset="0"/>
                <a:cs typeface="Arial" panose="020B0604020202020204" pitchFamily="34" charset="0"/>
              </a:endParaRP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Lower incomes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Younger residents</a:t>
              </a:r>
            </a:p>
            <a:p>
              <a:pPr marL="457200" indent="-228600">
                <a:spcBef>
                  <a:spcPts val="0"/>
                </a:spcBef>
                <a:buClr>
                  <a:srgbClr val="005A73"/>
                </a:buClr>
                <a:buSzPct val="100000"/>
                <a:buFont typeface="Arial" panose="020B0604020202020204" pitchFamily="34" charset="0"/>
                <a:buChar char="•"/>
              </a:pPr>
              <a:r>
                <a:rPr lang="en-US" sz="2000" dirty="0" smtClean="0">
                  <a:latin typeface="Arial" panose="020B0604020202020204" pitchFamily="34" charset="0"/>
                  <a:cs typeface="Arial" panose="020B0604020202020204" pitchFamily="34" charset="0"/>
                </a:rPr>
                <a:t>Living in cities (Cambridge)</a:t>
              </a:r>
              <a:endParaRPr lang="en-US" sz="2000" dirty="0">
                <a:latin typeface="Arial" panose="020B0604020202020204" pitchFamily="34" charset="0"/>
                <a:cs typeface="Arial" panose="020B0604020202020204" pitchFamily="34" charset="0"/>
              </a:endParaRPr>
            </a:p>
            <a:p>
              <a:pPr marL="228600" indent="-228600">
                <a:spcBef>
                  <a:spcPts val="0"/>
                </a:spcBef>
                <a:buClr>
                  <a:srgbClr val="005F73"/>
                </a:buClr>
                <a:buSzPct val="100000"/>
                <a:buFont typeface="Arial" panose="020B0604020202020204" pitchFamily="34" charset="0"/>
                <a:buChar char="•"/>
              </a:pPr>
              <a:endParaRPr lang="en-US" sz="2000" dirty="0" smtClean="0">
                <a:latin typeface="Arial" panose="020B0604020202020204" pitchFamily="34" charset="0"/>
                <a:cs typeface="Arial" panose="020B0604020202020204" pitchFamily="34" charset="0"/>
              </a:endParaRPr>
            </a:p>
            <a:p>
              <a:pPr marL="0" indent="0">
                <a:buNone/>
              </a:pPr>
              <a:endParaRPr lang="en-US" sz="2000" dirty="0" smtClean="0"/>
            </a:p>
          </p:txBody>
        </p:sp>
      </p:grpSp>
      <p:sp>
        <p:nvSpPr>
          <p:cNvPr id="7"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Mental health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9" name="Oval 8"/>
          <p:cNvSpPr/>
          <p:nvPr/>
        </p:nvSpPr>
        <p:spPr>
          <a:xfrm>
            <a:off x="1257328" y="5465990"/>
            <a:ext cx="1041991" cy="404037"/>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96977" y="2657677"/>
            <a:ext cx="1562584" cy="62732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5508211" y="2439157"/>
            <a:ext cx="1562584" cy="59542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V="1">
            <a:off x="903747" y="1297713"/>
            <a:ext cx="3079631" cy="182017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5679906" y="1573758"/>
            <a:ext cx="2590800" cy="1415989"/>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327708"/>
      </p:ext>
    </p:extLst>
  </p:cSld>
  <p:clrMapOvr>
    <a:masterClrMapping/>
  </p:clrMapOvr>
  <p:transition spd="slow" advClick="0"/>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3423" y="695324"/>
            <a:ext cx="7315200" cy="5029200"/>
            <a:chOff x="733423" y="695324"/>
            <a:chExt cx="7315200" cy="5029200"/>
          </a:xfrm>
        </p:grpSpPr>
        <p:graphicFrame>
          <p:nvGraphicFramePr>
            <p:cNvPr id="4" name="Diagram 3"/>
            <p:cNvGraphicFramePr/>
            <p:nvPr>
              <p:extLst>
                <p:ext uri="{D42A27DB-BD31-4B8C-83A1-F6EECF244321}">
                  <p14:modId xmlns:p14="http://schemas.microsoft.com/office/powerpoint/2010/main" val="1219282384"/>
                </p:ext>
              </p:extLst>
            </p:nvPr>
          </p:nvGraphicFramePr>
          <p:xfrm>
            <a:off x="733423" y="695324"/>
            <a:ext cx="7315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2362200" y="3286124"/>
              <a:ext cx="1952625" cy="1962150"/>
            </a:xfrm>
            <a:prstGeom prst="roundRect">
              <a:avLst/>
            </a:prstGeom>
            <a:solidFill>
              <a:srgbClr val="005F73">
                <a:alpha val="50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CA"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50842170"/>
      </p:ext>
    </p:extLst>
  </p:cSld>
  <p:clrMapOvr>
    <a:masterClrMapping/>
  </p:clrMapOvr>
  <p:transition spd="slow" advClick="0">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09831" y="1009385"/>
            <a:ext cx="8686800" cy="5464965"/>
          </a:xfrm>
          <a:prstGeom prst="rect">
            <a:avLst/>
          </a:prstGeom>
        </p:spPr>
      </p:pic>
      <p:cxnSp>
        <p:nvCxnSpPr>
          <p:cNvPr id="4" name="Straight Arrow Connector 3"/>
          <p:cNvCxnSpPr/>
          <p:nvPr/>
        </p:nvCxnSpPr>
        <p:spPr>
          <a:xfrm flipV="1">
            <a:off x="3840480" y="1733385"/>
            <a:ext cx="3876261" cy="335942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0776388"/>
      </p:ext>
    </p:extLst>
  </p:cSld>
  <p:clrMapOvr>
    <a:masterClrMapping/>
  </p:clrMapOvr>
  <p:transition spd="med"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Satisfaction with Aspects of Wellbeing: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Waterloo Region</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rotWithShape="1">
          <a:blip r:embed="rId3" cstate="print"/>
          <a:srcRect t="7397"/>
          <a:stretch/>
        </p:blipFill>
        <p:spPr>
          <a:xfrm>
            <a:off x="138111" y="1013791"/>
            <a:ext cx="8689017" cy="5462350"/>
          </a:xfrm>
          <a:prstGeom prst="rect">
            <a:avLst/>
          </a:prstGeom>
        </p:spPr>
      </p:pic>
    </p:spTree>
    <p:extLst>
      <p:ext uri="{BB962C8B-B14F-4D97-AF65-F5344CB8AC3E}">
        <p14:creationId xmlns:p14="http://schemas.microsoft.com/office/powerpoint/2010/main" val="3904383422"/>
      </p:ext>
    </p:extLst>
  </p:cSld>
  <p:clrMapOvr>
    <a:masterClrMapping/>
  </p:clrMapOvr>
  <p:transition spd="med" advClick="0">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9831" y="1065044"/>
            <a:ext cx="8686800" cy="5464964"/>
          </a:xfrm>
          <a:prstGeom prst="rect">
            <a:avLst/>
          </a:prstGeom>
        </p:spPr>
      </p:pic>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5" name="Straight Arrow Connector 4"/>
          <p:cNvCxnSpPr/>
          <p:nvPr/>
        </p:nvCxnSpPr>
        <p:spPr>
          <a:xfrm flipV="1">
            <a:off x="5045102" y="2007705"/>
            <a:ext cx="2375453" cy="342900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4655607"/>
      </p:ext>
    </p:extLst>
  </p:cSld>
  <p:clrMapOvr>
    <a:masterClrMapping/>
  </p:clrMapOvr>
  <p:transition spd="med" advClick="0">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9831" y="953726"/>
            <a:ext cx="8686800" cy="5464965"/>
          </a:xfrm>
          <a:prstGeom prst="rect">
            <a:avLst/>
          </a:prstGeom>
        </p:spPr>
      </p:pic>
    </p:spTree>
    <p:extLst>
      <p:ext uri="{BB962C8B-B14F-4D97-AF65-F5344CB8AC3E}">
        <p14:creationId xmlns:p14="http://schemas.microsoft.com/office/powerpoint/2010/main" val="513208252"/>
      </p:ext>
    </p:extLst>
  </p:cSld>
  <p:clrMapOvr>
    <a:masterClrMapping/>
  </p:clrMapOvr>
  <p:transition spd="med" advClick="0">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by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9831" y="1080946"/>
            <a:ext cx="8686800" cy="5464965"/>
          </a:xfrm>
          <a:prstGeom prst="rect">
            <a:avLst/>
          </a:prstGeom>
        </p:spPr>
      </p:pic>
    </p:spTree>
    <p:extLst>
      <p:ext uri="{BB962C8B-B14F-4D97-AF65-F5344CB8AC3E}">
        <p14:creationId xmlns:p14="http://schemas.microsoft.com/office/powerpoint/2010/main" val="1621009648"/>
      </p:ext>
    </p:extLst>
  </p:cSld>
  <p:clrMapOvr>
    <a:masterClrMapping/>
  </p:clrMapOvr>
  <p:transition spd="med" advClick="0">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and financial insecurity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09831" y="961679"/>
            <a:ext cx="8686800" cy="5464964"/>
          </a:xfrm>
          <a:prstGeom prst="rect">
            <a:avLst/>
          </a:prstGeom>
        </p:spPr>
      </p:pic>
    </p:spTree>
    <p:extLst>
      <p:ext uri="{BB962C8B-B14F-4D97-AF65-F5344CB8AC3E}">
        <p14:creationId xmlns:p14="http://schemas.microsoft.com/office/powerpoint/2010/main" val="3789582917"/>
      </p:ext>
    </p:extLst>
  </p:cSld>
  <p:clrMapOvr>
    <a:masterClrMapping/>
  </p:clrMapOvr>
  <p:transition spd="med" advClick="0">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Housing affordability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7" name="Content Placeholder 3"/>
          <p:cNvSpPr txBox="1">
            <a:spLocks/>
          </p:cNvSpPr>
          <p:nvPr/>
        </p:nvSpPr>
        <p:spPr>
          <a:xfrm>
            <a:off x="409575" y="1147031"/>
            <a:ext cx="8286750" cy="4606069"/>
          </a:xfrm>
          <a:prstGeom prst="rect">
            <a:avLst/>
          </a:prstGeom>
        </p:spPr>
        <p:txBody>
          <a:bodyPr>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dirty="0" smtClean="0">
                <a:solidFill>
                  <a:srgbClr val="003366"/>
                </a:solidFill>
                <a:latin typeface="Arial" panose="020B0604020202020204" pitchFamily="34" charset="0"/>
                <a:cs typeface="Arial" panose="020B0604020202020204" pitchFamily="34" charset="0"/>
              </a:rPr>
              <a:t>People who spend a </a:t>
            </a:r>
            <a:r>
              <a:rPr lang="en-US" i="1" dirty="0" smtClean="0">
                <a:solidFill>
                  <a:srgbClr val="003366"/>
                </a:solidFill>
                <a:latin typeface="Arial" panose="020B0604020202020204" pitchFamily="34" charset="0"/>
                <a:cs typeface="Arial" panose="020B0604020202020204" pitchFamily="34" charset="0"/>
              </a:rPr>
              <a:t>lower</a:t>
            </a:r>
            <a:r>
              <a:rPr lang="en-US" dirty="0" smtClean="0">
                <a:solidFill>
                  <a:srgbClr val="003366"/>
                </a:solidFill>
                <a:latin typeface="Arial" panose="020B0604020202020204" pitchFamily="34" charset="0"/>
                <a:cs typeface="Arial" panose="020B0604020202020204" pitchFamily="34" charset="0"/>
              </a:rPr>
              <a:t> proportion of their income on housing: </a:t>
            </a:r>
          </a:p>
          <a:p>
            <a:pPr marL="0" indent="0">
              <a:spcBef>
                <a:spcPts val="0"/>
              </a:spcBef>
              <a:buNone/>
            </a:pPr>
            <a:endParaRPr lang="en-US" dirty="0" smtClean="0">
              <a:solidFill>
                <a:srgbClr val="005A73"/>
              </a:solidFill>
              <a:latin typeface="Arial" panose="020B0604020202020204" pitchFamily="34" charset="0"/>
              <a:cs typeface="Arial" panose="020B0604020202020204" pitchFamily="34" charset="0"/>
            </a:endParaRPr>
          </a:p>
          <a:p>
            <a:pPr marL="685800" lvl="1" indent="-457200">
              <a:spcBef>
                <a:spcPts val="0"/>
              </a:spcBef>
              <a:spcAft>
                <a:spcPts val="1200"/>
              </a:spcAft>
              <a:buSzPct val="150000"/>
              <a:buBlip>
                <a:blip r:embed="rId3"/>
              </a:buBlip>
            </a:pPr>
            <a:r>
              <a:rPr lang="en-US" dirty="0" smtClean="0">
                <a:solidFill>
                  <a:srgbClr val="005A73"/>
                </a:solidFill>
                <a:latin typeface="Arial" panose="020B0604020202020204" pitchFamily="34" charset="0"/>
                <a:cs typeface="Arial" panose="020B0604020202020204" pitchFamily="34" charset="0"/>
              </a:rPr>
              <a:t>are more satisfied with their financial situation</a:t>
            </a:r>
          </a:p>
          <a:p>
            <a:pPr marL="685800" lvl="1" indent="-457200">
              <a:spcBef>
                <a:spcPts val="0"/>
              </a:spcBef>
              <a:spcAft>
                <a:spcPts val="1200"/>
              </a:spcAft>
              <a:buSzPct val="150000"/>
              <a:buBlip>
                <a:blip r:embed="rId3"/>
              </a:buBlip>
            </a:pPr>
            <a:r>
              <a:rPr lang="en-US" dirty="0" smtClean="0">
                <a:solidFill>
                  <a:srgbClr val="005A73"/>
                </a:solidFill>
                <a:latin typeface="Arial" panose="020B0604020202020204" pitchFamily="34" charset="0"/>
                <a:cs typeface="Arial" panose="020B0604020202020204" pitchFamily="34" charset="0"/>
              </a:rPr>
              <a:t>have a stronger sense to the community</a:t>
            </a:r>
          </a:p>
          <a:p>
            <a:pPr marL="685800" lvl="1" indent="-457200">
              <a:spcBef>
                <a:spcPts val="0"/>
              </a:spcBef>
              <a:spcAft>
                <a:spcPts val="1200"/>
              </a:spcAft>
              <a:buSzPct val="150000"/>
              <a:buBlip>
                <a:blip r:embed="rId3"/>
              </a:buBlip>
            </a:pPr>
            <a:r>
              <a:rPr lang="en-US" dirty="0" smtClean="0">
                <a:solidFill>
                  <a:srgbClr val="005A73"/>
                </a:solidFill>
                <a:latin typeface="Arial" panose="020B0604020202020204" pitchFamily="34" charset="0"/>
                <a:cs typeface="Arial" panose="020B0604020202020204" pitchFamily="34" charset="0"/>
              </a:rPr>
              <a:t>have more time adequacy</a:t>
            </a:r>
          </a:p>
          <a:p>
            <a:pPr marL="685800" lvl="1" indent="-457200">
              <a:spcBef>
                <a:spcPts val="0"/>
              </a:spcBef>
              <a:spcAft>
                <a:spcPts val="1200"/>
              </a:spcAft>
              <a:buSzPct val="150000"/>
              <a:buBlip>
                <a:blip r:embed="rId3"/>
              </a:buBlip>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ave higher life satisfaction</a:t>
            </a:r>
          </a:p>
          <a:p>
            <a:pPr marL="685800" lvl="1" indent="-457200">
              <a:spcBef>
                <a:spcPts val="0"/>
              </a:spcBef>
              <a:spcAft>
                <a:spcPts val="1200"/>
              </a:spcAft>
              <a:buSzPct val="150000"/>
              <a:buBlip>
                <a:blip r:embed="rId3"/>
              </a:buBlip>
            </a:pPr>
            <a:r>
              <a:rPr lang="en-US" dirty="0">
                <a:solidFill>
                  <a:srgbClr val="005A73"/>
                </a:solidFill>
                <a:latin typeface="Arial" panose="020B0604020202020204" pitchFamily="34" charset="0"/>
                <a:cs typeface="Arial" panose="020B0604020202020204" pitchFamily="34" charset="0"/>
              </a:rPr>
              <a:t>h</a:t>
            </a:r>
            <a:r>
              <a:rPr lang="en-US" dirty="0" smtClean="0">
                <a:solidFill>
                  <a:srgbClr val="005A73"/>
                </a:solidFill>
                <a:latin typeface="Arial" panose="020B0604020202020204" pitchFamily="34" charset="0"/>
                <a:cs typeface="Arial" panose="020B0604020202020204" pitchFamily="34" charset="0"/>
              </a:rPr>
              <a:t>ave higher overall wellbeing</a:t>
            </a:r>
          </a:p>
          <a:p>
            <a:pPr lvl="1" indent="-342900">
              <a:spcBef>
                <a:spcPts val="0"/>
              </a:spcBef>
              <a:buFont typeface="Arial" panose="020B0604020202020204" pitchFamily="34" charset="0"/>
              <a:buChar char="•"/>
            </a:pPr>
            <a:endParaRPr lang="en-US" dirty="0" smtClean="0">
              <a:solidFill>
                <a:srgbClr val="005A73"/>
              </a:solidFill>
              <a:latin typeface="Arial" panose="020B0604020202020204" pitchFamily="34" charset="0"/>
              <a:cs typeface="Arial" panose="020B0604020202020204" pitchFamily="34" charset="0"/>
            </a:endParaRPr>
          </a:p>
          <a:p>
            <a:pPr marL="0" indent="0">
              <a:spcBef>
                <a:spcPts val="0"/>
              </a:spcBef>
              <a:buNone/>
            </a:pPr>
            <a:endParaRPr lang="en-US" dirty="0" smtClean="0"/>
          </a:p>
        </p:txBody>
      </p:sp>
    </p:spTree>
    <p:extLst>
      <p:ext uri="{BB962C8B-B14F-4D97-AF65-F5344CB8AC3E}">
        <p14:creationId xmlns:p14="http://schemas.microsoft.com/office/powerpoint/2010/main" val="3691615818"/>
      </p:ext>
    </p:extLst>
  </p:cSld>
  <p:clrMapOvr>
    <a:masterClrMapping/>
  </p:clrMapOvr>
  <p:transition spd="med" advClick="0">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3423" y="695324"/>
            <a:ext cx="7315200" cy="5029200"/>
            <a:chOff x="733423" y="695324"/>
            <a:chExt cx="7315200" cy="5029200"/>
          </a:xfrm>
        </p:grpSpPr>
        <p:graphicFrame>
          <p:nvGraphicFramePr>
            <p:cNvPr id="4" name="Diagram 3"/>
            <p:cNvGraphicFramePr/>
            <p:nvPr>
              <p:extLst>
                <p:ext uri="{D42A27DB-BD31-4B8C-83A1-F6EECF244321}">
                  <p14:modId xmlns:p14="http://schemas.microsoft.com/office/powerpoint/2010/main" val="3884300880"/>
                </p:ext>
              </p:extLst>
            </p:nvPr>
          </p:nvGraphicFramePr>
          <p:xfrm>
            <a:off x="733423" y="695324"/>
            <a:ext cx="73152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ounded Rectangle 4"/>
            <p:cNvSpPr/>
            <p:nvPr/>
          </p:nvSpPr>
          <p:spPr>
            <a:xfrm>
              <a:off x="4461346" y="3286124"/>
              <a:ext cx="1952625" cy="1962150"/>
            </a:xfrm>
            <a:prstGeom prst="roundRect">
              <a:avLst/>
            </a:prstGeom>
            <a:solidFill>
              <a:srgbClr val="005F73">
                <a:alpha val="50000"/>
              </a:srgbClr>
            </a:solidFill>
            <a:ln>
              <a:solidFill>
                <a:srgbClr val="005F7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CA"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65751188"/>
      </p:ext>
    </p:extLst>
  </p:cSld>
  <p:clrMapOvr>
    <a:masterClrMapping/>
  </p:clrMapOvr>
  <p:transition spd="slow" advClick="0">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Children at home and food security</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295" y="961677"/>
            <a:ext cx="8686800" cy="5467142"/>
          </a:xfrm>
          <a:prstGeom prst="rect">
            <a:avLst/>
          </a:prstGeom>
        </p:spPr>
      </p:pic>
    </p:spTree>
    <p:extLst>
      <p:ext uri="{BB962C8B-B14F-4D97-AF65-F5344CB8AC3E}">
        <p14:creationId xmlns:p14="http://schemas.microsoft.com/office/powerpoint/2010/main" val="2489139667"/>
      </p:ext>
    </p:extLst>
  </p:cSld>
  <p:clrMapOvr>
    <a:masterClrMapping/>
  </p:clrMapOvr>
  <p:transition spd="med" advClick="0">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Children at home and regular nutritious meals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441" y="1025288"/>
            <a:ext cx="8686800" cy="5467142"/>
          </a:xfrm>
          <a:prstGeom prst="rect">
            <a:avLst/>
          </a:prstGeom>
        </p:spPr>
      </p:pic>
    </p:spTree>
    <p:extLst>
      <p:ext uri="{BB962C8B-B14F-4D97-AF65-F5344CB8AC3E}">
        <p14:creationId xmlns:p14="http://schemas.microsoft.com/office/powerpoint/2010/main" val="3057590449"/>
      </p:ext>
    </p:extLst>
  </p:cSld>
  <p:clrMapOvr>
    <a:masterClrMapping/>
  </p:clrMapOvr>
  <p:transition spd="med" advClick="0">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Children at home and mental health</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47" y="961678"/>
            <a:ext cx="8686800" cy="5467142"/>
          </a:xfrm>
          <a:prstGeom prst="rect">
            <a:avLst/>
          </a:prstGeom>
        </p:spPr>
      </p:pic>
    </p:spTree>
    <p:extLst>
      <p:ext uri="{BB962C8B-B14F-4D97-AF65-F5344CB8AC3E}">
        <p14:creationId xmlns:p14="http://schemas.microsoft.com/office/powerpoint/2010/main" val="3336983075"/>
      </p:ext>
    </p:extLst>
  </p:cSld>
  <p:clrMapOvr>
    <a:masterClrMapping/>
  </p:clrMapOvr>
  <p:transition spd="med" advClick="0">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Children at home and mental health issues</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344" y="1001434"/>
            <a:ext cx="8686800" cy="5464964"/>
          </a:xfrm>
          <a:prstGeom prst="rect">
            <a:avLst/>
          </a:prstGeom>
        </p:spPr>
      </p:pic>
    </p:spTree>
    <p:extLst>
      <p:ext uri="{BB962C8B-B14F-4D97-AF65-F5344CB8AC3E}">
        <p14:creationId xmlns:p14="http://schemas.microsoft.com/office/powerpoint/2010/main" val="2507003499"/>
      </p:ext>
    </p:extLst>
  </p:cSld>
  <p:clrMapOvr>
    <a:masterClrMapping/>
  </p:clrMapOvr>
  <p:transition spd="med" advClick="0">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Domain: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Waterloo Region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cstate="print"/>
          <a:stretch>
            <a:fillRect/>
          </a:stretch>
        </p:blipFill>
        <p:spPr>
          <a:xfrm>
            <a:off x="138111" y="716662"/>
            <a:ext cx="8686800" cy="5887338"/>
          </a:xfrm>
          <a:prstGeom prst="rect">
            <a:avLst/>
          </a:prstGeom>
        </p:spPr>
      </p:pic>
      <p:sp>
        <p:nvSpPr>
          <p:cNvPr id="6" name="TextBox 3"/>
          <p:cNvSpPr txBox="1"/>
          <p:nvPr/>
        </p:nvSpPr>
        <p:spPr>
          <a:xfrm>
            <a:off x="3993706" y="1113259"/>
            <a:ext cx="4141327" cy="387286"/>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a:latin typeface="Arial" panose="020B0604020202020204" pitchFamily="34" charset="0"/>
                <a:cs typeface="Arial" panose="020B0604020202020204" pitchFamily="34" charset="0"/>
              </a:rPr>
              <a:t>Overall Wellbeing in Region = </a:t>
            </a:r>
            <a:r>
              <a:rPr lang="en-CA" sz="2000" dirty="0">
                <a:solidFill>
                  <a:srgbClr val="FF0000"/>
                </a:solidFill>
                <a:latin typeface="Arial" panose="020B0604020202020204" pitchFamily="34" charset="0"/>
                <a:cs typeface="Arial" panose="020B0604020202020204" pitchFamily="34" charset="0"/>
              </a:rPr>
              <a:t>4.74</a:t>
            </a:r>
          </a:p>
        </p:txBody>
      </p:sp>
      <p:cxnSp>
        <p:nvCxnSpPr>
          <p:cNvPr id="7" name="Straight Connector 6"/>
          <p:cNvCxnSpPr/>
          <p:nvPr/>
        </p:nvCxnSpPr>
        <p:spPr>
          <a:xfrm flipV="1">
            <a:off x="1095558" y="2570671"/>
            <a:ext cx="7384211" cy="43132"/>
          </a:xfrm>
          <a:prstGeom prst="line">
            <a:avLst/>
          </a:prstGeom>
          <a:ln w="254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45991427"/>
      </p:ext>
    </p:extLst>
  </p:cSld>
  <p:clrMapOvr>
    <a:masterClrMapping/>
  </p:clrMapOvr>
  <p:transition spd="med" advClick="0">
    <p:fade/>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09831" y="204708"/>
            <a:ext cx="8686800" cy="502527"/>
          </a:xfrm>
          <a:prstGeom prst="rect">
            <a:avLst/>
          </a:prstGeom>
          <a:solidFill>
            <a:srgbClr val="005064"/>
          </a:solidFill>
        </p:spPr>
        <p:txBody>
          <a:bodyPr vert="horz" lIns="9144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Children at home and substance use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246" y="945774"/>
            <a:ext cx="8686800" cy="5464965"/>
          </a:xfrm>
          <a:prstGeom prst="rect">
            <a:avLst/>
          </a:prstGeom>
        </p:spPr>
      </p:pic>
    </p:spTree>
    <p:extLst>
      <p:ext uri="{BB962C8B-B14F-4D97-AF65-F5344CB8AC3E}">
        <p14:creationId xmlns:p14="http://schemas.microsoft.com/office/powerpoint/2010/main" val="664169197"/>
      </p:ext>
    </p:extLst>
  </p:cSld>
  <p:clrMapOvr>
    <a:masterClrMapping/>
  </p:clrMapOvr>
  <p:transition spd="med" advClick="0">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SUMMARY</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133" y="749347"/>
            <a:ext cx="6726803" cy="1588816"/>
          </a:xfrm>
          <a:prstGeom prst="rect">
            <a:avLst/>
          </a:prstGeom>
        </p:spPr>
      </p:pic>
    </p:spTree>
    <p:extLst>
      <p:ext uri="{BB962C8B-B14F-4D97-AF65-F5344CB8AC3E}">
        <p14:creationId xmlns:p14="http://schemas.microsoft.com/office/powerpoint/2010/main" val="3627388860"/>
      </p:ext>
    </p:extLst>
  </p:cSld>
  <p:clrMapOvr>
    <a:masterClrMapping/>
  </p:clrMapOvr>
  <p:transition spd="slow">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441960" y="15240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We have tried to</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easure what matters…</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
        <p:nvSpPr>
          <p:cNvPr id="4" name="Title 2"/>
          <p:cNvSpPr txBox="1">
            <a:spLocks/>
          </p:cNvSpPr>
          <p:nvPr/>
        </p:nvSpPr>
        <p:spPr>
          <a:xfrm>
            <a:off x="441960" y="3657600"/>
            <a:ext cx="8382000" cy="1447800"/>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r>
              <a:rPr lang="en-CA" sz="3600" b="1" dirty="0" smtClean="0">
                <a:solidFill>
                  <a:srgbClr val="00324B"/>
                </a:solidFill>
                <a:latin typeface="Arial" panose="020B0604020202020204" pitchFamily="34" charset="0"/>
                <a:ea typeface="ＭＳ Ｐゴシック" charset="-128"/>
                <a:cs typeface="Arial" panose="020B0604020202020204" pitchFamily="34" charset="0"/>
              </a:rPr>
              <a:t>Now we must</a:t>
            </a:r>
          </a:p>
          <a:p>
            <a:pPr algn="ctr"/>
            <a:r>
              <a:rPr lang="en-US" sz="3600" b="1" i="1" dirty="0">
                <a:solidFill>
                  <a:srgbClr val="00324B"/>
                </a:solidFill>
                <a:latin typeface="Arial" panose="020B0604020202020204" pitchFamily="34" charset="0"/>
                <a:ea typeface="ＭＳ Ｐゴシック" charset="-128"/>
                <a:cs typeface="Arial" panose="020B0604020202020204" pitchFamily="34" charset="0"/>
              </a:rPr>
              <a:t>m</a:t>
            </a:r>
            <a:r>
              <a:rPr lang="en-US" sz="3600" b="1" i="1" dirty="0" smtClean="0">
                <a:solidFill>
                  <a:srgbClr val="00324B"/>
                </a:solidFill>
                <a:latin typeface="Arial" panose="020B0604020202020204" pitchFamily="34" charset="0"/>
                <a:ea typeface="ＭＳ Ｐゴシック" charset="-128"/>
                <a:cs typeface="Arial" panose="020B0604020202020204" pitchFamily="34" charset="0"/>
              </a:rPr>
              <a:t>ake the measures matter</a:t>
            </a:r>
            <a:endParaRPr lang="en-CA" sz="3600" b="1" dirty="0">
              <a:solidFill>
                <a:srgbClr val="00324B"/>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42233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 pathway forward to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itle 2"/>
          <p:cNvSpPr txBox="1">
            <a:spLocks/>
          </p:cNvSpPr>
          <p:nvPr/>
        </p:nvSpPr>
        <p:spPr>
          <a:xfrm>
            <a:off x="476740" y="1291307"/>
            <a:ext cx="8011758" cy="4791441"/>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spcAft>
                <a:spcPts val="1200"/>
              </a:spcAft>
              <a:buSzPct val="150000"/>
            </a:pPr>
            <a:r>
              <a:rPr lang="en-CA" sz="2400" i="1" dirty="0" smtClean="0">
                <a:solidFill>
                  <a:srgbClr val="008CA0"/>
                </a:solidFill>
                <a:latin typeface="Arial" panose="020B0604020202020204" pitchFamily="34" charset="0"/>
                <a:ea typeface="ＭＳ Ｐゴシック" charset="-128"/>
                <a:cs typeface="Arial" panose="020B0604020202020204" pitchFamily="34" charset="0"/>
              </a:rPr>
              <a:t>Which are some of the groups that appear to be falling behind in their wellbeing?</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Women</a:t>
            </a:r>
          </a:p>
          <a:p>
            <a:pPr marL="914400" indent="-342900">
              <a:spcAft>
                <a:spcPts val="6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Lower income</a:t>
            </a:r>
          </a:p>
          <a:p>
            <a:pPr marL="914400" indent="-342900">
              <a:spcAft>
                <a:spcPts val="1800"/>
              </a:spcAft>
              <a:buSzPct val="150000"/>
              <a:buBlip>
                <a:blip r:embed="rId3"/>
              </a:buBlip>
            </a:pPr>
            <a:r>
              <a:rPr lang="en-CA" sz="2400" dirty="0" smtClean="0">
                <a:solidFill>
                  <a:srgbClr val="00324B"/>
                </a:solidFill>
                <a:latin typeface="Arial" panose="020B0604020202020204" pitchFamily="34" charset="0"/>
                <a:ea typeface="ＭＳ Ｐゴシック" charset="-128"/>
                <a:cs typeface="Arial" panose="020B0604020202020204" pitchFamily="34" charset="0"/>
              </a:rPr>
              <a:t>Younger adults </a:t>
            </a:r>
          </a:p>
          <a:p>
            <a:pPr>
              <a:spcAft>
                <a:spcPts val="1200"/>
              </a:spcAft>
              <a:buSzPct val="150000"/>
            </a:pPr>
            <a:r>
              <a:rPr lang="en-US" sz="2400" i="1" dirty="0" smtClean="0">
                <a:solidFill>
                  <a:srgbClr val="008CA0"/>
                </a:solidFill>
                <a:latin typeface="Arial" panose="020B0604020202020204" pitchFamily="34" charset="0"/>
                <a:ea typeface="ＭＳ Ｐゴシック" charset="-128"/>
                <a:cs typeface="Arial" panose="020B0604020202020204" pitchFamily="34" charset="0"/>
              </a:rPr>
              <a:t>What might be done to raise wellbeing?</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Greater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access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opportunities in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Strengthen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connections</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to community</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Build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trust</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 in institutions, especially government</a:t>
            </a:r>
          </a:p>
          <a:p>
            <a:pPr marL="914400" indent="-342900">
              <a:spcAft>
                <a:spcPts val="600"/>
              </a:spcAft>
              <a:buSzPct val="150000"/>
              <a:buBlip>
                <a:blip r:embed="rId3"/>
              </a:buBlip>
            </a:pPr>
            <a:r>
              <a:rPr lang="en-US" sz="2400" dirty="0" smtClean="0">
                <a:solidFill>
                  <a:srgbClr val="00324B"/>
                </a:solidFill>
                <a:latin typeface="Arial" panose="020B0604020202020204" pitchFamily="34" charset="0"/>
                <a:ea typeface="ＭＳ Ｐゴシック" charset="-128"/>
                <a:cs typeface="Arial" panose="020B0604020202020204" pitchFamily="34" charset="0"/>
              </a:rPr>
              <a:t>Ensure all </a:t>
            </a:r>
            <a:r>
              <a:rPr lang="en-US" sz="2400" i="1" dirty="0" smtClean="0">
                <a:solidFill>
                  <a:srgbClr val="00324B"/>
                </a:solidFill>
                <a:latin typeface="Arial" panose="020B0604020202020204" pitchFamily="34" charset="0"/>
                <a:ea typeface="ＭＳ Ｐゴシック" charset="-128"/>
                <a:cs typeface="Arial" panose="020B0604020202020204" pitchFamily="34" charset="0"/>
              </a:rPr>
              <a:t>voices are heard </a:t>
            </a:r>
            <a:r>
              <a:rPr lang="en-US" sz="2400" dirty="0" smtClean="0">
                <a:solidFill>
                  <a:srgbClr val="00324B"/>
                </a:solidFill>
                <a:latin typeface="Arial" panose="020B0604020202020204" pitchFamily="34" charset="0"/>
                <a:ea typeface="ＭＳ Ｐゴシック" charset="-128"/>
                <a:cs typeface="Arial" panose="020B0604020202020204" pitchFamily="34" charset="0"/>
              </a:rPr>
              <a:t>in policy development</a:t>
            </a:r>
          </a:p>
          <a:p>
            <a:pPr marL="342900" indent="-342900">
              <a:spcAft>
                <a:spcPts val="1200"/>
              </a:spcAft>
              <a:buSzPct val="150000"/>
              <a:buBlip>
                <a:blip r:embed="rId3"/>
              </a:buBlip>
            </a:pPr>
            <a:endParaRPr lang="en-CA" sz="2400" dirty="0">
              <a:solidFill>
                <a:srgbClr val="00324B"/>
              </a:solidFill>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764461606"/>
      </p:ext>
    </p:extLst>
  </p:cSld>
  <p:clrMapOvr>
    <a:masterClrMapping/>
  </p:clrMapOvr>
  <p:transition spd="slow">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5"/>
          <p:cNvSpPr txBox="1">
            <a:spLocks/>
          </p:cNvSpPr>
          <p:nvPr/>
        </p:nvSpPr>
        <p:spPr>
          <a:xfrm>
            <a:off x="138112" y="214135"/>
            <a:ext cx="8888193"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For positive social change…</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333406" y="1300065"/>
            <a:ext cx="8692899" cy="5145693"/>
            <a:chOff x="333406" y="1300065"/>
            <a:chExt cx="8692899" cy="5145693"/>
          </a:xfrm>
        </p:grpSpPr>
        <p:grpSp>
          <p:nvGrpSpPr>
            <p:cNvPr id="10" name="Group 9"/>
            <p:cNvGrpSpPr/>
            <p:nvPr/>
          </p:nvGrpSpPr>
          <p:grpSpPr>
            <a:xfrm>
              <a:off x="2679106" y="5414284"/>
              <a:ext cx="3714742" cy="646331"/>
              <a:chOff x="2183907" y="3053306"/>
              <a:chExt cx="4220798" cy="64633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3907" y="3178649"/>
                <a:ext cx="457200" cy="45720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4715" y="3155789"/>
                <a:ext cx="502920" cy="502920"/>
              </a:xfrm>
              <a:prstGeom prst="rect">
                <a:avLst/>
              </a:prstGeom>
            </p:spPr>
          </p:pic>
          <p:sp>
            <p:nvSpPr>
              <p:cNvPr id="18" name="TextBox 17"/>
              <p:cNvSpPr txBox="1"/>
              <p:nvPr/>
            </p:nvSpPr>
            <p:spPr>
              <a:xfrm>
                <a:off x="3203555" y="3053306"/>
                <a:ext cx="3201150" cy="646331"/>
              </a:xfrm>
              <a:prstGeom prst="rect">
                <a:avLst/>
              </a:prstGeom>
              <a:noFill/>
            </p:spPr>
            <p:txBody>
              <a:bodyPr wrap="square" rtlCol="0">
                <a:spAutoFit/>
              </a:bodyPr>
              <a:lstStyle/>
              <a:p>
                <a:pPr>
                  <a:spcBef>
                    <a:spcPts val="600"/>
                  </a:spcBef>
                </a:pPr>
                <a:r>
                  <a:rPr lang="en-US" b="1" dirty="0" smtClean="0">
                    <a:solidFill>
                      <a:srgbClr val="005064"/>
                    </a:solidFill>
                    <a:latin typeface="Gotham"/>
                    <a:cs typeface="Arial"/>
                  </a:rPr>
                  <a:t>@ciwnetwork</a:t>
                </a:r>
                <a:r>
                  <a:rPr lang="en-US" dirty="0">
                    <a:solidFill>
                      <a:srgbClr val="005064"/>
                    </a:solidFill>
                    <a:latin typeface="Gotham"/>
                    <a:cs typeface="Arial"/>
                  </a:rPr>
                  <a:t> #wellbeing</a:t>
                </a:r>
                <a:r>
                  <a:rPr lang="en-US" b="1" dirty="0" smtClean="0">
                    <a:solidFill>
                      <a:srgbClr val="005064"/>
                    </a:solidFill>
                    <a:latin typeface="Gotham"/>
                    <a:cs typeface="Arial"/>
                  </a:rPr>
                  <a:t> </a:t>
                </a:r>
              </a:p>
              <a:p>
                <a:pPr defTabSz="914400" fontAlgn="auto">
                  <a:spcAft>
                    <a:spcPts val="0"/>
                  </a:spcAft>
                </a:pPr>
                <a:r>
                  <a:rPr lang="en-US" b="1" dirty="0" smtClean="0">
                    <a:solidFill>
                      <a:srgbClr val="005064"/>
                    </a:solidFill>
                    <a:latin typeface="Gotham"/>
                    <a:cs typeface="Arial"/>
                  </a:rPr>
                  <a:t>www.ciw.ca</a:t>
                </a:r>
                <a:endParaRPr lang="en-US" b="1" dirty="0">
                  <a:solidFill>
                    <a:srgbClr val="005064"/>
                  </a:solidFill>
                  <a:latin typeface="Gotham"/>
                  <a:cs typeface="Arial"/>
                </a:endParaRP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3406" y="5171674"/>
              <a:ext cx="1414218" cy="1114416"/>
            </a:xfrm>
            <a:prstGeom prst="rect">
              <a:avLst/>
            </a:prstGeom>
          </p:spPr>
        </p:pic>
        <p:sp>
          <p:nvSpPr>
            <p:cNvPr id="11" name="Text Placeholder 5"/>
            <p:cNvSpPr txBox="1">
              <a:spLocks/>
            </p:cNvSpPr>
            <p:nvPr/>
          </p:nvSpPr>
          <p:spPr>
            <a:xfrm>
              <a:off x="2177717" y="3407016"/>
              <a:ext cx="4572000" cy="996439"/>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Clr>
                  <a:srgbClr val="00A7B9"/>
                </a:buClr>
                <a:buFont typeface="Wingdings 3" pitchFamily="18" charset="2"/>
                <a:buNone/>
              </a:pPr>
              <a:r>
                <a:rPr lang="en-US" sz="2400" i="1" dirty="0" smtClean="0">
                  <a:solidFill>
                    <a:srgbClr val="00324B"/>
                  </a:solidFill>
                  <a:latin typeface="Arial" panose="020B0604020202020204" pitchFamily="34" charset="0"/>
                  <a:cs typeface="Arial" panose="020B0604020202020204" pitchFamily="34" charset="0"/>
                </a:rPr>
                <a:t>Canadian </a:t>
              </a:r>
              <a:r>
                <a:rPr lang="en-US" sz="2400" i="1" dirty="0">
                  <a:solidFill>
                    <a:srgbClr val="00324B"/>
                  </a:solidFill>
                  <a:latin typeface="Arial" panose="020B0604020202020204" pitchFamily="34" charset="0"/>
                  <a:cs typeface="Arial" panose="020B0604020202020204" pitchFamily="34" charset="0"/>
                </a:rPr>
                <a:t>Index of </a:t>
              </a:r>
              <a:r>
                <a:rPr lang="en-US" sz="2400" i="1" dirty="0" smtClean="0">
                  <a:solidFill>
                    <a:srgbClr val="00324B"/>
                  </a:solidFill>
                  <a:latin typeface="Arial" panose="020B0604020202020204" pitchFamily="34" charset="0"/>
                  <a:cs typeface="Arial" panose="020B0604020202020204" pitchFamily="34" charset="0"/>
                </a:rPr>
                <a:t>Wellbeing</a:t>
              </a:r>
            </a:p>
            <a:p>
              <a:pPr marL="0" indent="0" algn="ctr">
                <a:spcBef>
                  <a:spcPts val="0"/>
                </a:spcBef>
                <a:buClr>
                  <a:srgbClr val="00A7B9"/>
                </a:buClr>
                <a:buFont typeface="Wingdings 3" pitchFamily="18" charset="2"/>
                <a:buNone/>
              </a:pPr>
              <a:r>
                <a:rPr lang="en-US" sz="1600" dirty="0" smtClean="0">
                  <a:solidFill>
                    <a:srgbClr val="00324B"/>
                  </a:solidFill>
                  <a:latin typeface="Arial" panose="020B0604020202020204" pitchFamily="34" charset="0"/>
                  <a:cs typeface="Arial" panose="020B0604020202020204" pitchFamily="34" charset="0"/>
                </a:rPr>
                <a:t>University of Waterloo</a:t>
              </a:r>
            </a:p>
          </p:txBody>
        </p:sp>
        <p:sp>
          <p:nvSpPr>
            <p:cNvPr id="12" name="Title 2"/>
            <p:cNvSpPr txBox="1">
              <a:spLocks/>
            </p:cNvSpPr>
            <p:nvPr/>
          </p:nvSpPr>
          <p:spPr>
            <a:xfrm>
              <a:off x="617881" y="1300065"/>
              <a:ext cx="7691673" cy="1221464"/>
            </a:xfrm>
            <a:prstGeom prst="rect">
              <a:avLst/>
            </a:prstGeom>
          </p:spPr>
          <p:txBody>
            <a:bodyPr lIns="91440" tIns="45720" rIns="91440" bIns="45720">
              <a:noAutofit/>
            </a:bodyPr>
            <a:lstStyle>
              <a:lvl1pPr algn="l" defTabSz="914400" rtl="0" eaLnBrk="1" latinLnBrk="0" hangingPunct="1">
                <a:spcBef>
                  <a:spcPct val="0"/>
                </a:spcBef>
                <a:buNone/>
                <a:defRPr sz="4200" kern="1200">
                  <a:solidFill>
                    <a:schemeClr val="tx2"/>
                  </a:solidFill>
                  <a:latin typeface="+mj-lt"/>
                  <a:ea typeface="+mj-ea"/>
                  <a:cs typeface="+mj-cs"/>
                </a:defRPr>
              </a:lvl1pPr>
            </a:lstStyle>
            <a:p>
              <a:pPr algn="ctr">
                <a:defRPr/>
              </a:pPr>
              <a:r>
                <a:rPr lang="en-US" sz="3600" b="1" dirty="0">
                  <a:solidFill>
                    <a:srgbClr val="00324B"/>
                  </a:solidFill>
                  <a:latin typeface="Arial" panose="020B0604020202020204" pitchFamily="34" charset="0"/>
                  <a:ea typeface="ＭＳ Ｐゴシック" charset="-128"/>
                  <a:cs typeface="Arial" panose="020B0604020202020204" pitchFamily="34" charset="0"/>
                </a:rPr>
                <a:t>“… place </a:t>
              </a:r>
              <a:r>
                <a:rPr lang="en-US" sz="3600" b="1" i="1" dirty="0">
                  <a:solidFill>
                    <a:srgbClr val="00324B"/>
                  </a:solidFill>
                  <a:latin typeface="Arial" panose="020B0604020202020204" pitchFamily="34" charset="0"/>
                  <a:ea typeface="ＭＳ Ｐゴシック" charset="-128"/>
                  <a:cs typeface="Arial" panose="020B0604020202020204" pitchFamily="34" charset="0"/>
                </a:rPr>
                <a:t>wellbeing</a:t>
              </a:r>
              <a:r>
                <a:rPr lang="en-US" sz="3600" b="1" dirty="0">
                  <a:solidFill>
                    <a:srgbClr val="00324B"/>
                  </a:solidFill>
                  <a:latin typeface="Arial" panose="020B0604020202020204" pitchFamily="34" charset="0"/>
                  <a:ea typeface="ＭＳ Ｐゴシック" charset="-128"/>
                  <a:cs typeface="Arial" panose="020B0604020202020204" pitchFamily="34" charset="0"/>
                </a:rPr>
                <a:t> at the centre </a:t>
              </a:r>
              <a:endParaRPr lang="en-US" sz="3600" b="1" dirty="0" smtClean="0">
                <a:solidFill>
                  <a:srgbClr val="00324B"/>
                </a:solidFill>
                <a:latin typeface="Arial" panose="020B0604020202020204" pitchFamily="34" charset="0"/>
                <a:ea typeface="ＭＳ Ｐゴシック" charset="-128"/>
                <a:cs typeface="Arial" panose="020B0604020202020204" pitchFamily="34" charset="0"/>
              </a:endParaRPr>
            </a:p>
            <a:p>
              <a:pPr algn="ctr">
                <a:defRPr/>
              </a:pPr>
              <a:r>
                <a:rPr lang="en-US" sz="3600" b="1" dirty="0" smtClean="0">
                  <a:solidFill>
                    <a:srgbClr val="00324B"/>
                  </a:solidFill>
                  <a:latin typeface="Arial" panose="020B0604020202020204" pitchFamily="34" charset="0"/>
                  <a:ea typeface="ＭＳ Ｐゴシック" charset="-128"/>
                  <a:cs typeface="Arial" panose="020B0604020202020204" pitchFamily="34" charset="0"/>
                </a:rPr>
                <a:t>of </a:t>
              </a:r>
              <a:r>
                <a:rPr lang="en-US" sz="3600" b="1" dirty="0">
                  <a:solidFill>
                    <a:srgbClr val="00324B"/>
                  </a:solidFill>
                  <a:latin typeface="Arial" panose="020B0604020202020204" pitchFamily="34" charset="0"/>
                  <a:ea typeface="ＭＳ Ｐゴシック" charset="-128"/>
                  <a:cs typeface="Arial" panose="020B0604020202020204" pitchFamily="34" charset="0"/>
                </a:rPr>
                <a:t>policy development.”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33044" y="4891278"/>
              <a:ext cx="2393261" cy="1554480"/>
            </a:xfrm>
            <a:prstGeom prst="rect">
              <a:avLst/>
            </a:prstGeom>
          </p:spPr>
        </p:pic>
      </p:grpSp>
    </p:spTree>
    <p:extLst>
      <p:ext uri="{BB962C8B-B14F-4D97-AF65-F5344CB8AC3E}">
        <p14:creationId xmlns:p14="http://schemas.microsoft.com/office/powerpoint/2010/main" val="2508867548"/>
      </p:ext>
    </p:extLst>
  </p:cSld>
  <p:clrMapOvr>
    <a:masterClrMapping/>
  </p:clrMapOvr>
  <p:transition spd="slow">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CA" b="1" dirty="0"/>
          </a:p>
        </p:txBody>
      </p:sp>
      <p:sp>
        <p:nvSpPr>
          <p:cNvPr id="3" name="TextBox 2"/>
          <p:cNvSpPr txBox="1"/>
          <p:nvPr/>
        </p:nvSpPr>
        <p:spPr>
          <a:xfrm>
            <a:off x="285008" y="2557904"/>
            <a:ext cx="5486400" cy="2954655"/>
          </a:xfrm>
          <a:prstGeom prst="rect">
            <a:avLst/>
          </a:prstGeom>
          <a:noFill/>
        </p:spPr>
        <p:txBody>
          <a:bodyPr wrap="square" rtlCol="0">
            <a:spAutoFit/>
          </a:bodyPr>
          <a:lstStyle/>
          <a:p>
            <a:pPr defTabSz="457200"/>
            <a:r>
              <a:rPr lang="en-US" sz="2400" dirty="0" smtClean="0">
                <a:solidFill>
                  <a:prstClr val="white"/>
                </a:solidFill>
              </a:rPr>
              <a:t>For info on the survey visit:</a:t>
            </a:r>
          </a:p>
          <a:p>
            <a:pPr defTabSz="457200"/>
            <a:r>
              <a:rPr lang="en-US" sz="2400" b="1" dirty="0">
                <a:solidFill>
                  <a:srgbClr val="FFFF00"/>
                </a:solidFill>
              </a:rPr>
              <a:t>http://www.wellbeingwaterloo.ca/blog/wellbeing-survey</a:t>
            </a:r>
            <a:r>
              <a:rPr lang="en-US" sz="2400" b="1" dirty="0" smtClean="0">
                <a:solidFill>
                  <a:srgbClr val="FFFF00"/>
                </a:solidFill>
              </a:rPr>
              <a:t>/</a:t>
            </a:r>
          </a:p>
          <a:p>
            <a:pPr defTabSz="457200"/>
            <a:endParaRPr lang="en-US" sz="2400" dirty="0" smtClean="0">
              <a:solidFill>
                <a:prstClr val="white"/>
              </a:solidFill>
            </a:endParaRPr>
          </a:p>
          <a:p>
            <a:pPr defTabSz="457200"/>
            <a:r>
              <a:rPr lang="en-US" sz="2400" dirty="0" smtClean="0">
                <a:solidFill>
                  <a:prstClr val="white"/>
                </a:solidFill>
              </a:rPr>
              <a:t>If you have any questions, please contact: </a:t>
            </a:r>
            <a:endParaRPr lang="en-CA" sz="2400" dirty="0" smtClean="0">
              <a:solidFill>
                <a:prstClr val="white"/>
              </a:solidFill>
            </a:endParaRPr>
          </a:p>
          <a:p>
            <a:pPr defTabSz="457200"/>
            <a:r>
              <a:rPr lang="en-CA" sz="2400" dirty="0" smtClean="0">
                <a:solidFill>
                  <a:prstClr val="white"/>
                </a:solidFill>
              </a:rPr>
              <a:t>Lorie Fioze at </a:t>
            </a:r>
            <a:r>
              <a:rPr lang="en-CA" sz="2400" dirty="0">
                <a:solidFill>
                  <a:prstClr val="white"/>
                </a:solidFill>
              </a:rPr>
              <a:t>519-575-4758 or </a:t>
            </a:r>
            <a:r>
              <a:rPr lang="en-CA" sz="2400" b="1" u="sng" dirty="0" smtClean="0">
                <a:solidFill>
                  <a:srgbClr val="FFFF00"/>
                </a:solidFill>
              </a:rPr>
              <a:t>lfioze@regionofwaterloo.ca</a:t>
            </a:r>
            <a:endParaRPr lang="en-CA" sz="2400" b="1" dirty="0">
              <a:solidFill>
                <a:srgbClr val="FFFF00"/>
              </a:solidFill>
            </a:endParaRPr>
          </a:p>
          <a:p>
            <a:pPr defTabSz="457200"/>
            <a:endParaRPr lang="en-CA" dirty="0">
              <a:solidFill>
                <a:prstClr val="black"/>
              </a:solidFill>
            </a:endParaRPr>
          </a:p>
        </p:txBody>
      </p:sp>
    </p:spTree>
    <p:extLst>
      <p:ext uri="{BB962C8B-B14F-4D97-AF65-F5344CB8AC3E}">
        <p14:creationId xmlns:p14="http://schemas.microsoft.com/office/powerpoint/2010/main" val="25953689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8110" y="716663"/>
            <a:ext cx="8689017" cy="5898626"/>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 </a:t>
            </a:r>
            <a:r>
              <a:rPr lang="en-US" sz="280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Waterloo Region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3945504"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a:latin typeface="Arial" panose="020B0604020202020204" pitchFamily="34" charset="0"/>
                <a:cs typeface="Arial" panose="020B0604020202020204" pitchFamily="34" charset="0"/>
              </a:rPr>
              <a:t>Overall Wellbeing </a:t>
            </a:r>
            <a:r>
              <a:rPr lang="en-CA" sz="2000" dirty="0" smtClean="0">
                <a:latin typeface="Arial" panose="020B0604020202020204" pitchFamily="34" charset="0"/>
                <a:cs typeface="Arial" panose="020B0604020202020204" pitchFamily="34" charset="0"/>
              </a:rPr>
              <a:t>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092267"/>
      </p:ext>
    </p:extLst>
  </p:cSld>
  <p:clrMapOvr>
    <a:masterClrMapping/>
  </p:clrMapOvr>
  <p:transition spd="med" advClick="0">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38111" y="716662"/>
            <a:ext cx="8689017" cy="5903213"/>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Community Vitality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4057714"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Community Vitality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561637"/>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8918"/>
            <a:ext cx="8077200" cy="1417383"/>
          </a:xfrm>
        </p:spPr>
        <p:txBody>
          <a:bodyPr>
            <a:normAutofit fontScale="90000"/>
          </a:bodyPr>
          <a:lstStyle/>
          <a:p>
            <a:r>
              <a:rPr lang="en-US" b="1" dirty="0" smtClean="0"/>
              <a:t>Why did we do a Wellbeing Survey? </a:t>
            </a:r>
            <a:endParaRPr lang="en-CA" b="1" dirty="0"/>
          </a:p>
        </p:txBody>
      </p:sp>
      <p:sp>
        <p:nvSpPr>
          <p:cNvPr id="3" name="Content Placeholder 2"/>
          <p:cNvSpPr>
            <a:spLocks noGrp="1"/>
          </p:cNvSpPr>
          <p:nvPr>
            <p:ph idx="1"/>
          </p:nvPr>
        </p:nvSpPr>
        <p:spPr>
          <a:xfrm>
            <a:off x="381000" y="2286000"/>
            <a:ext cx="8544296" cy="4572000"/>
          </a:xfrm>
        </p:spPr>
        <p:txBody>
          <a:bodyPr>
            <a:normAutofit/>
          </a:bodyPr>
          <a:lstStyle/>
          <a:p>
            <a:r>
              <a:rPr lang="en-US" sz="2800" dirty="0"/>
              <a:t>D</a:t>
            </a:r>
            <a:r>
              <a:rPr lang="en-US" sz="2800" dirty="0" smtClean="0"/>
              <a:t>etailed information on citizens perceptions of quality of life. </a:t>
            </a:r>
          </a:p>
          <a:p>
            <a:r>
              <a:rPr lang="en-US" sz="2800" dirty="0" smtClean="0"/>
              <a:t>Inform </a:t>
            </a:r>
            <a:r>
              <a:rPr lang="en-US" sz="2800" dirty="0"/>
              <a:t>planning and priority setting for </a:t>
            </a:r>
            <a:r>
              <a:rPr lang="en-US" sz="2800" dirty="0" smtClean="0"/>
              <a:t>partner organizations strategic planning process.</a:t>
            </a:r>
          </a:p>
          <a:p>
            <a:r>
              <a:rPr lang="en-US" sz="2800" dirty="0" smtClean="0"/>
              <a:t>Provide </a:t>
            </a:r>
            <a:r>
              <a:rPr lang="en-US" sz="2800" dirty="0"/>
              <a:t>"oil lights" on where we need to focus and/or do a deeper dive.</a:t>
            </a:r>
          </a:p>
          <a:p>
            <a:r>
              <a:rPr lang="en-CA" sz="2800" dirty="0" smtClean="0"/>
              <a:t>Identify which </a:t>
            </a:r>
            <a:r>
              <a:rPr lang="en-CA" sz="2800" dirty="0"/>
              <a:t>subgroups </a:t>
            </a:r>
            <a:r>
              <a:rPr lang="en-CA" sz="2800" dirty="0" smtClean="0"/>
              <a:t>are doing less well.</a:t>
            </a:r>
            <a:endParaRPr lang="en-CA" sz="2800" dirty="0"/>
          </a:p>
          <a:p>
            <a:r>
              <a:rPr lang="en-US" sz="2800" dirty="0"/>
              <a:t>Provide a baseline for measuring progress for </a:t>
            </a:r>
            <a:r>
              <a:rPr lang="en-US" sz="2800" dirty="0" smtClean="0"/>
              <a:t>Wellbeing Waterloo Region.</a:t>
            </a:r>
            <a:endParaRPr lang="en-US" sz="2800" dirty="0"/>
          </a:p>
          <a:p>
            <a:pPr marL="0" indent="0">
              <a:buNone/>
            </a:pPr>
            <a:endParaRPr lang="en-US" sz="2800" dirty="0"/>
          </a:p>
          <a:p>
            <a:pPr marL="0" indent="0">
              <a:buNone/>
            </a:pPr>
            <a:endParaRPr lang="en-US" sz="3500" dirty="0" smtClean="0"/>
          </a:p>
          <a:p>
            <a:endParaRPr lang="en-US" sz="3800" dirty="0" smtClean="0"/>
          </a:p>
          <a:p>
            <a:pPr marL="0" indent="0">
              <a:buNone/>
            </a:pPr>
            <a:endParaRPr lang="en-US" dirty="0" smtClean="0"/>
          </a:p>
        </p:txBody>
      </p:sp>
    </p:spTree>
    <p:extLst>
      <p:ext uri="{BB962C8B-B14F-4D97-AF65-F5344CB8AC3E}">
        <p14:creationId xmlns:p14="http://schemas.microsoft.com/office/powerpoint/2010/main" val="2535809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8110" y="716662"/>
            <a:ext cx="8689017" cy="5893688"/>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4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4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a:t>
            </a:r>
            <a:endParaRPr lang="en-CA" sz="24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4759636"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Democratic Engagement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5009543"/>
      </p:ext>
    </p:extLst>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38110" y="716661"/>
            <a:ext cx="8689017" cy="5893689"/>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3079689"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Education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4558970"/>
      </p:ext>
    </p:extLst>
  </p:cSld>
  <p:clrMapOvr>
    <a:masterClrMapping/>
  </p:clrMapOvr>
  <p:transition spd="med"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8110" y="716662"/>
            <a:ext cx="8689017" cy="5893688"/>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3377848"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Environment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6652490"/>
      </p:ext>
    </p:extLst>
  </p:cSld>
  <p:clrMapOvr>
    <a:masterClrMapping/>
  </p:clrMapOvr>
  <p:transition spd="med"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38112" y="716664"/>
            <a:ext cx="8689016" cy="5893685"/>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Healthy Populations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4221027"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Healthy Populations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663404"/>
      </p:ext>
    </p:extLst>
  </p:cSld>
  <p:clrMapOvr>
    <a:masterClrMapping/>
  </p:clrMapOvr>
  <p:transition spd="med"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38111" y="716662"/>
            <a:ext cx="8689017" cy="5898627"/>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Leisure and Culture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4176143"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Leisure and Culture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382086"/>
      </p:ext>
    </p:extLst>
  </p:cSld>
  <p:clrMapOvr>
    <a:masterClrMapping/>
  </p:clrMapOvr>
  <p:transition spd="med"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stretch>
            <a:fillRect/>
          </a:stretch>
        </p:blipFill>
        <p:spPr>
          <a:xfrm>
            <a:off x="138110" y="723148"/>
            <a:ext cx="8689017" cy="5887202"/>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3849131"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Living Standards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616021"/>
      </p:ext>
    </p:extLst>
  </p:cSld>
  <p:clrMapOvr>
    <a:masterClrMapping/>
  </p:clrMapOvr>
  <p:transition spd="med" advClick="0">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19129" y="716661"/>
            <a:ext cx="8707999" cy="5903213"/>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Wellbeing by Municipality: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Time Use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6" name="TextBox 3"/>
          <p:cNvSpPr txBox="1"/>
          <p:nvPr/>
        </p:nvSpPr>
        <p:spPr>
          <a:xfrm>
            <a:off x="3993706" y="1113259"/>
            <a:ext cx="3026919" cy="400110"/>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CA" sz="2000" dirty="0" smtClean="0">
                <a:latin typeface="Arial" panose="020B0604020202020204" pitchFamily="34" charset="0"/>
                <a:cs typeface="Arial" panose="020B0604020202020204" pitchFamily="34" charset="0"/>
              </a:rPr>
              <a:t>Time Use by Municipality</a:t>
            </a:r>
            <a:endParaRPr lang="en-CA" sz="20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1871933"/>
      </p:ext>
    </p:extLst>
  </p:cSld>
  <p:clrMapOvr>
    <a:masterClrMapping/>
  </p:clrMapOvr>
  <p:transition spd="med"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Demographics and Wellbeing</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8569290"/>
      </p:ext>
    </p:extLst>
  </p:cSld>
  <p:clrMapOvr>
    <a:masterClrMapping/>
  </p:clrMapOvr>
  <p:transition spd="slow" advClick="0">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040188"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Women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Younger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often on their own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often unemployed</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Living with a disability</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More spend over 30% of </a:t>
            </a:r>
            <a:r>
              <a:rPr lang="en-US" dirty="0">
                <a:latin typeface="Arial" panose="020B0604020202020204" pitchFamily="34" charset="0"/>
                <a:cs typeface="Arial" panose="020B0604020202020204" pitchFamily="34" charset="0"/>
              </a:rPr>
              <a:t>income on </a:t>
            </a:r>
            <a:r>
              <a:rPr lang="en-US" dirty="0" smtClean="0">
                <a:latin typeface="Arial" panose="020B0604020202020204" pitchFamily="34" charset="0"/>
                <a:cs typeface="Arial" panose="020B0604020202020204" pitchFamily="34" charset="0"/>
              </a:rPr>
              <a:t>housing</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041775"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Men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Older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Married </a:t>
            </a:r>
            <a:r>
              <a:rPr lang="en-US" sz="2200" dirty="0" smtClean="0">
                <a:latin typeface="Arial" panose="020B0604020202020204" pitchFamily="34" charset="0"/>
                <a:cs typeface="Arial" panose="020B0604020202020204" pitchFamily="34" charset="0"/>
              </a:rPr>
              <a:t>(</a:t>
            </a:r>
            <a:r>
              <a:rPr lang="en-US" sz="2200" i="1" dirty="0" smtClean="0">
                <a:latin typeface="Arial" panose="020B0604020202020204" pitchFamily="34" charset="0"/>
                <a:cs typeface="Arial" panose="020B0604020202020204" pitchFamily="34" charset="0"/>
              </a:rPr>
              <a:t>not</a:t>
            </a:r>
            <a:r>
              <a:rPr lang="en-US" sz="2200" dirty="0" smtClean="0">
                <a:latin typeface="Arial" panose="020B0604020202020204" pitchFamily="34" charset="0"/>
                <a:cs typeface="Arial" panose="020B0604020202020204" pitchFamily="34" charset="0"/>
              </a:rPr>
              <a:t> common-law)</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incomes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highly educated</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Longer time residing in Waterloo Region</a:t>
            </a:r>
          </a:p>
        </p:txBody>
      </p:sp>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Characteristics of wellbeing in Waterloo Region</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What characterises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2002394"/>
      </p:ext>
    </p:extLst>
  </p:cSld>
  <p:clrMapOvr>
    <a:masterClrMapping/>
  </p:clrMapOvr>
  <p:transition spd="med" advClick="0">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421966" y="1087342"/>
            <a:ext cx="8312114" cy="697550"/>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057400" indent="-2057400">
              <a:tabLst>
                <a:tab pos="2057400" algn="l"/>
              </a:tabLst>
            </a:pPr>
            <a:r>
              <a:rPr lang="en-US" sz="2400" i="1" dirty="0" smtClean="0">
                <a:solidFill>
                  <a:srgbClr val="005064"/>
                </a:solidFill>
                <a:latin typeface="Arial" panose="020B0604020202020204" pitchFamily="34" charset="0"/>
                <a:cs typeface="Arial" panose="020B0604020202020204" pitchFamily="34" charset="0"/>
              </a:rPr>
              <a:t>Low income</a:t>
            </a:r>
            <a:r>
              <a:rPr lang="en-US" sz="2400" dirty="0" smtClean="0">
                <a:solidFill>
                  <a:srgbClr val="005064"/>
                </a:solidFill>
                <a:latin typeface="Arial" panose="020B0604020202020204" pitchFamily="34" charset="0"/>
                <a:cs typeface="Arial" panose="020B0604020202020204" pitchFamily="34" charset="0"/>
              </a:rPr>
              <a:t>:	Total household income before taxes from all sources was under $30,000 per year</a:t>
            </a:r>
            <a:endParaRPr lang="en-CA" sz="2400" dirty="0">
              <a:solidFill>
                <a:srgbClr val="005064"/>
              </a:solidFill>
              <a:latin typeface="Arial" panose="020B0604020202020204" pitchFamily="34" charset="0"/>
              <a:cs typeface="Arial" panose="020B0604020202020204" pitchFamily="34" charset="0"/>
            </a:endParaRPr>
          </a:p>
        </p:txBody>
      </p:sp>
      <p:grpSp>
        <p:nvGrpSpPr>
          <p:cNvPr id="3" name="Group 2"/>
          <p:cNvGrpSpPr/>
          <p:nvPr/>
        </p:nvGrpSpPr>
        <p:grpSpPr>
          <a:xfrm>
            <a:off x="831946" y="2231971"/>
            <a:ext cx="7618279" cy="3911326"/>
            <a:chOff x="831946" y="2231971"/>
            <a:chExt cx="7618279" cy="3911326"/>
          </a:xfrm>
        </p:grpSpPr>
        <p:pic>
          <p:nvPicPr>
            <p:cNvPr id="2" name="Picture 1"/>
            <p:cNvPicPr>
              <a:picLocks noChangeAspect="1"/>
            </p:cNvPicPr>
            <p:nvPr/>
          </p:nvPicPr>
          <p:blipFill>
            <a:blip r:embed="rId3" cstate="print"/>
            <a:stretch>
              <a:fillRect/>
            </a:stretch>
          </p:blipFill>
          <p:spPr>
            <a:xfrm>
              <a:off x="831946" y="2231971"/>
              <a:ext cx="7618279" cy="3911326"/>
            </a:xfrm>
            <a:prstGeom prst="rect">
              <a:avLst/>
            </a:prstGeom>
          </p:spPr>
        </p:pic>
        <p:sp>
          <p:nvSpPr>
            <p:cNvPr id="11" name="Rounded Rectangle 10"/>
            <p:cNvSpPr/>
            <p:nvPr/>
          </p:nvSpPr>
          <p:spPr>
            <a:xfrm>
              <a:off x="976016" y="3315958"/>
              <a:ext cx="7204015" cy="690879"/>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777098699"/>
      </p:ext>
    </p:extLst>
  </p:cSld>
  <p:clrMapOvr>
    <a:masterClrMapping/>
  </p:clrMapOvr>
  <p:transition spd="med"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Collaboration </a:t>
            </a:r>
            <a:endParaRPr lang="en-CA"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29" y="5105400"/>
            <a:ext cx="8894618" cy="159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idx="1"/>
          </p:nvPr>
        </p:nvSpPr>
        <p:spPr/>
        <p:txBody>
          <a:bodyPr/>
          <a:lstStyle/>
          <a:p>
            <a:r>
              <a:rPr lang="en-US" dirty="0" smtClean="0"/>
              <a:t>Funded by 16 organizations including all the area municipalities. </a:t>
            </a:r>
          </a:p>
          <a:p>
            <a:r>
              <a:rPr lang="en-US" dirty="0" smtClean="0"/>
              <a:t>Will benefit many organizations.</a:t>
            </a:r>
          </a:p>
          <a:p>
            <a:r>
              <a:rPr lang="en-US" dirty="0" smtClean="0"/>
              <a:t>Will benefit the collaborative work of Wellbeing Waterloo Region.</a:t>
            </a:r>
          </a:p>
          <a:p>
            <a:endParaRPr lang="en-US" dirty="0"/>
          </a:p>
          <a:p>
            <a:endParaRPr lang="en-CA" dirty="0"/>
          </a:p>
        </p:txBody>
      </p:sp>
    </p:spTree>
    <p:extLst>
      <p:ext uri="{BB962C8B-B14F-4D97-AF65-F5344CB8AC3E}">
        <p14:creationId xmlns:p14="http://schemas.microsoft.com/office/powerpoint/2010/main" val="3803937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873102"/>
            <a:ext cx="9144000" cy="57065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lgn="ctr"/>
            <a:r>
              <a:rPr lang="en-US" sz="2400" dirty="0">
                <a:solidFill>
                  <a:srgbClr val="005064"/>
                </a:solidFill>
                <a:latin typeface="Arial" panose="020B0604020202020204" pitchFamily="34" charset="0"/>
                <a:cs typeface="Arial" panose="020B0604020202020204" pitchFamily="34" charset="0"/>
              </a:rPr>
              <a:t>L</a:t>
            </a:r>
            <a:r>
              <a:rPr lang="en-US" sz="2400" dirty="0" smtClean="0">
                <a:solidFill>
                  <a:srgbClr val="005064"/>
                </a:solidFill>
                <a:latin typeface="Arial" panose="020B0604020202020204" pitchFamily="34" charset="0"/>
                <a:cs typeface="Arial" panose="020B0604020202020204" pitchFamily="34" charset="0"/>
              </a:rPr>
              <a:t>ow income resident satisfaction with domains of wellbeing</a:t>
            </a:r>
            <a:endParaRPr lang="en-CA" sz="2400" dirty="0">
              <a:solidFill>
                <a:srgbClr val="005064"/>
              </a:solidFill>
              <a:latin typeface="Arial" panose="020B0604020202020204" pitchFamily="34" charset="0"/>
              <a:cs typeface="Arial" panose="020B0604020202020204" pitchFamily="34" charset="0"/>
            </a:endParaRPr>
          </a:p>
        </p:txBody>
      </p:sp>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n-CA" dirty="0"/>
          </a:p>
        </p:txBody>
      </p:sp>
      <p:pic>
        <p:nvPicPr>
          <p:cNvPr id="4" name="Picture 3"/>
          <p:cNvPicPr>
            <a:picLocks noChangeAspect="1"/>
          </p:cNvPicPr>
          <p:nvPr/>
        </p:nvPicPr>
        <p:blipFill>
          <a:blip r:embed="rId3" cstate="print"/>
          <a:stretch>
            <a:fillRect/>
          </a:stretch>
        </p:blipFill>
        <p:spPr>
          <a:xfrm>
            <a:off x="4245918" y="3320466"/>
            <a:ext cx="652163" cy="217067"/>
          </a:xfrm>
          <a:prstGeom prst="rect">
            <a:avLst/>
          </a:prstGeom>
        </p:spPr>
      </p:pic>
      <p:pic>
        <p:nvPicPr>
          <p:cNvPr id="6" name="Picture 5"/>
          <p:cNvPicPr>
            <a:picLocks noChangeAspect="1"/>
          </p:cNvPicPr>
          <p:nvPr/>
        </p:nvPicPr>
        <p:blipFill>
          <a:blip r:embed="rId3" cstate="print"/>
          <a:stretch>
            <a:fillRect/>
          </a:stretch>
        </p:blipFill>
        <p:spPr>
          <a:xfrm>
            <a:off x="4398318" y="3472866"/>
            <a:ext cx="652163" cy="217067"/>
          </a:xfrm>
          <a:prstGeom prst="rect">
            <a:avLst/>
          </a:prstGeom>
        </p:spPr>
      </p:pic>
      <p:pic>
        <p:nvPicPr>
          <p:cNvPr id="9" name="Picture 8"/>
          <p:cNvPicPr>
            <a:picLocks noChangeAspect="1"/>
          </p:cNvPicPr>
          <p:nvPr/>
        </p:nvPicPr>
        <p:blipFill>
          <a:blip r:embed="rId4" cstate="print"/>
          <a:stretch>
            <a:fillRect/>
          </a:stretch>
        </p:blipFill>
        <p:spPr>
          <a:xfrm>
            <a:off x="0" y="1443759"/>
            <a:ext cx="9144000" cy="5167248"/>
          </a:xfrm>
          <a:prstGeom prst="rect">
            <a:avLst/>
          </a:prstGeom>
        </p:spPr>
      </p:pic>
    </p:spTree>
    <p:extLst>
      <p:ext uri="{BB962C8B-B14F-4D97-AF65-F5344CB8AC3E}">
        <p14:creationId xmlns:p14="http://schemas.microsoft.com/office/powerpoint/2010/main" val="1887157826"/>
      </p:ext>
    </p:extLst>
  </p:cSld>
  <p:clrMapOvr>
    <a:masterClrMapping/>
  </p:clrMapOvr>
  <p:transition spd="slow"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cstate="print"/>
          <a:stretch>
            <a:fillRect/>
          </a:stretch>
        </p:blipFill>
        <p:spPr>
          <a:xfrm>
            <a:off x="140328" y="886785"/>
            <a:ext cx="8686800" cy="5599630"/>
          </a:xfrm>
          <a:prstGeom prst="rect">
            <a:avLst/>
          </a:prstGeom>
        </p:spPr>
      </p:pic>
      <p:sp>
        <p:nvSpPr>
          <p:cNvPr id="10"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Low Income Residents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2139489753"/>
      </p:ext>
    </p:extLst>
  </p:cSld>
  <p:clrMapOvr>
    <a:masterClrMapping/>
  </p:clrMapOvr>
  <p:transition spd="slow"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668359" y="1145672"/>
            <a:ext cx="7438724" cy="687168"/>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178050" indent="-2178050">
              <a:tabLst>
                <a:tab pos="2178050" algn="l"/>
              </a:tabLst>
            </a:pPr>
            <a:r>
              <a:rPr lang="en-US" sz="2400" i="1" dirty="0" smtClean="0">
                <a:solidFill>
                  <a:srgbClr val="005064"/>
                </a:solidFill>
                <a:latin typeface="Arial" panose="020B0604020202020204" pitchFamily="34" charset="0"/>
                <a:cs typeface="Arial" panose="020B0604020202020204" pitchFamily="34" charset="0"/>
              </a:rPr>
              <a:t>Older adults</a:t>
            </a:r>
            <a:r>
              <a:rPr lang="en-US" sz="2400" dirty="0" smtClean="0">
                <a:solidFill>
                  <a:srgbClr val="005064"/>
                </a:solidFill>
                <a:latin typeface="Arial" panose="020B0604020202020204" pitchFamily="34" charset="0"/>
                <a:cs typeface="Arial" panose="020B0604020202020204" pitchFamily="34" charset="0"/>
              </a:rPr>
              <a:t>:	Residents aged 65 to 74 years and those 75 years and older</a:t>
            </a:r>
            <a:endParaRPr lang="en-CA" sz="2400" dirty="0">
              <a:solidFill>
                <a:srgbClr val="005064"/>
              </a:solidFill>
              <a:latin typeface="Arial" panose="020B0604020202020204" pitchFamily="34" charset="0"/>
              <a:cs typeface="Arial" panose="020B0604020202020204" pitchFamily="34" charset="0"/>
            </a:endParaRPr>
          </a:p>
        </p:txBody>
      </p:sp>
      <p:grpSp>
        <p:nvGrpSpPr>
          <p:cNvPr id="3" name="Group 2"/>
          <p:cNvGrpSpPr/>
          <p:nvPr/>
        </p:nvGrpSpPr>
        <p:grpSpPr>
          <a:xfrm>
            <a:off x="272545" y="2129302"/>
            <a:ext cx="8420147" cy="3913978"/>
            <a:chOff x="272545" y="2129302"/>
            <a:chExt cx="8420147" cy="3913978"/>
          </a:xfrm>
        </p:grpSpPr>
        <p:pic>
          <p:nvPicPr>
            <p:cNvPr id="2" name="Picture 1"/>
            <p:cNvPicPr>
              <a:picLocks noChangeAspect="1"/>
            </p:cNvPicPr>
            <p:nvPr/>
          </p:nvPicPr>
          <p:blipFill>
            <a:blip r:embed="rId3" cstate="print"/>
            <a:stretch>
              <a:fillRect/>
            </a:stretch>
          </p:blipFill>
          <p:spPr>
            <a:xfrm>
              <a:off x="272545" y="2129302"/>
              <a:ext cx="8420147" cy="3913978"/>
            </a:xfrm>
            <a:prstGeom prst="rect">
              <a:avLst/>
            </a:prstGeom>
          </p:spPr>
        </p:pic>
        <p:sp>
          <p:nvSpPr>
            <p:cNvPr id="11" name="Rounded Rectangle 10"/>
            <p:cNvSpPr/>
            <p:nvPr/>
          </p:nvSpPr>
          <p:spPr>
            <a:xfrm>
              <a:off x="465119" y="4909030"/>
              <a:ext cx="7845204" cy="494204"/>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1362960045"/>
      </p:ext>
    </p:extLst>
  </p:cSld>
  <p:clrMapOvr>
    <a:masterClrMapping/>
  </p:clrMapOvr>
  <p:transition spd="med"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Older adults satisfaction with domains of wellbeing</a:t>
            </a:r>
            <a:endParaRPr lang="en-CA" sz="2400" i="0" dirty="0">
              <a:solidFill>
                <a:srgbClr val="005064"/>
              </a:solidFill>
              <a:latin typeface="Arial" panose="020B0604020202020204" pitchFamily="34" charset="0"/>
              <a:cs typeface="Arial" panose="020B0604020202020204" pitchFamily="34" charset="0"/>
            </a:endParaRPr>
          </a:p>
        </p:txBody>
      </p:sp>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n-CA" dirty="0"/>
          </a:p>
        </p:txBody>
      </p:sp>
      <p:pic>
        <p:nvPicPr>
          <p:cNvPr id="5" name="Picture 4"/>
          <p:cNvPicPr>
            <a:picLocks noChangeAspect="1"/>
          </p:cNvPicPr>
          <p:nvPr/>
        </p:nvPicPr>
        <p:blipFill>
          <a:blip r:embed="rId3" cstate="print"/>
          <a:stretch>
            <a:fillRect/>
          </a:stretch>
        </p:blipFill>
        <p:spPr>
          <a:xfrm>
            <a:off x="228600" y="1600200"/>
            <a:ext cx="8686800" cy="4918867"/>
          </a:xfrm>
          <a:prstGeom prst="rect">
            <a:avLst/>
          </a:prstGeom>
        </p:spPr>
      </p:pic>
    </p:spTree>
    <p:extLst>
      <p:ext uri="{BB962C8B-B14F-4D97-AF65-F5344CB8AC3E}">
        <p14:creationId xmlns:p14="http://schemas.microsoft.com/office/powerpoint/2010/main" val="542490047"/>
      </p:ext>
    </p:extLst>
  </p:cSld>
  <p:clrMapOvr>
    <a:masterClrMapping/>
  </p:clrMapOvr>
  <p:transition spd="med" advClick="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Older Adults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n-CA" dirty="0"/>
          </a:p>
        </p:txBody>
      </p:sp>
      <p:pic>
        <p:nvPicPr>
          <p:cNvPr id="3" name="Picture 2"/>
          <p:cNvPicPr>
            <a:picLocks noChangeAspect="1"/>
          </p:cNvPicPr>
          <p:nvPr/>
        </p:nvPicPr>
        <p:blipFill>
          <a:blip r:embed="rId3" cstate="print"/>
          <a:stretch>
            <a:fillRect/>
          </a:stretch>
        </p:blipFill>
        <p:spPr>
          <a:xfrm>
            <a:off x="228600" y="833619"/>
            <a:ext cx="8686800" cy="5589645"/>
          </a:xfrm>
          <a:prstGeom prst="rect">
            <a:avLst/>
          </a:prstGeom>
        </p:spPr>
      </p:pic>
    </p:spTree>
    <p:extLst>
      <p:ext uri="{BB962C8B-B14F-4D97-AF65-F5344CB8AC3E}">
        <p14:creationId xmlns:p14="http://schemas.microsoft.com/office/powerpoint/2010/main" val="3281587913"/>
      </p:ext>
    </p:extLst>
  </p:cSld>
  <p:clrMapOvr>
    <a:masterClrMapping/>
  </p:clrMapOvr>
  <p:transition spd="med" advClick="0">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160809" y="1093076"/>
            <a:ext cx="8790685" cy="1271751"/>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a:spcAft>
                <a:spcPts val="600"/>
              </a:spcAft>
            </a:pPr>
            <a:r>
              <a:rPr lang="en-US" sz="2400" i="1" dirty="0" smtClean="0">
                <a:solidFill>
                  <a:srgbClr val="005064"/>
                </a:solidFill>
                <a:latin typeface="Arial" panose="020B0604020202020204" pitchFamily="34" charset="0"/>
                <a:cs typeface="Arial" panose="020B0604020202020204" pitchFamily="34" charset="0"/>
              </a:rPr>
              <a:t>Living with a disability or chronic illness</a:t>
            </a:r>
            <a:r>
              <a:rPr lang="en-US" sz="2400" dirty="0" smtClean="0">
                <a:solidFill>
                  <a:srgbClr val="005064"/>
                </a:solidFill>
                <a:latin typeface="Arial" panose="020B0604020202020204" pitchFamily="34" charset="0"/>
                <a:cs typeface="Arial" panose="020B0604020202020204" pitchFamily="34" charset="0"/>
              </a:rPr>
              <a:t>:</a:t>
            </a:r>
          </a:p>
          <a:p>
            <a:pPr marL="914400"/>
            <a:r>
              <a:rPr lang="en-US" sz="2400" dirty="0" smtClean="0">
                <a:solidFill>
                  <a:srgbClr val="005064"/>
                </a:solidFill>
                <a:latin typeface="Arial" panose="020B0604020202020204" pitchFamily="34" charset="0"/>
                <a:cs typeface="Arial" panose="020B0604020202020204" pitchFamily="34" charset="0"/>
              </a:rPr>
              <a:t>Residents who are living with a </a:t>
            </a:r>
            <a:r>
              <a:rPr lang="en-US" sz="2400" dirty="0">
                <a:solidFill>
                  <a:srgbClr val="005064"/>
                </a:solidFill>
                <a:latin typeface="Arial" panose="020B0604020202020204" pitchFamily="34" charset="0"/>
                <a:cs typeface="Arial" panose="020B0604020202020204" pitchFamily="34" charset="0"/>
              </a:rPr>
              <a:t>physical or mental </a:t>
            </a:r>
            <a:r>
              <a:rPr lang="en-US" sz="2400" dirty="0" smtClean="0">
                <a:solidFill>
                  <a:srgbClr val="005064"/>
                </a:solidFill>
                <a:latin typeface="Arial" panose="020B0604020202020204" pitchFamily="34" charset="0"/>
                <a:cs typeface="Arial" panose="020B0604020202020204" pitchFamily="34" charset="0"/>
              </a:rPr>
              <a:t>disability or a chronic illness that limits their activity</a:t>
            </a:r>
            <a:endParaRPr lang="en-CA" sz="2400" dirty="0">
              <a:solidFill>
                <a:srgbClr val="005064"/>
              </a:solidFill>
              <a:latin typeface="Arial" panose="020B0604020202020204" pitchFamily="34" charset="0"/>
              <a:cs typeface="Arial" panose="020B0604020202020204" pitchFamily="34" charset="0"/>
            </a:endParaRPr>
          </a:p>
        </p:txBody>
      </p:sp>
      <p:grpSp>
        <p:nvGrpSpPr>
          <p:cNvPr id="2" name="Group 1"/>
          <p:cNvGrpSpPr/>
          <p:nvPr/>
        </p:nvGrpSpPr>
        <p:grpSpPr>
          <a:xfrm>
            <a:off x="399392" y="2585545"/>
            <a:ext cx="8427735" cy="2726026"/>
            <a:chOff x="399392" y="2585545"/>
            <a:chExt cx="8427735" cy="2726026"/>
          </a:xfrm>
        </p:grpSpPr>
        <p:pic>
          <p:nvPicPr>
            <p:cNvPr id="4" name="Picture 3"/>
            <p:cNvPicPr>
              <a:picLocks noChangeAspect="1"/>
            </p:cNvPicPr>
            <p:nvPr/>
          </p:nvPicPr>
          <p:blipFill>
            <a:blip r:embed="rId3" cstate="print"/>
            <a:stretch>
              <a:fillRect/>
            </a:stretch>
          </p:blipFill>
          <p:spPr>
            <a:xfrm>
              <a:off x="399392" y="2585545"/>
              <a:ext cx="8427735" cy="2726026"/>
            </a:xfrm>
            <a:prstGeom prst="rect">
              <a:avLst/>
            </a:prstGeom>
          </p:spPr>
        </p:pic>
        <p:sp>
          <p:nvSpPr>
            <p:cNvPr id="11" name="Rounded Rectangle 10"/>
            <p:cNvSpPr/>
            <p:nvPr/>
          </p:nvSpPr>
          <p:spPr>
            <a:xfrm>
              <a:off x="504497" y="4209650"/>
              <a:ext cx="8198069" cy="257248"/>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3" name="TextBox 2"/>
          <p:cNvSpPr txBox="1"/>
          <p:nvPr/>
        </p:nvSpPr>
        <p:spPr>
          <a:xfrm>
            <a:off x="790458" y="5506228"/>
            <a:ext cx="7645601" cy="584775"/>
          </a:xfrm>
          <a:prstGeom prst="rect">
            <a:avLst/>
          </a:prstGeom>
          <a:noFill/>
        </p:spPr>
        <p:txBody>
          <a:bodyPr wrap="square" rtlCol="0">
            <a:spAutoFit/>
          </a:bodyPr>
          <a:lstStyle/>
          <a:p>
            <a:pPr marL="228600" indent="-228600">
              <a:buFont typeface="Arial" panose="020B0604020202020204" pitchFamily="34" charset="0"/>
              <a:buChar char="•"/>
            </a:pPr>
            <a:r>
              <a:rPr lang="en-US" sz="1600" dirty="0" smtClean="0">
                <a:solidFill>
                  <a:srgbClr val="005F73"/>
                </a:solidFill>
                <a:latin typeface="Arial" panose="020B0604020202020204" pitchFamily="34" charset="0"/>
                <a:cs typeface="Arial" panose="020B0604020202020204" pitchFamily="34" charset="0"/>
              </a:rPr>
              <a:t>72.1% of residents living with a disability also said their physical or mental health limits their ability to fully participate in their community.</a:t>
            </a:r>
            <a:endParaRPr lang="en-CA" sz="1600" dirty="0">
              <a:solidFill>
                <a:srgbClr val="005F7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1116660"/>
      </p:ext>
    </p:extLst>
  </p:cSld>
  <p:clrMapOvr>
    <a:masterClrMapping/>
  </p:clrMapOvr>
  <p:transition spd="med"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a:spLocks noGrp="1"/>
          </p:cNvSpPr>
          <p:nvPr>
            <p:ph type="title"/>
          </p:nvPr>
        </p:nvSpPr>
        <p:spPr>
          <a:xfrm>
            <a:off x="193491" y="873102"/>
            <a:ext cx="8633637" cy="727097"/>
          </a:xfrm>
        </p:spPr>
        <p:txBody>
          <a:bodyPr>
            <a:noAutofit/>
          </a:bodyPr>
          <a:lstStyle/>
          <a:p>
            <a:pPr algn="ctr"/>
            <a:r>
              <a:rPr lang="en-US" sz="2400" dirty="0">
                <a:solidFill>
                  <a:srgbClr val="005064"/>
                </a:solidFill>
                <a:latin typeface="Arial" panose="020B0604020202020204" pitchFamily="34" charset="0"/>
                <a:cs typeface="Arial" panose="020B0604020202020204" pitchFamily="34" charset="0"/>
              </a:rPr>
              <a:t>S</a:t>
            </a:r>
            <a:r>
              <a:rPr lang="en-US" sz="2400" i="0" dirty="0" smtClean="0">
                <a:solidFill>
                  <a:srgbClr val="005064"/>
                </a:solidFill>
                <a:latin typeface="Arial" panose="020B0604020202020204" pitchFamily="34" charset="0"/>
                <a:cs typeface="Arial" panose="020B0604020202020204" pitchFamily="34" charset="0"/>
              </a:rPr>
              <a:t>atisfaction with domains of wellbeing for those residents living with a disability or chronic illness</a:t>
            </a:r>
            <a:endParaRPr lang="en-CA" sz="2400" i="0" dirty="0">
              <a:solidFill>
                <a:srgbClr val="005064"/>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stretch>
            <a:fillRect/>
          </a:stretch>
        </p:blipFill>
        <p:spPr>
          <a:xfrm>
            <a:off x="166909" y="1756639"/>
            <a:ext cx="8686800" cy="4751174"/>
          </a:xfrm>
          <a:prstGeom prst="rect">
            <a:avLst/>
          </a:prstGeom>
        </p:spPr>
      </p:pic>
    </p:spTree>
    <p:extLst>
      <p:ext uri="{BB962C8B-B14F-4D97-AF65-F5344CB8AC3E}">
        <p14:creationId xmlns:p14="http://schemas.microsoft.com/office/powerpoint/2010/main" val="2247382089"/>
      </p:ext>
    </p:extLst>
  </p:cSld>
  <p:clrMapOvr>
    <a:masterClrMapping/>
  </p:clrMapOvr>
  <p:transition spd="slow"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stretch>
            <a:fillRect/>
          </a:stretch>
        </p:blipFill>
        <p:spPr>
          <a:xfrm>
            <a:off x="138111" y="907116"/>
            <a:ext cx="8686800" cy="5619598"/>
          </a:xfrm>
          <a:prstGeom prst="rect">
            <a:avLst/>
          </a:prstGeom>
        </p:spPr>
      </p:pic>
      <p:sp>
        <p:nvSpPr>
          <p:cNvPr id="13" name="Title 5"/>
          <p:cNvSpPr txBox="1">
            <a:spLocks/>
          </p:cNvSpPr>
          <p:nvPr/>
        </p:nvSpPr>
        <p:spPr>
          <a:xfrm>
            <a:off x="138111" y="214135"/>
            <a:ext cx="8689017" cy="502527"/>
          </a:xfrm>
          <a:prstGeom prst="rect">
            <a:avLst/>
          </a:prstGeom>
          <a:solidFill>
            <a:srgbClr val="005064"/>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Disabilities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324516696"/>
      </p:ext>
    </p:extLst>
  </p:cSld>
  <p:clrMapOvr>
    <a:masterClrMapping/>
  </p:clrMapOvr>
  <p:transition spd="slow"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txBox="1">
            <a:spLocks/>
          </p:cNvSpPr>
          <p:nvPr/>
        </p:nvSpPr>
        <p:spPr>
          <a:xfrm>
            <a:off x="515752" y="1059814"/>
            <a:ext cx="8058770" cy="736334"/>
          </a:xfrm>
          <a:prstGeom prst="rect">
            <a:avLst/>
          </a:prstGeom>
        </p:spPr>
        <p:txBody>
          <a:bodyPr vert="horz" lIns="0" tIns="45720" rIns="0" bIns="45720" rtlCol="0" anchor="ctr">
            <a:noAutofit/>
          </a:bodyPr>
          <a:lstStyle>
            <a:lvl1pPr algn="l" defTabSz="914400" rtl="0" eaLnBrk="1" latinLnBrk="0" hangingPunct="1">
              <a:spcBef>
                <a:spcPct val="0"/>
              </a:spcBef>
              <a:buNone/>
              <a:defRPr sz="3200" b="1" i="0" kern="1200">
                <a:solidFill>
                  <a:schemeClr val="tx2"/>
                </a:solidFill>
                <a:latin typeface="Gotham"/>
                <a:ea typeface="+mj-ea"/>
                <a:cs typeface="+mj-cs"/>
              </a:defRPr>
            </a:lvl1pPr>
          </a:lstStyle>
          <a:p>
            <a:pPr marL="2062163" indent="-2062163">
              <a:tabLst>
                <a:tab pos="2062163" algn="l"/>
              </a:tabLst>
            </a:pPr>
            <a:r>
              <a:rPr lang="en-US" sz="2400" i="1" dirty="0" smtClean="0">
                <a:solidFill>
                  <a:srgbClr val="005064"/>
                </a:solidFill>
                <a:latin typeface="Arial" panose="020B0604020202020204" pitchFamily="34" charset="0"/>
                <a:cs typeface="Arial" panose="020B0604020202020204" pitchFamily="34" charset="0"/>
              </a:rPr>
              <a:t>Newcomers</a:t>
            </a:r>
            <a:r>
              <a:rPr lang="en-US" sz="2400" dirty="0" smtClean="0">
                <a:solidFill>
                  <a:srgbClr val="005064"/>
                </a:solidFill>
                <a:latin typeface="Arial" panose="020B0604020202020204" pitchFamily="34" charset="0"/>
                <a:cs typeface="Arial" panose="020B0604020202020204" pitchFamily="34" charset="0"/>
              </a:rPr>
              <a:t>:	Residents who have lived in Canada for 10 years or less</a:t>
            </a:r>
          </a:p>
        </p:txBody>
      </p:sp>
      <p:grpSp>
        <p:nvGrpSpPr>
          <p:cNvPr id="3" name="Group 2"/>
          <p:cNvGrpSpPr/>
          <p:nvPr/>
        </p:nvGrpSpPr>
        <p:grpSpPr>
          <a:xfrm>
            <a:off x="213360" y="2109962"/>
            <a:ext cx="8734474" cy="3502562"/>
            <a:chOff x="213360" y="2109962"/>
            <a:chExt cx="8734474" cy="3502562"/>
          </a:xfrm>
        </p:grpSpPr>
        <p:pic>
          <p:nvPicPr>
            <p:cNvPr id="2" name="Picture 1"/>
            <p:cNvPicPr>
              <a:picLocks noChangeAspect="1"/>
            </p:cNvPicPr>
            <p:nvPr/>
          </p:nvPicPr>
          <p:blipFill>
            <a:blip r:embed="rId3" cstate="print"/>
            <a:stretch>
              <a:fillRect/>
            </a:stretch>
          </p:blipFill>
          <p:spPr>
            <a:xfrm>
              <a:off x="213360" y="2109962"/>
              <a:ext cx="8734474" cy="3502562"/>
            </a:xfrm>
            <a:prstGeom prst="rect">
              <a:avLst/>
            </a:prstGeom>
          </p:spPr>
        </p:pic>
        <p:sp>
          <p:nvSpPr>
            <p:cNvPr id="11" name="Rounded Rectangle 10"/>
            <p:cNvSpPr/>
            <p:nvPr/>
          </p:nvSpPr>
          <p:spPr>
            <a:xfrm>
              <a:off x="313947" y="3473925"/>
              <a:ext cx="8462381" cy="236227"/>
            </a:xfrm>
            <a:prstGeom prst="roundRect">
              <a:avLst/>
            </a:prstGeom>
            <a:solidFill>
              <a:srgbClr val="FF9999">
                <a:alpha val="5098"/>
              </a:srgb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Tree>
    <p:extLst>
      <p:ext uri="{BB962C8B-B14F-4D97-AF65-F5344CB8AC3E}">
        <p14:creationId xmlns:p14="http://schemas.microsoft.com/office/powerpoint/2010/main" val="2082336556"/>
      </p:ext>
    </p:extLst>
  </p:cSld>
  <p:clrMapOvr>
    <a:masterClrMapping/>
  </p:clrMapOvr>
  <p:transition spd="med" advClick="0">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0"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Newcomer satisfaction with domains of wellbeing</a:t>
            </a:r>
            <a:endParaRPr lang="en-CA" sz="2400" i="0" dirty="0">
              <a:solidFill>
                <a:srgbClr val="005064"/>
              </a:solidFill>
              <a:latin typeface="Arial" panose="020B0604020202020204" pitchFamily="34" charset="0"/>
              <a:cs typeface="Arial" panose="020B0604020202020204" pitchFamily="34" charset="0"/>
            </a:endParaRPr>
          </a:p>
        </p:txBody>
      </p:sp>
      <p:sp>
        <p:nvSpPr>
          <p:cNvPr id="2" name="Content Placeholder 1"/>
          <p:cNvSpPr>
            <a:spLocks noGrp="1"/>
          </p:cNvSpPr>
          <p:nvPr>
            <p:ph idx="1"/>
          </p:nvPr>
        </p:nvSpPr>
        <p:spPr/>
        <p:txBody>
          <a:bodyPr/>
          <a:lstStyle/>
          <a:p>
            <a:endParaRPr lang="en-CA" dirty="0"/>
          </a:p>
        </p:txBody>
      </p:sp>
      <p:pic>
        <p:nvPicPr>
          <p:cNvPr id="6" name="Picture 5"/>
          <p:cNvPicPr>
            <a:picLocks noChangeAspect="1"/>
          </p:cNvPicPr>
          <p:nvPr/>
        </p:nvPicPr>
        <p:blipFill>
          <a:blip r:embed="rId3" cstate="print"/>
          <a:stretch>
            <a:fillRect/>
          </a:stretch>
        </p:blipFill>
        <p:spPr>
          <a:xfrm>
            <a:off x="228600" y="1600200"/>
            <a:ext cx="8686800" cy="4914971"/>
          </a:xfrm>
          <a:prstGeom prst="rect">
            <a:avLst/>
          </a:prstGeom>
        </p:spPr>
      </p:pic>
    </p:spTree>
    <p:extLst>
      <p:ext uri="{BB962C8B-B14F-4D97-AF65-F5344CB8AC3E}">
        <p14:creationId xmlns:p14="http://schemas.microsoft.com/office/powerpoint/2010/main" val="2504428675"/>
      </p:ext>
    </p:extLst>
  </p:cSld>
  <p:clrMapOvr>
    <a:masterClrMapping/>
  </p:clrMapOvr>
  <p:transition spd="slow"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Wellbeing Survey Logistics </a:t>
            </a:r>
            <a:endParaRPr lang="en-CA" b="1" dirty="0"/>
          </a:p>
        </p:txBody>
      </p:sp>
      <p:sp>
        <p:nvSpPr>
          <p:cNvPr id="3" name="Content Placeholder 2"/>
          <p:cNvSpPr>
            <a:spLocks noGrp="1"/>
          </p:cNvSpPr>
          <p:nvPr>
            <p:ph idx="1"/>
          </p:nvPr>
        </p:nvSpPr>
        <p:spPr/>
        <p:txBody>
          <a:bodyPr>
            <a:normAutofit lnSpcReduction="10000"/>
          </a:bodyPr>
          <a:lstStyle/>
          <a:p>
            <a:r>
              <a:rPr lang="en-US" dirty="0"/>
              <a:t>The survey was launched on April 16, 2018 and </a:t>
            </a:r>
            <a:r>
              <a:rPr lang="en-US" dirty="0" smtClean="0"/>
              <a:t>until </a:t>
            </a:r>
            <a:r>
              <a:rPr lang="en-US" dirty="0"/>
              <a:t>August 18.</a:t>
            </a:r>
          </a:p>
          <a:p>
            <a:r>
              <a:rPr lang="en-US" dirty="0" smtClean="0"/>
              <a:t>It took about </a:t>
            </a:r>
            <a:r>
              <a:rPr lang="en-US" dirty="0"/>
              <a:t>30 </a:t>
            </a:r>
            <a:r>
              <a:rPr lang="en-US" dirty="0" smtClean="0"/>
              <a:t>minutes to complete.</a:t>
            </a:r>
          </a:p>
          <a:p>
            <a:r>
              <a:rPr lang="en-US" dirty="0" smtClean="0"/>
              <a:t>It </a:t>
            </a:r>
            <a:r>
              <a:rPr lang="en-CA" dirty="0" smtClean="0"/>
              <a:t>was conducted online. </a:t>
            </a:r>
          </a:p>
          <a:p>
            <a:r>
              <a:rPr lang="en-CA" dirty="0" smtClean="0"/>
              <a:t>Paper copies were also available </a:t>
            </a:r>
            <a:r>
              <a:rPr lang="en-CA" dirty="0"/>
              <a:t>u</a:t>
            </a:r>
            <a:r>
              <a:rPr lang="en-CA" dirty="0" smtClean="0"/>
              <a:t>pon request. </a:t>
            </a:r>
          </a:p>
          <a:p>
            <a:r>
              <a:rPr lang="en-US" dirty="0" smtClean="0"/>
              <a:t>The </a:t>
            </a:r>
            <a:r>
              <a:rPr lang="en-US" dirty="0"/>
              <a:t>survey </a:t>
            </a:r>
            <a:r>
              <a:rPr lang="en-US" dirty="0" smtClean="0"/>
              <a:t>was </a:t>
            </a:r>
            <a:r>
              <a:rPr lang="en-US" dirty="0"/>
              <a:t>voluntary and </a:t>
            </a:r>
            <a:r>
              <a:rPr lang="en-US" dirty="0" smtClean="0"/>
              <a:t>anonymous.</a:t>
            </a:r>
            <a:endParaRPr lang="en-CA" dirty="0"/>
          </a:p>
        </p:txBody>
      </p:sp>
    </p:spTree>
    <p:extLst>
      <p:ext uri="{BB962C8B-B14F-4D97-AF65-F5344CB8AC3E}">
        <p14:creationId xmlns:p14="http://schemas.microsoft.com/office/powerpoint/2010/main" val="2402522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p:cNvSpPr txBox="1">
            <a:spLocks/>
          </p:cNvSpPr>
          <p:nvPr/>
        </p:nvSpPr>
        <p:spPr>
          <a:xfrm>
            <a:off x="138111" y="214135"/>
            <a:ext cx="8689017" cy="502527"/>
          </a:xfrm>
          <a:prstGeom prst="rect">
            <a:avLst/>
          </a:prstGeom>
          <a:solidFill>
            <a:srgbClr val="005064"/>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Newcomers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a:blip r:embed="rId3" cstate="print"/>
          <a:stretch>
            <a:fillRect/>
          </a:stretch>
        </p:blipFill>
        <p:spPr>
          <a:xfrm>
            <a:off x="287079" y="971844"/>
            <a:ext cx="8686800" cy="5619596"/>
          </a:xfrm>
          <a:prstGeom prst="rect">
            <a:avLst/>
          </a:prstGeom>
        </p:spPr>
      </p:pic>
    </p:spTree>
    <p:extLst>
      <p:ext uri="{BB962C8B-B14F-4D97-AF65-F5344CB8AC3E}">
        <p14:creationId xmlns:p14="http://schemas.microsoft.com/office/powerpoint/2010/main" val="1397330064"/>
      </p:ext>
    </p:extLst>
  </p:cSld>
  <p:clrMapOvr>
    <a:masterClrMapping/>
  </p:clrMapOvr>
  <p:transition spd="slow" advClick="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5A73"/>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dirty="0" smtClean="0">
                  <a:latin typeface="Arial" panose="020B0604020202020204" pitchFamily="34" charset="0"/>
                  <a:cs typeface="Arial" panose="020B0604020202020204" pitchFamily="34" charset="0"/>
                </a:rPr>
                <a:t>Wellbeing by CIW Domains</a:t>
              </a:r>
              <a:endParaRPr lang="en-CA" sz="3600"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472964"/>
      </p:ext>
    </p:extLst>
  </p:cSld>
  <p:clrMapOvr>
    <a:masterClrMapping/>
  </p:clrMapOvr>
  <p:transition spd="slow" advClick="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Living Standards</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8376" y="455207"/>
            <a:ext cx="2062317" cy="2062317"/>
          </a:xfrm>
          <a:prstGeom prst="rect">
            <a:avLst/>
          </a:prstGeom>
        </p:spPr>
      </p:pic>
    </p:spTree>
    <p:extLst>
      <p:ext uri="{BB962C8B-B14F-4D97-AF65-F5344CB8AC3E}">
        <p14:creationId xmlns:p14="http://schemas.microsoft.com/office/powerpoint/2010/main" val="278914374"/>
      </p:ext>
    </p:extLst>
  </p:cSld>
  <p:clrMapOvr>
    <a:masterClrMapping/>
  </p:clrMapOvr>
  <p:transition spd="slow" advClick="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Work at multiple jobs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Lower job security</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people could not pay their bills on time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people could not pay their mortgage or rent on time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Work interferes with personal life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Have better job fit</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Less likely to work long hours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Have enough money to buy things they </a:t>
            </a:r>
            <a:r>
              <a:rPr lang="en-US" i="1" dirty="0" smtClean="0">
                <a:latin typeface="Arial" panose="020B0604020202020204" pitchFamily="34" charset="0"/>
                <a:cs typeface="Arial" panose="020B0604020202020204" pitchFamily="34" charset="0"/>
              </a:rPr>
              <a:t>needed</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wanted</a:t>
            </a: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5051653"/>
      </p:ext>
    </p:extLst>
  </p:cSld>
  <p:clrMapOvr>
    <a:masterClrMapping/>
  </p:clrMapOvr>
  <p:transition spd="med" advClick="0">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Work at multiple jobs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a regular weekday schedule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Work interferes with personal life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have a flexible work schedule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work long hours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Have enough money to buy things they </a:t>
            </a:r>
            <a:r>
              <a:rPr lang="en-US" i="1" dirty="0" smtClean="0">
                <a:latin typeface="Arial" panose="020B0604020202020204" pitchFamily="34" charset="0"/>
                <a:cs typeface="Arial" panose="020B0604020202020204" pitchFamily="34" charset="0"/>
              </a:rPr>
              <a:t>needed</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wanted</a:t>
            </a:r>
            <a:endParaRPr lang="en-US" i="1"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more promotion potential with their job</a:t>
            </a:r>
          </a:p>
        </p:txBody>
      </p:sp>
      <p:sp>
        <p:nvSpPr>
          <p:cNvPr id="10"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STANDARDS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living standards?</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5966846"/>
      </p:ext>
    </p:extLst>
  </p:cSld>
  <p:clrMapOvr>
    <a:masterClrMapping/>
  </p:clrMapOvr>
  <p:transition spd="med" advClick="0">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Financial Insecurity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328" y="1208675"/>
            <a:ext cx="8686800" cy="4945884"/>
          </a:xfrm>
          <a:prstGeom prst="rect">
            <a:avLst/>
          </a:prstGeom>
        </p:spPr>
      </p:pic>
    </p:spTree>
    <p:extLst>
      <p:ext uri="{BB962C8B-B14F-4D97-AF65-F5344CB8AC3E}">
        <p14:creationId xmlns:p14="http://schemas.microsoft.com/office/powerpoint/2010/main" val="3944974115"/>
      </p:ext>
    </p:extLst>
  </p:cSld>
  <p:clrMapOvr>
    <a:masterClrMapping/>
  </p:clrMapOvr>
  <p:transition spd="slow"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pay bills on time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4" name="TextBox 13"/>
          <p:cNvSpPr txBox="1"/>
          <p:nvPr/>
        </p:nvSpPr>
        <p:spPr>
          <a:xfrm>
            <a:off x="1453550" y="351655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15" name="TextBox 14"/>
          <p:cNvSpPr txBox="1"/>
          <p:nvPr/>
        </p:nvSpPr>
        <p:spPr>
          <a:xfrm>
            <a:off x="5461958" y="351655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grpSp>
        <p:nvGrpSpPr>
          <p:cNvPr id="9" name="Group 8"/>
          <p:cNvGrpSpPr/>
          <p:nvPr/>
        </p:nvGrpSpPr>
        <p:grpSpPr>
          <a:xfrm>
            <a:off x="138111" y="804123"/>
            <a:ext cx="8845869" cy="5726978"/>
            <a:chOff x="138111" y="716662"/>
            <a:chExt cx="8845869" cy="5726978"/>
          </a:xfrm>
        </p:grpSpPr>
        <p:sp>
          <p:nvSpPr>
            <p:cNvPr id="12" name="TextBox 11"/>
            <p:cNvSpPr txBox="1"/>
            <p:nvPr/>
          </p:nvSpPr>
          <p:spPr>
            <a:xfrm>
              <a:off x="1811547"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grpSp>
          <p:nvGrpSpPr>
            <p:cNvPr id="7" name="Group 6"/>
            <p:cNvGrpSpPr/>
            <p:nvPr/>
          </p:nvGrpSpPr>
          <p:grpSpPr>
            <a:xfrm>
              <a:off x="138111" y="1017219"/>
              <a:ext cx="8845869" cy="5426421"/>
              <a:chOff x="138111" y="1017219"/>
              <a:chExt cx="8845869" cy="5426421"/>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11" y="1151076"/>
                <a:ext cx="4297680" cy="2382669"/>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6300" y="1017219"/>
                <a:ext cx="4297680" cy="250863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111" y="3855107"/>
                <a:ext cx="4297680" cy="2516985"/>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6300" y="3933353"/>
                <a:ext cx="4297680" cy="2510287"/>
              </a:xfrm>
              <a:prstGeom prst="rect">
                <a:avLst/>
              </a:prstGeom>
            </p:spPr>
          </p:pic>
        </p:grpSp>
        <p:sp>
          <p:nvSpPr>
            <p:cNvPr id="13" name="TextBox 12"/>
            <p:cNvSpPr txBox="1"/>
            <p:nvPr/>
          </p:nvSpPr>
          <p:spPr>
            <a:xfrm>
              <a:off x="6462903"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113084504"/>
      </p:ext>
    </p:extLst>
  </p:cSld>
  <p:clrMapOvr>
    <a:masterClrMapping/>
  </p:clrMapOvr>
  <p:transition spd="slow"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815813"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pay mortgage/rent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5" name="Group 14"/>
          <p:cNvGrpSpPr/>
          <p:nvPr/>
        </p:nvGrpSpPr>
        <p:grpSpPr>
          <a:xfrm>
            <a:off x="257175" y="716662"/>
            <a:ext cx="8696749" cy="5872747"/>
            <a:chOff x="257175" y="716662"/>
            <a:chExt cx="8696749" cy="5872747"/>
          </a:xfrm>
        </p:grpSpPr>
        <p:sp>
          <p:nvSpPr>
            <p:cNvPr id="7" name="TextBox 6"/>
            <p:cNvSpPr txBox="1"/>
            <p:nvPr/>
          </p:nvSpPr>
          <p:spPr>
            <a:xfrm>
              <a:off x="1811547"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11" name="TextBox 10"/>
            <p:cNvSpPr txBox="1"/>
            <p:nvPr/>
          </p:nvSpPr>
          <p:spPr>
            <a:xfrm>
              <a:off x="6462903"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sp>
          <p:nvSpPr>
            <p:cNvPr id="12" name="TextBox 11"/>
            <p:cNvSpPr txBox="1"/>
            <p:nvPr/>
          </p:nvSpPr>
          <p:spPr>
            <a:xfrm>
              <a:off x="1453550" y="351655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13" name="TextBox 12"/>
            <p:cNvSpPr txBox="1"/>
            <p:nvPr/>
          </p:nvSpPr>
          <p:spPr>
            <a:xfrm>
              <a:off x="5461958" y="351655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64" y="1194206"/>
              <a:ext cx="4297680" cy="2367171"/>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244" y="1014257"/>
              <a:ext cx="4297680" cy="250229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175" y="3930762"/>
              <a:ext cx="4297680" cy="256978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6244" y="4022964"/>
              <a:ext cx="4297680" cy="2566445"/>
            </a:xfrm>
            <a:prstGeom prst="rect">
              <a:avLst/>
            </a:prstGeom>
          </p:spPr>
        </p:pic>
      </p:grpSp>
    </p:spTree>
    <p:extLst>
      <p:ext uri="{BB962C8B-B14F-4D97-AF65-F5344CB8AC3E}">
        <p14:creationId xmlns:p14="http://schemas.microsoft.com/office/powerpoint/2010/main" val="2271544190"/>
      </p:ext>
    </p:extLst>
  </p:cSld>
  <p:clrMapOvr>
    <a:masterClrMapping/>
  </p:clrMapOvr>
  <p:transition spd="slow"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Financial Insecurity: Inability to purchase food</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7" name="Group 6"/>
          <p:cNvGrpSpPr/>
          <p:nvPr/>
        </p:nvGrpSpPr>
        <p:grpSpPr>
          <a:xfrm>
            <a:off x="219524" y="798836"/>
            <a:ext cx="8789168" cy="5742773"/>
            <a:chOff x="275181" y="735228"/>
            <a:chExt cx="8789168" cy="5742773"/>
          </a:xfrm>
        </p:grpSpPr>
        <p:sp>
          <p:nvSpPr>
            <p:cNvPr id="15" name="TextBox 14"/>
            <p:cNvSpPr txBox="1"/>
            <p:nvPr/>
          </p:nvSpPr>
          <p:spPr>
            <a:xfrm>
              <a:off x="2030622" y="735228"/>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16" name="TextBox 15"/>
            <p:cNvSpPr txBox="1"/>
            <p:nvPr/>
          </p:nvSpPr>
          <p:spPr>
            <a:xfrm>
              <a:off x="6573327" y="765056"/>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sp>
          <p:nvSpPr>
            <p:cNvPr id="17" name="TextBox 16"/>
            <p:cNvSpPr txBox="1"/>
            <p:nvPr/>
          </p:nvSpPr>
          <p:spPr>
            <a:xfrm>
              <a:off x="1672625" y="3569247"/>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18" name="TextBox 17"/>
            <p:cNvSpPr txBox="1"/>
            <p:nvPr/>
          </p:nvSpPr>
          <p:spPr>
            <a:xfrm>
              <a:off x="5547683" y="357295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181" y="1092349"/>
              <a:ext cx="4297680" cy="249846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6244" y="1152004"/>
              <a:ext cx="4297680" cy="242094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5181" y="3892238"/>
              <a:ext cx="4297680" cy="254310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6669" y="4008293"/>
              <a:ext cx="4297680" cy="2469708"/>
            </a:xfrm>
            <a:prstGeom prst="rect">
              <a:avLst/>
            </a:prstGeom>
          </p:spPr>
        </p:pic>
      </p:grpSp>
    </p:spTree>
    <p:extLst>
      <p:ext uri="{BB962C8B-B14F-4D97-AF65-F5344CB8AC3E}">
        <p14:creationId xmlns:p14="http://schemas.microsoft.com/office/powerpoint/2010/main" val="3722110649"/>
      </p:ext>
    </p:extLst>
  </p:cSld>
  <p:clrMapOvr>
    <a:masterClrMapping/>
  </p:clrMapOvr>
  <p:transition spd="slow"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7628"/>
          <a:stretch/>
        </p:blipFill>
        <p:spPr>
          <a:xfrm>
            <a:off x="326647" y="1232445"/>
            <a:ext cx="8686800" cy="5041961"/>
          </a:xfrm>
          <a:prstGeom prst="rect">
            <a:avLst/>
          </a:prstGeom>
        </p:spPr>
      </p:pic>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4" name="Straight Arrow Connector 3"/>
          <p:cNvCxnSpPr/>
          <p:nvPr/>
        </p:nvCxnSpPr>
        <p:spPr>
          <a:xfrm flipV="1">
            <a:off x="3233126" y="1345567"/>
            <a:ext cx="3062378" cy="3873261"/>
          </a:xfrm>
          <a:prstGeom prst="straightConnector1">
            <a:avLst/>
          </a:prstGeom>
          <a:ln w="25400">
            <a:solidFill>
              <a:srgbClr val="FF0000"/>
            </a:solidFill>
            <a:prstDash val="sysDash"/>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1370223"/>
      </p:ext>
    </p:extLst>
  </p:cSld>
  <p:clrMapOvr>
    <a:masterClrMapping/>
  </p:clrMapOvr>
  <p:transition spd="slow"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Promoted multiple ways</a:t>
            </a:r>
            <a:endParaRPr lang="en-CA" b="1" dirty="0"/>
          </a:p>
        </p:txBody>
      </p:sp>
      <p:sp>
        <p:nvSpPr>
          <p:cNvPr id="3" name="Content Placeholder 2"/>
          <p:cNvSpPr>
            <a:spLocks noGrp="1"/>
          </p:cNvSpPr>
          <p:nvPr>
            <p:ph idx="1"/>
          </p:nvPr>
        </p:nvSpPr>
        <p:spPr>
          <a:xfrm>
            <a:off x="457200" y="2324506"/>
            <a:ext cx="5562600" cy="3801657"/>
          </a:xfrm>
        </p:spPr>
        <p:txBody>
          <a:bodyPr>
            <a:normAutofit lnSpcReduction="10000"/>
          </a:bodyPr>
          <a:lstStyle/>
          <a:p>
            <a:r>
              <a:rPr lang="en-US" dirty="0" smtClean="0"/>
              <a:t>Did a random sample mail out to households</a:t>
            </a:r>
          </a:p>
          <a:p>
            <a:r>
              <a:rPr lang="en-US" dirty="0" smtClean="0"/>
              <a:t>Promoted it online and through social media</a:t>
            </a:r>
          </a:p>
          <a:p>
            <a:r>
              <a:rPr lang="en-US" dirty="0" smtClean="0"/>
              <a:t>Attended events </a:t>
            </a:r>
          </a:p>
          <a:p>
            <a:r>
              <a:rPr lang="en-US" dirty="0" smtClean="0"/>
              <a:t>Went to community programs</a:t>
            </a:r>
          </a:p>
          <a:p>
            <a:r>
              <a:rPr lang="en-US" dirty="0" smtClean="0"/>
              <a:t>Etc. </a:t>
            </a:r>
            <a:endParaRPr lang="en-CA"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3953" y="2286000"/>
            <a:ext cx="3102649"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72157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rotWithShape="1">
          <a:blip r:embed="rId3"/>
          <a:srcRect t="7811"/>
          <a:stretch/>
        </p:blipFill>
        <p:spPr>
          <a:xfrm>
            <a:off x="298364" y="1227842"/>
            <a:ext cx="8686800" cy="5032022"/>
          </a:xfrm>
          <a:prstGeom prst="rect">
            <a:avLst/>
          </a:prstGeom>
        </p:spPr>
      </p:pic>
    </p:spTree>
    <p:extLst>
      <p:ext uri="{BB962C8B-B14F-4D97-AF65-F5344CB8AC3E}">
        <p14:creationId xmlns:p14="http://schemas.microsoft.com/office/powerpoint/2010/main" val="1508334269"/>
      </p:ext>
    </p:extLst>
  </p:cSld>
  <p:clrMapOvr>
    <a:masterClrMapping/>
  </p:clrMapOvr>
  <p:transition spd="slow" advClick="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rotWithShape="1">
          <a:blip r:embed="rId3"/>
          <a:srcRect t="6901"/>
          <a:stretch/>
        </p:blipFill>
        <p:spPr>
          <a:xfrm>
            <a:off x="140328" y="1140438"/>
            <a:ext cx="8686800" cy="5081718"/>
          </a:xfrm>
          <a:prstGeom prst="rect">
            <a:avLst/>
          </a:prstGeom>
        </p:spPr>
      </p:pic>
    </p:spTree>
    <p:extLst>
      <p:ext uri="{BB962C8B-B14F-4D97-AF65-F5344CB8AC3E}">
        <p14:creationId xmlns:p14="http://schemas.microsoft.com/office/powerpoint/2010/main" val="4181026148"/>
      </p:ext>
    </p:extLst>
  </p:cSld>
  <p:clrMapOvr>
    <a:masterClrMapping/>
  </p:clrMapOvr>
  <p:transition spd="slow"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rotWithShape="1">
          <a:blip r:embed="rId3"/>
          <a:srcRect t="7265"/>
          <a:stretch/>
        </p:blipFill>
        <p:spPr>
          <a:xfrm>
            <a:off x="251233" y="1254584"/>
            <a:ext cx="8686800" cy="5061839"/>
          </a:xfrm>
          <a:prstGeom prst="rect">
            <a:avLst/>
          </a:prstGeom>
        </p:spPr>
      </p:pic>
    </p:spTree>
    <p:extLst>
      <p:ext uri="{BB962C8B-B14F-4D97-AF65-F5344CB8AC3E}">
        <p14:creationId xmlns:p14="http://schemas.microsoft.com/office/powerpoint/2010/main" val="3436193952"/>
      </p:ext>
    </p:extLst>
  </p:cSld>
  <p:clrMapOvr>
    <a:masterClrMapping/>
  </p:clrMapOvr>
  <p:transition spd="slow"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J</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ob fit and overall wellbeing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1" name="Group 10"/>
          <p:cNvGrpSpPr/>
          <p:nvPr/>
        </p:nvGrpSpPr>
        <p:grpSpPr>
          <a:xfrm>
            <a:off x="138111" y="895258"/>
            <a:ext cx="8997218" cy="5647374"/>
            <a:chOff x="138111" y="895258"/>
            <a:chExt cx="8997218" cy="5647374"/>
          </a:xfrm>
        </p:grpSpPr>
        <p:grpSp>
          <p:nvGrpSpPr>
            <p:cNvPr id="8" name="Group 7"/>
            <p:cNvGrpSpPr/>
            <p:nvPr/>
          </p:nvGrpSpPr>
          <p:grpSpPr>
            <a:xfrm>
              <a:off x="138111" y="895258"/>
              <a:ext cx="8997218" cy="5647374"/>
              <a:chOff x="138111" y="895258"/>
              <a:chExt cx="8997218" cy="5647374"/>
            </a:xfrm>
          </p:grpSpPr>
          <p:pic>
            <p:nvPicPr>
              <p:cNvPr id="6" name="Picture 5"/>
              <p:cNvPicPr>
                <a:picLocks noChangeAspect="1"/>
              </p:cNvPicPr>
              <p:nvPr/>
            </p:nvPicPr>
            <p:blipFill>
              <a:blip r:embed="rId3" cstate="print"/>
              <a:stretch>
                <a:fillRect/>
              </a:stretch>
            </p:blipFill>
            <p:spPr>
              <a:xfrm>
                <a:off x="138111" y="3715521"/>
                <a:ext cx="4468396" cy="2774551"/>
              </a:xfrm>
              <a:prstGeom prst="rect">
                <a:avLst/>
              </a:prstGeom>
            </p:spPr>
          </p:pic>
          <p:pic>
            <p:nvPicPr>
              <p:cNvPr id="4" name="Picture 3"/>
              <p:cNvPicPr>
                <a:picLocks noChangeAspect="1"/>
              </p:cNvPicPr>
              <p:nvPr/>
            </p:nvPicPr>
            <p:blipFill>
              <a:blip r:embed="rId4" cstate="print"/>
              <a:stretch>
                <a:fillRect/>
              </a:stretch>
            </p:blipFill>
            <p:spPr>
              <a:xfrm>
                <a:off x="4606506" y="895259"/>
                <a:ext cx="4446689" cy="2779181"/>
              </a:xfrm>
              <a:prstGeom prst="rect">
                <a:avLst/>
              </a:prstGeom>
            </p:spPr>
          </p:pic>
          <p:pic>
            <p:nvPicPr>
              <p:cNvPr id="2" name="Picture 1"/>
              <p:cNvPicPr>
                <a:picLocks noChangeAspect="1"/>
              </p:cNvPicPr>
              <p:nvPr/>
            </p:nvPicPr>
            <p:blipFill>
              <a:blip r:embed="rId5"/>
              <a:stretch>
                <a:fillRect/>
              </a:stretch>
            </p:blipFill>
            <p:spPr>
              <a:xfrm>
                <a:off x="138111" y="895258"/>
                <a:ext cx="4468395" cy="2779181"/>
              </a:xfrm>
              <a:prstGeom prst="rect">
                <a:avLst/>
              </a:prstGeom>
            </p:spPr>
          </p:pic>
          <p:pic>
            <p:nvPicPr>
              <p:cNvPr id="5" name="Picture 4"/>
              <p:cNvPicPr>
                <a:picLocks noChangeAspect="1"/>
              </p:cNvPicPr>
              <p:nvPr/>
            </p:nvPicPr>
            <p:blipFill>
              <a:blip r:embed="rId6"/>
              <a:stretch>
                <a:fillRect/>
              </a:stretch>
            </p:blipFill>
            <p:spPr>
              <a:xfrm>
                <a:off x="4606506" y="3715521"/>
                <a:ext cx="4528823" cy="2827111"/>
              </a:xfrm>
              <a:prstGeom prst="rect">
                <a:avLst/>
              </a:prstGeom>
            </p:spPr>
          </p:pic>
        </p:grpSp>
        <p:sp>
          <p:nvSpPr>
            <p:cNvPr id="7" name="Oval 6"/>
            <p:cNvSpPr/>
            <p:nvPr/>
          </p:nvSpPr>
          <p:spPr>
            <a:xfrm>
              <a:off x="2891198" y="4240633"/>
              <a:ext cx="1160792" cy="70527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flipV="1">
              <a:off x="1061048" y="1389470"/>
              <a:ext cx="2829465" cy="1431985"/>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168005" y="4071069"/>
              <a:ext cx="1311550" cy="4771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89296219"/>
      </p:ext>
    </p:extLst>
  </p:cSld>
  <p:clrMapOvr>
    <a:masterClrMapping/>
  </p:clrMapOvr>
  <p:transition spd="slow" advClick="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rotWithShape="1">
          <a:blip r:embed="rId3"/>
          <a:srcRect t="6536"/>
          <a:stretch/>
        </p:blipFill>
        <p:spPr>
          <a:xfrm>
            <a:off x="248483" y="1220910"/>
            <a:ext cx="8686800" cy="5101596"/>
          </a:xfrm>
          <a:prstGeom prst="rect">
            <a:avLst/>
          </a:prstGeom>
        </p:spPr>
      </p:pic>
    </p:spTree>
    <p:extLst>
      <p:ext uri="{BB962C8B-B14F-4D97-AF65-F5344CB8AC3E}">
        <p14:creationId xmlns:p14="http://schemas.microsoft.com/office/powerpoint/2010/main" val="4224492100"/>
      </p:ext>
    </p:extLst>
  </p:cSld>
  <p:clrMapOvr>
    <a:masterClrMapping/>
  </p:clrMapOvr>
  <p:transition spd="slow"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rotWithShape="1">
          <a:blip r:embed="rId3"/>
          <a:srcRect t="6354"/>
          <a:stretch/>
        </p:blipFill>
        <p:spPr>
          <a:xfrm>
            <a:off x="236434" y="1260133"/>
            <a:ext cx="8686800" cy="5111534"/>
          </a:xfrm>
          <a:prstGeom prst="rect">
            <a:avLst/>
          </a:prstGeom>
        </p:spPr>
      </p:pic>
    </p:spTree>
    <p:extLst>
      <p:ext uri="{BB962C8B-B14F-4D97-AF65-F5344CB8AC3E}">
        <p14:creationId xmlns:p14="http://schemas.microsoft.com/office/powerpoint/2010/main" val="739395366"/>
      </p:ext>
    </p:extLst>
  </p:cSld>
  <p:clrMapOvr>
    <a:masterClrMapping/>
  </p:clrMapOvr>
  <p:transition spd="slow"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rotWithShape="1">
          <a:blip r:embed="rId3"/>
          <a:srcRect t="7630"/>
          <a:stretch/>
        </p:blipFill>
        <p:spPr>
          <a:xfrm>
            <a:off x="140328" y="1339539"/>
            <a:ext cx="8686800" cy="5041316"/>
          </a:xfrm>
          <a:prstGeom prst="rect">
            <a:avLst/>
          </a:prstGeom>
        </p:spPr>
      </p:pic>
    </p:spTree>
    <p:extLst>
      <p:ext uri="{BB962C8B-B14F-4D97-AF65-F5344CB8AC3E}">
        <p14:creationId xmlns:p14="http://schemas.microsoft.com/office/powerpoint/2010/main" val="1391593927"/>
      </p:ext>
    </p:extLst>
  </p:cSld>
  <p:clrMapOvr>
    <a:masterClrMapping/>
  </p:clrMapOvr>
  <p:transition spd="slow" advClick="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rotWithShape="1">
          <a:blip r:embed="rId3"/>
          <a:srcRect t="6722"/>
          <a:stretch/>
        </p:blipFill>
        <p:spPr>
          <a:xfrm>
            <a:off x="256098" y="1181686"/>
            <a:ext cx="8686800" cy="5088835"/>
          </a:xfrm>
          <a:prstGeom prst="rect">
            <a:avLst/>
          </a:prstGeom>
        </p:spPr>
      </p:pic>
    </p:spTree>
    <p:extLst>
      <p:ext uri="{BB962C8B-B14F-4D97-AF65-F5344CB8AC3E}">
        <p14:creationId xmlns:p14="http://schemas.microsoft.com/office/powerpoint/2010/main" val="3678901508"/>
      </p:ext>
    </p:extLst>
  </p:cSld>
  <p:clrMapOvr>
    <a:masterClrMapping/>
  </p:clrMapOvr>
  <p:transition spd="slow" advClick="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p:cNvSpPr txBox="1">
            <a:spLocks/>
          </p:cNvSpPr>
          <p:nvPr/>
        </p:nvSpPr>
        <p:spPr>
          <a:xfrm>
            <a:off x="138111" y="214135"/>
            <a:ext cx="8689017" cy="502527"/>
          </a:xfrm>
          <a:prstGeom prst="rect">
            <a:avLst/>
          </a:prstGeom>
          <a:solidFill>
            <a:srgbClr val="002060"/>
          </a:solidFill>
          <a:ln>
            <a:solidFill>
              <a:srgbClr val="00206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Work-Life imbalance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12" name="Group 11"/>
          <p:cNvGrpSpPr/>
          <p:nvPr/>
        </p:nvGrpSpPr>
        <p:grpSpPr>
          <a:xfrm>
            <a:off x="138111" y="716662"/>
            <a:ext cx="8955538" cy="5792129"/>
            <a:chOff x="138111" y="716662"/>
            <a:chExt cx="8955538" cy="5792129"/>
          </a:xfrm>
        </p:grpSpPr>
        <p:grpSp>
          <p:nvGrpSpPr>
            <p:cNvPr id="3" name="Group 2"/>
            <p:cNvGrpSpPr/>
            <p:nvPr/>
          </p:nvGrpSpPr>
          <p:grpSpPr>
            <a:xfrm>
              <a:off x="138111" y="716662"/>
              <a:ext cx="8955538" cy="5792129"/>
              <a:chOff x="138111" y="716662"/>
              <a:chExt cx="8955538" cy="5792129"/>
            </a:xfrm>
          </p:grpSpPr>
          <p:pic>
            <p:nvPicPr>
              <p:cNvPr id="15" name="Picture 14"/>
              <p:cNvPicPr>
                <a:picLocks noChangeAspect="1"/>
              </p:cNvPicPr>
              <p:nvPr/>
            </p:nvPicPr>
            <p:blipFill>
              <a:blip r:embed="rId3"/>
              <a:stretch>
                <a:fillRect/>
              </a:stretch>
            </p:blipFill>
            <p:spPr>
              <a:xfrm>
                <a:off x="138111" y="716662"/>
                <a:ext cx="4468395" cy="2800550"/>
              </a:xfrm>
              <a:prstGeom prst="rect">
                <a:avLst/>
              </a:prstGeom>
            </p:spPr>
          </p:pic>
          <p:pic>
            <p:nvPicPr>
              <p:cNvPr id="8" name="Picture 7"/>
              <p:cNvPicPr>
                <a:picLocks noChangeAspect="1"/>
              </p:cNvPicPr>
              <p:nvPr/>
            </p:nvPicPr>
            <p:blipFill>
              <a:blip r:embed="rId4" cstate="print"/>
              <a:stretch>
                <a:fillRect/>
              </a:stretch>
            </p:blipFill>
            <p:spPr>
              <a:xfrm>
                <a:off x="138111" y="3730902"/>
                <a:ext cx="4468395" cy="2777889"/>
              </a:xfrm>
              <a:prstGeom prst="rect">
                <a:avLst/>
              </a:prstGeom>
            </p:spPr>
          </p:pic>
          <p:pic>
            <p:nvPicPr>
              <p:cNvPr id="14" name="Picture 13"/>
              <p:cNvPicPr>
                <a:picLocks noChangeAspect="1"/>
              </p:cNvPicPr>
              <p:nvPr/>
            </p:nvPicPr>
            <p:blipFill>
              <a:blip r:embed="rId5"/>
              <a:stretch>
                <a:fillRect/>
              </a:stretch>
            </p:blipFill>
            <p:spPr>
              <a:xfrm>
                <a:off x="4606506" y="716662"/>
                <a:ext cx="4487143" cy="2800550"/>
              </a:xfrm>
              <a:prstGeom prst="rect">
                <a:avLst/>
              </a:prstGeom>
            </p:spPr>
          </p:pic>
          <p:pic>
            <p:nvPicPr>
              <p:cNvPr id="2" name="Picture 1"/>
              <p:cNvPicPr>
                <a:picLocks noChangeAspect="1"/>
              </p:cNvPicPr>
              <p:nvPr/>
            </p:nvPicPr>
            <p:blipFill>
              <a:blip r:embed="rId6"/>
              <a:stretch>
                <a:fillRect/>
              </a:stretch>
            </p:blipFill>
            <p:spPr>
              <a:xfrm>
                <a:off x="4341843" y="3637566"/>
                <a:ext cx="4602202" cy="2871225"/>
              </a:xfrm>
              <a:prstGeom prst="rect">
                <a:avLst/>
              </a:prstGeom>
            </p:spPr>
          </p:pic>
        </p:grpSp>
        <p:sp>
          <p:nvSpPr>
            <p:cNvPr id="9" name="Oval 8"/>
            <p:cNvSpPr/>
            <p:nvPr/>
          </p:nvSpPr>
          <p:spPr>
            <a:xfrm>
              <a:off x="2829464" y="5098212"/>
              <a:ext cx="1095555" cy="707366"/>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p:nvPr/>
          </p:nvCxnSpPr>
          <p:spPr>
            <a:xfrm>
              <a:off x="1043796" y="1337094"/>
              <a:ext cx="2881223" cy="146009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831457" y="1104181"/>
              <a:ext cx="2303252" cy="1802921"/>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6647290" y="5303520"/>
              <a:ext cx="1607612" cy="76818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826738"/>
      </p:ext>
    </p:extLst>
  </p:cSld>
  <p:clrMapOvr>
    <a:masterClrMapping/>
  </p:clrMapOvr>
  <p:transition spd="slow" advClick="0"/>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FF00"/>
            </a:solidFill>
            <a:ln>
              <a:solidFill>
                <a:srgbClr val="005A73"/>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solidFill>
                    <a:srgbClr val="005A73"/>
                  </a:solidFill>
                  <a:latin typeface="Arial" panose="020B0604020202020204" pitchFamily="34" charset="0"/>
                  <a:cs typeface="Arial" panose="020B0604020202020204" pitchFamily="34" charset="0"/>
                </a:rPr>
                <a:t>Healthy Populations</a:t>
              </a:r>
              <a:endParaRPr lang="en-CA" sz="3600" b="1" dirty="0">
                <a:solidFill>
                  <a:srgbClr val="005A73"/>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7623" y="273424"/>
            <a:ext cx="2366682" cy="2366682"/>
          </a:xfrm>
          <a:prstGeom prst="rect">
            <a:avLst/>
          </a:prstGeom>
        </p:spPr>
      </p:pic>
    </p:spTree>
    <p:extLst>
      <p:ext uri="{BB962C8B-B14F-4D97-AF65-F5344CB8AC3E}">
        <p14:creationId xmlns:p14="http://schemas.microsoft.com/office/powerpoint/2010/main" val="3303238290"/>
      </p:ext>
    </p:extLst>
  </p:cSld>
  <p:clrMapOvr>
    <a:masterClrMapping/>
  </p:clrMapOvr>
  <p:transition spd="slow"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Next steps of survey</a:t>
            </a:r>
            <a:endParaRPr lang="en-CA" b="1" dirty="0"/>
          </a:p>
        </p:txBody>
      </p:sp>
      <p:sp>
        <p:nvSpPr>
          <p:cNvPr id="3" name="Content Placeholder 2"/>
          <p:cNvSpPr>
            <a:spLocks noGrp="1"/>
          </p:cNvSpPr>
          <p:nvPr>
            <p:ph idx="1"/>
          </p:nvPr>
        </p:nvSpPr>
        <p:spPr/>
        <p:txBody>
          <a:bodyPr>
            <a:normAutofit/>
          </a:bodyPr>
          <a:lstStyle/>
          <a:p>
            <a:r>
              <a:rPr lang="en-US" dirty="0" smtClean="0"/>
              <a:t>This is just the start!</a:t>
            </a:r>
          </a:p>
          <a:p>
            <a:r>
              <a:rPr lang="en-US" dirty="0" smtClean="0"/>
              <a:t>Developed </a:t>
            </a:r>
            <a:r>
              <a:rPr lang="en-US" dirty="0" smtClean="0"/>
              <a:t>a </a:t>
            </a:r>
            <a:r>
              <a:rPr lang="en-US" dirty="0" smtClean="0"/>
              <a:t>prompt for discussion which is a summary </a:t>
            </a:r>
            <a:r>
              <a:rPr lang="en-US" dirty="0" smtClean="0"/>
              <a:t>of the highlights.</a:t>
            </a:r>
          </a:p>
          <a:p>
            <a:r>
              <a:rPr lang="en-US" dirty="0" smtClean="0"/>
              <a:t>Survey sense making sessions to discuss the "stories" behind the data.</a:t>
            </a:r>
          </a:p>
          <a:p>
            <a:r>
              <a:rPr lang="en-US" dirty="0" smtClean="0"/>
              <a:t>Disaggregating the data so specific information is not lost in the overall averages.</a:t>
            </a:r>
            <a:endParaRPr lang="en-US" dirty="0" smtClean="0"/>
          </a:p>
        </p:txBody>
      </p:sp>
    </p:spTree>
    <p:extLst>
      <p:ext uri="{BB962C8B-B14F-4D97-AF65-F5344CB8AC3E}">
        <p14:creationId xmlns:p14="http://schemas.microsoft.com/office/powerpoint/2010/main" val="72004286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experience negative impacts due to </a:t>
            </a:r>
            <a:r>
              <a:rPr lang="en-US" i="1" dirty="0" smtClean="0">
                <a:latin typeface="Arial" panose="020B0604020202020204" pitchFamily="34" charset="0"/>
                <a:cs typeface="Arial" panose="020B0604020202020204" pitchFamily="34" charset="0"/>
              </a:rPr>
              <a:t>mental health issues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experience negative impacts from </a:t>
            </a:r>
            <a:r>
              <a:rPr lang="en-US" i="1" dirty="0" smtClean="0">
                <a:latin typeface="Arial" panose="020B0604020202020204" pitchFamily="34" charset="0"/>
                <a:cs typeface="Arial" panose="020B0604020202020204" pitchFamily="34" charset="0"/>
              </a:rPr>
              <a:t>substance use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Participate less in vigorous or light exercise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Better self-rated </a:t>
            </a:r>
            <a:r>
              <a:rPr lang="en-US" i="1" dirty="0" smtClean="0">
                <a:latin typeface="Arial" panose="020B0604020202020204" pitchFamily="34" charset="0"/>
                <a:cs typeface="Arial" panose="020B0604020202020204" pitchFamily="34" charset="0"/>
              </a:rPr>
              <a:t>physical</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mental</a:t>
            </a:r>
            <a:r>
              <a:rPr lang="en-US" dirty="0" smtClean="0">
                <a:latin typeface="Arial" panose="020B0604020202020204" pitchFamily="34" charset="0"/>
                <a:cs typeface="Arial" panose="020B0604020202020204" pitchFamily="34" charset="0"/>
              </a:rPr>
              <a:t> health</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a:t>
            </a:r>
            <a:r>
              <a:rPr lang="en-US" i="1" dirty="0" smtClean="0">
                <a:latin typeface="Arial" panose="020B0604020202020204" pitchFamily="34" charset="0"/>
                <a:cs typeface="Arial" panose="020B0604020202020204" pitchFamily="34" charset="0"/>
              </a:rPr>
              <a:t>quality</a:t>
            </a:r>
            <a:r>
              <a:rPr lang="en-US" dirty="0" smtClean="0">
                <a:latin typeface="Arial" panose="020B0604020202020204" pitchFamily="34" charset="0"/>
                <a:cs typeface="Arial" panose="020B0604020202020204" pitchFamily="34" charset="0"/>
              </a:rPr>
              <a:t> of health care services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Higher perceived </a:t>
            </a:r>
            <a:r>
              <a:rPr lang="en-US" i="1" dirty="0" smtClean="0">
                <a:latin typeface="Arial" panose="020B0604020202020204" pitchFamily="34" charset="0"/>
                <a:cs typeface="Arial" panose="020B0604020202020204" pitchFamily="34" charset="0"/>
              </a:rPr>
              <a:t>access</a:t>
            </a:r>
            <a:r>
              <a:rPr lang="en-US" dirty="0" smtClean="0">
                <a:latin typeface="Arial" panose="020B0604020202020204" pitchFamily="34" charset="0"/>
                <a:cs typeface="Arial" panose="020B0604020202020204" pitchFamily="34" charset="0"/>
              </a:rPr>
              <a:t> to health </a:t>
            </a:r>
            <a:r>
              <a:rPr lang="en-US" dirty="0">
                <a:latin typeface="Arial" panose="020B0604020202020204" pitchFamily="34" charset="0"/>
                <a:cs typeface="Arial" panose="020B0604020202020204" pitchFamily="34" charset="0"/>
              </a:rPr>
              <a:t>care </a:t>
            </a:r>
            <a:r>
              <a:rPr lang="en-US" dirty="0" smtClean="0">
                <a:latin typeface="Arial" panose="020B0604020202020204" pitchFamily="34" charset="0"/>
                <a:cs typeface="Arial" panose="020B0604020202020204" pitchFamily="34" charset="0"/>
              </a:rPr>
              <a:t>services</a:t>
            </a:r>
            <a:endParaRPr lang="en-US" dirty="0">
              <a:latin typeface="Arial" panose="020B0604020202020204" pitchFamily="34" charset="0"/>
              <a:cs typeface="Arial" panose="020B0604020202020204" pitchFamily="34" charset="0"/>
            </a:endParaRPr>
          </a:p>
          <a:p>
            <a:pPr>
              <a:spcBef>
                <a:spcPts val="0"/>
              </a:spcBef>
              <a:buSzPct val="150000"/>
              <a:buBlip>
                <a:blip r:embed="rId3"/>
              </a:buBlip>
            </a:pPr>
            <a:r>
              <a:rPr lang="en-US" dirty="0" smtClean="0">
                <a:latin typeface="Arial" panose="020B0604020202020204" pitchFamily="34" charset="0"/>
                <a:cs typeface="Arial" panose="020B0604020202020204" pitchFamily="34" charset="0"/>
              </a:rPr>
              <a:t>Eat healthy meals more often</a:t>
            </a:r>
          </a:p>
        </p:txBody>
      </p:sp>
      <p:sp>
        <p:nvSpPr>
          <p:cNvPr id="10" name="Title 5"/>
          <p:cNvSpPr txBox="1">
            <a:spLocks/>
          </p:cNvSpPr>
          <p:nvPr/>
        </p:nvSpPr>
        <p:spPr>
          <a:xfrm>
            <a:off x="138111" y="214135"/>
            <a:ext cx="8689017"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a:t>
            </a:r>
            <a:endParaRPr lang="en-CA" sz="2800" i="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679123"/>
      </p:ext>
    </p:extLst>
  </p:cSld>
  <p:clrMapOvr>
    <a:masterClrMapping/>
  </p:clrMapOvr>
  <p:transition spd="med" advClick="0">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experience negative impacts due to </a:t>
            </a:r>
            <a:r>
              <a:rPr lang="en-US" i="1" dirty="0" smtClean="0">
                <a:latin typeface="Arial" panose="020B0604020202020204" pitchFamily="34" charset="0"/>
                <a:cs typeface="Arial" panose="020B0604020202020204" pitchFamily="34" charset="0"/>
              </a:rPr>
              <a:t>mental health issues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experience negative impacts from a family member’s </a:t>
            </a:r>
            <a:r>
              <a:rPr lang="en-US" i="1" dirty="0" smtClean="0">
                <a:latin typeface="Arial" panose="020B0604020202020204" pitchFamily="34" charset="0"/>
                <a:cs typeface="Arial" panose="020B0604020202020204" pitchFamily="34" charset="0"/>
              </a:rPr>
              <a:t>substance use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Better self-rated </a:t>
            </a:r>
            <a:r>
              <a:rPr lang="en-US" i="1" dirty="0" smtClean="0">
                <a:latin typeface="Arial" panose="020B0604020202020204" pitchFamily="34" charset="0"/>
                <a:cs typeface="Arial" panose="020B0604020202020204" pitchFamily="34" charset="0"/>
              </a:rPr>
              <a:t>mental</a:t>
            </a:r>
            <a:r>
              <a:rPr lang="en-US" dirty="0" smtClean="0">
                <a:latin typeface="Arial" panose="020B0604020202020204" pitchFamily="34" charset="0"/>
                <a:cs typeface="Arial" panose="020B0604020202020204" pitchFamily="34" charset="0"/>
              </a:rPr>
              <a:t> health</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a:t>
            </a:r>
            <a:r>
              <a:rPr lang="en-US" i="1" dirty="0" smtClean="0">
                <a:latin typeface="Arial" panose="020B0604020202020204" pitchFamily="34" charset="0"/>
                <a:cs typeface="Arial" panose="020B0604020202020204" pitchFamily="34" charset="0"/>
              </a:rPr>
              <a:t>quality</a:t>
            </a:r>
            <a:r>
              <a:rPr lang="en-US" dirty="0" smtClean="0">
                <a:latin typeface="Arial" panose="020B0604020202020204" pitchFamily="34" charset="0"/>
                <a:cs typeface="Arial" panose="020B0604020202020204" pitchFamily="34" charset="0"/>
              </a:rPr>
              <a:t> of health care services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Higher perceived </a:t>
            </a:r>
            <a:r>
              <a:rPr lang="en-US" i="1" dirty="0" smtClean="0">
                <a:latin typeface="Arial" panose="020B0604020202020204" pitchFamily="34" charset="0"/>
                <a:cs typeface="Arial" panose="020B0604020202020204" pitchFamily="34" charset="0"/>
              </a:rPr>
              <a:t>access</a:t>
            </a:r>
            <a:r>
              <a:rPr lang="en-US" dirty="0" smtClean="0">
                <a:latin typeface="Arial" panose="020B0604020202020204" pitchFamily="34" charset="0"/>
                <a:cs typeface="Arial" panose="020B0604020202020204" pitchFamily="34" charset="0"/>
              </a:rPr>
              <a:t> to health care services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Got more good quality exercise</a:t>
            </a:r>
            <a:endParaRPr lang="en-US" dirty="0">
              <a:latin typeface="Arial" panose="020B0604020202020204" pitchFamily="34" charset="0"/>
              <a:cs typeface="Arial" panose="020B0604020202020204" pitchFamily="34" charset="0"/>
            </a:endParaRPr>
          </a:p>
          <a:p>
            <a:pPr>
              <a:spcBef>
                <a:spcPts val="0"/>
              </a:spcBef>
              <a:spcAft>
                <a:spcPts val="1200"/>
              </a:spcAft>
              <a:buSzPct val="150000"/>
              <a:buBlip>
                <a:blip r:embed="rId3"/>
              </a:buBlip>
            </a:pPr>
            <a:endParaRPr lang="en-US" dirty="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HEALTHY POPULATIONS and Wellbeing by </a:t>
            </a:r>
            <a:r>
              <a:rPr lang="en-US" sz="2800" dirty="0" smtClean="0">
                <a:solidFill>
                  <a:srgbClr val="005A73"/>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005A73"/>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healthy populations?</a:t>
            </a:r>
            <a:endParaRPr lang="en-CA" sz="2400" i="0" dirty="0">
              <a:solidFill>
                <a:srgbClr val="005064"/>
              </a:solidFill>
              <a:latin typeface="Arial" panose="020B0604020202020204" pitchFamily="34" charset="0"/>
              <a:cs typeface="Arial" panose="020B0604020202020204" pitchFamily="34" charset="0"/>
            </a:endParaRPr>
          </a:p>
        </p:txBody>
      </p:sp>
      <p:sp>
        <p:nvSpPr>
          <p:cNvPr id="9" name="Content Placeholder 7"/>
          <p:cNvSpPr txBox="1">
            <a:spLocks/>
          </p:cNvSpPr>
          <p:nvPr/>
        </p:nvSpPr>
        <p:spPr>
          <a:xfrm>
            <a:off x="265287" y="5873335"/>
            <a:ext cx="4114800" cy="544038"/>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On average, both women and men rate their physical health as good or better</a:t>
            </a:r>
          </a:p>
        </p:txBody>
      </p:sp>
    </p:spTree>
    <p:extLst>
      <p:ext uri="{BB962C8B-B14F-4D97-AF65-F5344CB8AC3E}">
        <p14:creationId xmlns:p14="http://schemas.microsoft.com/office/powerpoint/2010/main" val="1548740358"/>
      </p:ext>
    </p:extLst>
  </p:cSld>
  <p:clrMapOvr>
    <a:masterClrMapping/>
  </p:clrMapOvr>
  <p:transition spd="med" advClick="0">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8112" y="716660"/>
            <a:ext cx="8686800" cy="5457717"/>
          </a:xfrm>
          <a:prstGeom prst="rect">
            <a:avLst/>
          </a:prstGeom>
        </p:spPr>
      </p:pic>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and mental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in Waterloo Region</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594510194"/>
      </p:ext>
    </p:extLst>
  </p:cSld>
  <p:clrMapOvr>
    <a:masterClrMapping/>
  </p:clrMapOvr>
  <p:transition spd="med" advClick="0">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Physical health in Waterloo Region</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 name="Group 1"/>
          <p:cNvGrpSpPr/>
          <p:nvPr/>
        </p:nvGrpSpPr>
        <p:grpSpPr>
          <a:xfrm>
            <a:off x="118924" y="716662"/>
            <a:ext cx="8877031" cy="5814767"/>
            <a:chOff x="118924" y="716662"/>
            <a:chExt cx="8877031" cy="5814767"/>
          </a:xfrm>
        </p:grpSpPr>
        <p:pic>
          <p:nvPicPr>
            <p:cNvPr id="10" name="Picture 9"/>
            <p:cNvPicPr>
              <a:picLocks noChangeAspect="1"/>
            </p:cNvPicPr>
            <p:nvPr/>
          </p:nvPicPr>
          <p:blipFill>
            <a:blip r:embed="rId3"/>
            <a:stretch>
              <a:fillRect/>
            </a:stretch>
          </p:blipFill>
          <p:spPr>
            <a:xfrm>
              <a:off x="4546743" y="3770811"/>
              <a:ext cx="4449212" cy="2760618"/>
            </a:xfrm>
            <a:prstGeom prst="rect">
              <a:avLst/>
            </a:prstGeom>
          </p:spPr>
        </p:pic>
        <p:pic>
          <p:nvPicPr>
            <p:cNvPr id="9" name="Picture 8"/>
            <p:cNvPicPr>
              <a:picLocks noChangeAspect="1"/>
            </p:cNvPicPr>
            <p:nvPr/>
          </p:nvPicPr>
          <p:blipFill>
            <a:blip r:embed="rId4"/>
            <a:stretch>
              <a:fillRect/>
            </a:stretch>
          </p:blipFill>
          <p:spPr>
            <a:xfrm>
              <a:off x="138111" y="3770811"/>
              <a:ext cx="4402665" cy="2760618"/>
            </a:xfrm>
            <a:prstGeom prst="rect">
              <a:avLst/>
            </a:prstGeom>
          </p:spPr>
        </p:pic>
        <p:pic>
          <p:nvPicPr>
            <p:cNvPr id="8" name="Picture 7"/>
            <p:cNvPicPr>
              <a:picLocks noChangeAspect="1"/>
            </p:cNvPicPr>
            <p:nvPr/>
          </p:nvPicPr>
          <p:blipFill>
            <a:blip r:embed="rId5"/>
            <a:stretch>
              <a:fillRect/>
            </a:stretch>
          </p:blipFill>
          <p:spPr>
            <a:xfrm>
              <a:off x="4546742" y="927441"/>
              <a:ext cx="4449212" cy="2561379"/>
            </a:xfrm>
            <a:prstGeom prst="rect">
              <a:avLst/>
            </a:prstGeom>
          </p:spPr>
        </p:pic>
        <p:pic>
          <p:nvPicPr>
            <p:cNvPr id="7" name="Picture 6"/>
            <p:cNvPicPr>
              <a:picLocks noChangeAspect="1"/>
            </p:cNvPicPr>
            <p:nvPr/>
          </p:nvPicPr>
          <p:blipFill>
            <a:blip r:embed="rId6"/>
            <a:stretch>
              <a:fillRect/>
            </a:stretch>
          </p:blipFill>
          <p:spPr>
            <a:xfrm>
              <a:off x="118924" y="909702"/>
              <a:ext cx="4427818" cy="2579118"/>
            </a:xfrm>
            <a:prstGeom prst="rect">
              <a:avLst/>
            </a:prstGeom>
          </p:spPr>
        </p:pic>
        <p:sp>
          <p:nvSpPr>
            <p:cNvPr id="13" name="TextBox 12"/>
            <p:cNvSpPr txBox="1"/>
            <p:nvPr/>
          </p:nvSpPr>
          <p:spPr>
            <a:xfrm>
              <a:off x="1782439"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18" name="TextBox 17"/>
            <p:cNvSpPr txBox="1"/>
            <p:nvPr/>
          </p:nvSpPr>
          <p:spPr>
            <a:xfrm>
              <a:off x="6433795"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sp>
          <p:nvSpPr>
            <p:cNvPr id="19" name="TextBox 18"/>
            <p:cNvSpPr txBox="1"/>
            <p:nvPr/>
          </p:nvSpPr>
          <p:spPr>
            <a:xfrm>
              <a:off x="1453550" y="351655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23" name="TextBox 22"/>
            <p:cNvSpPr txBox="1"/>
            <p:nvPr/>
          </p:nvSpPr>
          <p:spPr>
            <a:xfrm>
              <a:off x="5461958" y="351655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cxnSp>
          <p:nvCxnSpPr>
            <p:cNvPr id="24" name="Straight Connector 23"/>
            <p:cNvCxnSpPr/>
            <p:nvPr/>
          </p:nvCxnSpPr>
          <p:spPr>
            <a:xfrm flipV="1">
              <a:off x="2187699" y="3885883"/>
              <a:ext cx="8746" cy="221887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1"/>
            <p:cNvSpPr txBox="1"/>
            <p:nvPr/>
          </p:nvSpPr>
          <p:spPr>
            <a:xfrm>
              <a:off x="810695"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City</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26" name="TextBox 1"/>
            <p:cNvSpPr txBox="1"/>
            <p:nvPr/>
          </p:nvSpPr>
          <p:spPr>
            <a:xfrm>
              <a:off x="2655286"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Township</a:t>
              </a:r>
              <a:endParaRPr lang="en-CA" sz="1000" b="1" dirty="0">
                <a:solidFill>
                  <a:sysClr val="windowText" lastClr="000000"/>
                </a:solidFill>
                <a:latin typeface="Arial" panose="020B0604020202020204" pitchFamily="34" charset="0"/>
                <a:cs typeface="Arial" panose="020B0604020202020204" pitchFamily="34" charset="0"/>
              </a:endParaRPr>
            </a:p>
          </p:txBody>
        </p:sp>
        <p:cxnSp>
          <p:nvCxnSpPr>
            <p:cNvPr id="27" name="Straight Connector 26"/>
            <p:cNvCxnSpPr/>
            <p:nvPr/>
          </p:nvCxnSpPr>
          <p:spPr>
            <a:xfrm flipH="1" flipV="1">
              <a:off x="6915509" y="3849501"/>
              <a:ext cx="35871" cy="221978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6305006" y="3849501"/>
              <a:ext cx="6662" cy="221978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1"/>
            <p:cNvSpPr txBox="1"/>
            <p:nvPr/>
          </p:nvSpPr>
          <p:spPr>
            <a:xfrm>
              <a:off x="6157726" y="4308475"/>
              <a:ext cx="950541" cy="4173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Single </a:t>
              </a:r>
              <a:r>
                <a:rPr lang="en-CA" sz="1000" b="1" dirty="0" smtClean="0">
                  <a:solidFill>
                    <a:sysClr val="windowText" lastClr="000000"/>
                  </a:solidFill>
                  <a:latin typeface="Arial" panose="020B0604020202020204" pitchFamily="34" charset="0"/>
                  <a:cs typeface="Arial" panose="020B0604020202020204" pitchFamily="34" charset="0"/>
                </a:rPr>
                <a:t>parent</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30" name="TextBox 1"/>
            <p:cNvSpPr txBox="1"/>
            <p:nvPr/>
          </p:nvSpPr>
          <p:spPr>
            <a:xfrm>
              <a:off x="7432034" y="4422407"/>
              <a:ext cx="821015" cy="210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Couple</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31" name="TextBox 1"/>
            <p:cNvSpPr txBox="1"/>
            <p:nvPr/>
          </p:nvSpPr>
          <p:spPr>
            <a:xfrm>
              <a:off x="5061240" y="4410271"/>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Living</a:t>
              </a:r>
              <a:r>
                <a:rPr lang="en-CA" sz="1000" b="1" baseline="0" dirty="0">
                  <a:solidFill>
                    <a:sysClr val="windowText" lastClr="000000"/>
                  </a:solidFill>
                  <a:latin typeface="Arial" panose="020B0604020202020204" pitchFamily="34" charset="0"/>
                  <a:cs typeface="Arial" panose="020B0604020202020204" pitchFamily="34" charset="0"/>
                </a:rPr>
                <a:t> alone</a:t>
              </a:r>
              <a:endParaRPr lang="en-CA" sz="1000" b="1" dirty="0">
                <a:solidFill>
                  <a:sysClr val="windowText" lastClr="000000"/>
                </a:solidFill>
                <a:latin typeface="Arial" panose="020B0604020202020204" pitchFamily="34" charset="0"/>
                <a:cs typeface="Arial" panose="020B0604020202020204" pitchFamily="34" charset="0"/>
              </a:endParaRPr>
            </a:p>
          </p:txBody>
        </p:sp>
        <p:cxnSp>
          <p:nvCxnSpPr>
            <p:cNvPr id="32" name="Straight Connector 31"/>
            <p:cNvCxnSpPr/>
            <p:nvPr/>
          </p:nvCxnSpPr>
          <p:spPr>
            <a:xfrm flipH="1" flipV="1">
              <a:off x="1718187" y="996463"/>
              <a:ext cx="248" cy="2068769"/>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1"/>
            <p:cNvSpPr txBox="1"/>
            <p:nvPr/>
          </p:nvSpPr>
          <p:spPr>
            <a:xfrm>
              <a:off x="492286" y="1450531"/>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Low income</a:t>
              </a:r>
              <a:endParaRPr lang="en-CA" sz="1000" b="1"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463799548"/>
      </p:ext>
    </p:extLst>
  </p:cSld>
  <p:clrMapOvr>
    <a:masterClrMapping/>
  </p:clrMapOvr>
  <p:transition spd="med" advClick="0">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health in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Waterloo Region</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8" name="Group 7"/>
          <p:cNvGrpSpPr/>
          <p:nvPr/>
        </p:nvGrpSpPr>
        <p:grpSpPr>
          <a:xfrm>
            <a:off x="60740" y="716662"/>
            <a:ext cx="8961187" cy="5872176"/>
            <a:chOff x="60740" y="716662"/>
            <a:chExt cx="8961187" cy="5872176"/>
          </a:xfrm>
        </p:grpSpPr>
        <p:pic>
          <p:nvPicPr>
            <p:cNvPr id="20" name="Picture 19"/>
            <p:cNvPicPr>
              <a:picLocks noChangeAspect="1"/>
            </p:cNvPicPr>
            <p:nvPr/>
          </p:nvPicPr>
          <p:blipFill>
            <a:blip r:embed="rId3"/>
            <a:stretch>
              <a:fillRect/>
            </a:stretch>
          </p:blipFill>
          <p:spPr>
            <a:xfrm>
              <a:off x="4588242" y="985186"/>
              <a:ext cx="4433684" cy="2478106"/>
            </a:xfrm>
            <a:prstGeom prst="rect">
              <a:avLst/>
            </a:prstGeom>
          </p:spPr>
        </p:pic>
        <p:grpSp>
          <p:nvGrpSpPr>
            <p:cNvPr id="5" name="Group 4"/>
            <p:cNvGrpSpPr/>
            <p:nvPr/>
          </p:nvGrpSpPr>
          <p:grpSpPr>
            <a:xfrm>
              <a:off x="60740" y="3814324"/>
              <a:ext cx="4516226" cy="2702954"/>
              <a:chOff x="60740" y="3814324"/>
              <a:chExt cx="4516226" cy="2702954"/>
            </a:xfrm>
          </p:grpSpPr>
          <p:pic>
            <p:nvPicPr>
              <p:cNvPr id="26" name="Picture 25"/>
              <p:cNvPicPr>
                <a:picLocks noChangeAspect="1"/>
              </p:cNvPicPr>
              <p:nvPr/>
            </p:nvPicPr>
            <p:blipFill>
              <a:blip r:embed="rId4"/>
              <a:stretch>
                <a:fillRect/>
              </a:stretch>
            </p:blipFill>
            <p:spPr>
              <a:xfrm>
                <a:off x="60740" y="3814324"/>
                <a:ext cx="4516226" cy="2702954"/>
              </a:xfrm>
              <a:prstGeom prst="rect">
                <a:avLst/>
              </a:prstGeom>
            </p:spPr>
          </p:pic>
          <p:cxnSp>
            <p:nvCxnSpPr>
              <p:cNvPr id="13" name="Straight Connector 12"/>
              <p:cNvCxnSpPr/>
              <p:nvPr/>
            </p:nvCxnSpPr>
            <p:spPr>
              <a:xfrm flipH="1" flipV="1">
                <a:off x="2196445" y="3918347"/>
                <a:ext cx="18380" cy="2239967"/>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5" name="TextBox 1"/>
            <p:cNvSpPr txBox="1"/>
            <p:nvPr/>
          </p:nvSpPr>
          <p:spPr>
            <a:xfrm>
              <a:off x="810695"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City</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6" name="TextBox 1"/>
            <p:cNvSpPr txBox="1"/>
            <p:nvPr/>
          </p:nvSpPr>
          <p:spPr>
            <a:xfrm>
              <a:off x="2655286" y="441594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Township</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22" name="TextBox 21"/>
            <p:cNvSpPr txBox="1"/>
            <p:nvPr/>
          </p:nvSpPr>
          <p:spPr>
            <a:xfrm>
              <a:off x="1811547"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23" name="TextBox 22"/>
            <p:cNvSpPr txBox="1"/>
            <p:nvPr/>
          </p:nvSpPr>
          <p:spPr>
            <a:xfrm>
              <a:off x="6462903"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sp>
          <p:nvSpPr>
            <p:cNvPr id="24" name="TextBox 23"/>
            <p:cNvSpPr txBox="1"/>
            <p:nvPr/>
          </p:nvSpPr>
          <p:spPr>
            <a:xfrm>
              <a:off x="1453550" y="351655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25" name="TextBox 24"/>
            <p:cNvSpPr txBox="1"/>
            <p:nvPr/>
          </p:nvSpPr>
          <p:spPr>
            <a:xfrm>
              <a:off x="5461958" y="351655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grpSp>
          <p:nvGrpSpPr>
            <p:cNvPr id="6" name="Group 5"/>
            <p:cNvGrpSpPr/>
            <p:nvPr/>
          </p:nvGrpSpPr>
          <p:grpSpPr>
            <a:xfrm>
              <a:off x="4576967" y="3885884"/>
              <a:ext cx="4444960" cy="2702954"/>
              <a:chOff x="4576967" y="3885884"/>
              <a:chExt cx="4444960" cy="2702954"/>
            </a:xfrm>
          </p:grpSpPr>
          <p:pic>
            <p:nvPicPr>
              <p:cNvPr id="27" name="Picture 26"/>
              <p:cNvPicPr>
                <a:picLocks noChangeAspect="1"/>
              </p:cNvPicPr>
              <p:nvPr/>
            </p:nvPicPr>
            <p:blipFill>
              <a:blip r:embed="rId5"/>
              <a:stretch>
                <a:fillRect/>
              </a:stretch>
            </p:blipFill>
            <p:spPr>
              <a:xfrm>
                <a:off x="4576967" y="3885884"/>
                <a:ext cx="4444960" cy="2702954"/>
              </a:xfrm>
              <a:prstGeom prst="rect">
                <a:avLst/>
              </a:prstGeom>
            </p:spPr>
          </p:pic>
          <p:cxnSp>
            <p:nvCxnSpPr>
              <p:cNvPr id="30" name="Straight Connector 29"/>
              <p:cNvCxnSpPr/>
              <p:nvPr/>
            </p:nvCxnSpPr>
            <p:spPr>
              <a:xfrm flipH="1" flipV="1">
                <a:off x="6977372" y="3989906"/>
                <a:ext cx="4881" cy="218340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312350" y="3992806"/>
                <a:ext cx="4385" cy="218340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2" name="TextBox 1"/>
            <p:cNvSpPr txBox="1"/>
            <p:nvPr/>
          </p:nvSpPr>
          <p:spPr>
            <a:xfrm>
              <a:off x="6157726" y="4308475"/>
              <a:ext cx="950541" cy="4173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Single </a:t>
              </a:r>
              <a:r>
                <a:rPr lang="en-CA" sz="1000" b="1" dirty="0" smtClean="0">
                  <a:solidFill>
                    <a:sysClr val="windowText" lastClr="000000"/>
                  </a:solidFill>
                  <a:latin typeface="Arial" panose="020B0604020202020204" pitchFamily="34" charset="0"/>
                  <a:cs typeface="Arial" panose="020B0604020202020204" pitchFamily="34" charset="0"/>
                </a:rPr>
                <a:t>parent</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33" name="TextBox 1"/>
            <p:cNvSpPr txBox="1"/>
            <p:nvPr/>
          </p:nvSpPr>
          <p:spPr>
            <a:xfrm>
              <a:off x="7432034" y="4422407"/>
              <a:ext cx="821015" cy="210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Couple</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34" name="TextBox 1"/>
            <p:cNvSpPr txBox="1"/>
            <p:nvPr/>
          </p:nvSpPr>
          <p:spPr>
            <a:xfrm>
              <a:off x="5061240" y="4410271"/>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Living</a:t>
              </a:r>
              <a:r>
                <a:rPr lang="en-CA" sz="1000" b="1" baseline="0" dirty="0">
                  <a:solidFill>
                    <a:sysClr val="windowText" lastClr="000000"/>
                  </a:solidFill>
                  <a:latin typeface="Arial" panose="020B0604020202020204" pitchFamily="34" charset="0"/>
                  <a:cs typeface="Arial" panose="020B0604020202020204" pitchFamily="34" charset="0"/>
                </a:rPr>
                <a:t> alone</a:t>
              </a:r>
              <a:endParaRPr lang="en-CA" sz="1000" b="1" dirty="0">
                <a:solidFill>
                  <a:sysClr val="windowText" lastClr="000000"/>
                </a:solidFill>
                <a:latin typeface="Arial" panose="020B0604020202020204" pitchFamily="34" charset="0"/>
                <a:cs typeface="Arial" panose="020B0604020202020204" pitchFamily="34" charset="0"/>
              </a:endParaRPr>
            </a:p>
          </p:txBody>
        </p:sp>
        <p:grpSp>
          <p:nvGrpSpPr>
            <p:cNvPr id="4" name="Group 3"/>
            <p:cNvGrpSpPr/>
            <p:nvPr/>
          </p:nvGrpSpPr>
          <p:grpSpPr>
            <a:xfrm>
              <a:off x="60740" y="985810"/>
              <a:ext cx="4516226" cy="2477481"/>
              <a:chOff x="60740" y="985810"/>
              <a:chExt cx="4516226" cy="2477481"/>
            </a:xfrm>
          </p:grpSpPr>
          <p:pic>
            <p:nvPicPr>
              <p:cNvPr id="7" name="Picture 6"/>
              <p:cNvPicPr>
                <a:picLocks noChangeAspect="1"/>
              </p:cNvPicPr>
              <p:nvPr/>
            </p:nvPicPr>
            <p:blipFill>
              <a:blip r:embed="rId6"/>
              <a:stretch>
                <a:fillRect/>
              </a:stretch>
            </p:blipFill>
            <p:spPr>
              <a:xfrm>
                <a:off x="60740" y="985810"/>
                <a:ext cx="4516226" cy="2477481"/>
              </a:xfrm>
              <a:prstGeom prst="rect">
                <a:avLst/>
              </a:prstGeom>
            </p:spPr>
          </p:pic>
          <p:cxnSp>
            <p:nvCxnSpPr>
              <p:cNvPr id="35" name="Straight Connector 34"/>
              <p:cNvCxnSpPr/>
              <p:nvPr/>
            </p:nvCxnSpPr>
            <p:spPr>
              <a:xfrm flipV="1">
                <a:off x="1668995" y="1085994"/>
                <a:ext cx="8976" cy="199132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36" name="TextBox 1"/>
            <p:cNvSpPr txBox="1"/>
            <p:nvPr/>
          </p:nvSpPr>
          <p:spPr>
            <a:xfrm>
              <a:off x="492286" y="1450531"/>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Low income</a:t>
              </a:r>
              <a:endParaRPr lang="en-CA" sz="1000" b="1" dirty="0">
                <a:solidFill>
                  <a:sysClr val="windowText" lastClr="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38403737"/>
      </p:ext>
    </p:extLst>
  </p:cSld>
  <p:clrMapOvr>
    <a:masterClrMapping/>
  </p:clrMapOvr>
  <p:transition spd="med" advClick="0">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2"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Mental health and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4" name="Group 3"/>
          <p:cNvGrpSpPr/>
          <p:nvPr/>
        </p:nvGrpSpPr>
        <p:grpSpPr>
          <a:xfrm>
            <a:off x="29126" y="815756"/>
            <a:ext cx="9009049" cy="5784277"/>
            <a:chOff x="29126" y="815756"/>
            <a:chExt cx="9009049" cy="5784277"/>
          </a:xfrm>
        </p:grpSpPr>
        <p:pic>
          <p:nvPicPr>
            <p:cNvPr id="12" name="Picture 11"/>
            <p:cNvPicPr>
              <a:picLocks noChangeAspect="1"/>
            </p:cNvPicPr>
            <p:nvPr/>
          </p:nvPicPr>
          <p:blipFill>
            <a:blip r:embed="rId3"/>
            <a:stretch>
              <a:fillRect/>
            </a:stretch>
          </p:blipFill>
          <p:spPr>
            <a:xfrm>
              <a:off x="4568921" y="815756"/>
              <a:ext cx="4469254" cy="2798882"/>
            </a:xfrm>
            <a:prstGeom prst="rect">
              <a:avLst/>
            </a:prstGeom>
          </p:spPr>
        </p:pic>
        <p:pic>
          <p:nvPicPr>
            <p:cNvPr id="11" name="Picture 10"/>
            <p:cNvPicPr>
              <a:picLocks noChangeAspect="1"/>
            </p:cNvPicPr>
            <p:nvPr/>
          </p:nvPicPr>
          <p:blipFill>
            <a:blip r:embed="rId4"/>
            <a:stretch>
              <a:fillRect/>
            </a:stretch>
          </p:blipFill>
          <p:spPr>
            <a:xfrm>
              <a:off x="29126" y="815756"/>
              <a:ext cx="4507815" cy="2798882"/>
            </a:xfrm>
            <a:prstGeom prst="rect">
              <a:avLst/>
            </a:prstGeom>
          </p:spPr>
        </p:pic>
        <p:pic>
          <p:nvPicPr>
            <p:cNvPr id="7" name="Picture 6"/>
            <p:cNvPicPr>
              <a:picLocks noChangeAspect="1"/>
            </p:cNvPicPr>
            <p:nvPr/>
          </p:nvPicPr>
          <p:blipFill>
            <a:blip r:embed="rId5" cstate="print"/>
            <a:stretch>
              <a:fillRect/>
            </a:stretch>
          </p:blipFill>
          <p:spPr>
            <a:xfrm>
              <a:off x="60474" y="3824297"/>
              <a:ext cx="4508447" cy="2770093"/>
            </a:xfrm>
            <a:prstGeom prst="rect">
              <a:avLst/>
            </a:prstGeom>
          </p:spPr>
        </p:pic>
        <p:cxnSp>
          <p:nvCxnSpPr>
            <p:cNvPr id="8" name="Straight Arrow Connector 7"/>
            <p:cNvCxnSpPr/>
            <p:nvPr/>
          </p:nvCxnSpPr>
          <p:spPr>
            <a:xfrm flipV="1">
              <a:off x="1147313" y="1431985"/>
              <a:ext cx="2242868" cy="156642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555411" y="1431985"/>
              <a:ext cx="2208362" cy="164764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stretch>
              <a:fillRect/>
            </a:stretch>
          </p:blipFill>
          <p:spPr>
            <a:xfrm>
              <a:off x="4451889" y="3824297"/>
              <a:ext cx="4483881" cy="2775736"/>
            </a:xfrm>
            <a:prstGeom prst="rect">
              <a:avLst/>
            </a:prstGeom>
          </p:spPr>
        </p:pic>
        <p:sp>
          <p:nvSpPr>
            <p:cNvPr id="10" name="Oval 9"/>
            <p:cNvSpPr/>
            <p:nvPr/>
          </p:nvSpPr>
          <p:spPr>
            <a:xfrm>
              <a:off x="7618441" y="4230867"/>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116138" y="4513765"/>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57407378"/>
      </p:ext>
    </p:extLst>
  </p:cSld>
  <p:clrMapOvr>
    <a:masterClrMapping/>
  </p:clrMapOvr>
  <p:transition spd="med" advClick="0">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64283" y="967925"/>
            <a:ext cx="8686800" cy="5457716"/>
          </a:xfrm>
          <a:prstGeom prst="rect">
            <a:avLst/>
          </a:prstGeom>
        </p:spPr>
      </p:pic>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services in Waterloo Region</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1798743753"/>
      </p:ext>
    </p:extLst>
  </p:cSld>
  <p:clrMapOvr>
    <a:masterClrMapping/>
  </p:clrMapOvr>
  <p:transition spd="med" advClick="0">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Arial" panose="020B0604020202020204" pitchFamily="34" charset="0"/>
              </a:rPr>
              <a:t>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care services: Perceived Quality</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7" name="Group 6"/>
          <p:cNvGrpSpPr/>
          <p:nvPr/>
        </p:nvGrpSpPr>
        <p:grpSpPr>
          <a:xfrm>
            <a:off x="116710" y="716662"/>
            <a:ext cx="8916888" cy="5879890"/>
            <a:chOff x="116710" y="716662"/>
            <a:chExt cx="8916888" cy="5879890"/>
          </a:xfrm>
        </p:grpSpPr>
        <p:pic>
          <p:nvPicPr>
            <p:cNvPr id="22" name="Picture 21"/>
            <p:cNvPicPr>
              <a:picLocks noChangeAspect="1"/>
            </p:cNvPicPr>
            <p:nvPr/>
          </p:nvPicPr>
          <p:blipFill>
            <a:blip r:embed="rId3"/>
            <a:stretch>
              <a:fillRect/>
            </a:stretch>
          </p:blipFill>
          <p:spPr>
            <a:xfrm>
              <a:off x="116710" y="1020369"/>
              <a:ext cx="4449088" cy="2467394"/>
            </a:xfrm>
            <a:prstGeom prst="rect">
              <a:avLst/>
            </a:prstGeom>
          </p:spPr>
        </p:pic>
        <p:grpSp>
          <p:nvGrpSpPr>
            <p:cNvPr id="2" name="Group 1"/>
            <p:cNvGrpSpPr/>
            <p:nvPr/>
          </p:nvGrpSpPr>
          <p:grpSpPr>
            <a:xfrm>
              <a:off x="4565798" y="3938218"/>
              <a:ext cx="4457963" cy="2658334"/>
              <a:chOff x="4565798" y="3938218"/>
              <a:chExt cx="4457963" cy="2658334"/>
            </a:xfrm>
          </p:grpSpPr>
          <p:pic>
            <p:nvPicPr>
              <p:cNvPr id="25" name="Picture 24"/>
              <p:cNvPicPr>
                <a:picLocks noChangeAspect="1"/>
              </p:cNvPicPr>
              <p:nvPr/>
            </p:nvPicPr>
            <p:blipFill>
              <a:blip r:embed="rId4"/>
              <a:stretch>
                <a:fillRect/>
              </a:stretch>
            </p:blipFill>
            <p:spPr>
              <a:xfrm>
                <a:off x="4565798" y="3938218"/>
                <a:ext cx="4457963" cy="2658334"/>
              </a:xfrm>
              <a:prstGeom prst="rect">
                <a:avLst/>
              </a:prstGeom>
            </p:spPr>
          </p:pic>
          <p:cxnSp>
            <p:nvCxnSpPr>
              <p:cNvPr id="8" name="Straight Connector 7"/>
              <p:cNvCxnSpPr/>
              <p:nvPr/>
            </p:nvCxnSpPr>
            <p:spPr>
              <a:xfrm flipH="1" flipV="1">
                <a:off x="6910628" y="4018057"/>
                <a:ext cx="4881" cy="2183403"/>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7863" y="4018057"/>
                <a:ext cx="4385" cy="218340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0" name="TextBox 1"/>
            <p:cNvSpPr txBox="1"/>
            <p:nvPr/>
          </p:nvSpPr>
          <p:spPr>
            <a:xfrm>
              <a:off x="6121614" y="4264640"/>
              <a:ext cx="950541" cy="4173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Single </a:t>
              </a:r>
              <a:r>
                <a:rPr lang="en-CA" sz="1000" b="1" dirty="0" smtClean="0">
                  <a:solidFill>
                    <a:sysClr val="windowText" lastClr="000000"/>
                  </a:solidFill>
                  <a:latin typeface="Arial" panose="020B0604020202020204" pitchFamily="34" charset="0"/>
                  <a:cs typeface="Arial" panose="020B0604020202020204" pitchFamily="34" charset="0"/>
                </a:rPr>
                <a:t>parent</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1" name="TextBox 1"/>
            <p:cNvSpPr txBox="1"/>
            <p:nvPr/>
          </p:nvSpPr>
          <p:spPr>
            <a:xfrm>
              <a:off x="7422445" y="4331197"/>
              <a:ext cx="821015" cy="210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Couple</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2" name="TextBox 1"/>
            <p:cNvSpPr txBox="1"/>
            <p:nvPr/>
          </p:nvSpPr>
          <p:spPr>
            <a:xfrm>
              <a:off x="5025128" y="4343667"/>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Living</a:t>
              </a:r>
              <a:r>
                <a:rPr lang="en-CA" sz="1000" b="1" baseline="0" dirty="0">
                  <a:solidFill>
                    <a:sysClr val="windowText" lastClr="000000"/>
                  </a:solidFill>
                  <a:latin typeface="Arial" panose="020B0604020202020204" pitchFamily="34" charset="0"/>
                  <a:cs typeface="Arial" panose="020B0604020202020204" pitchFamily="34" charset="0"/>
                </a:rPr>
                <a:t> alone</a:t>
              </a:r>
              <a:endParaRPr lang="en-CA" sz="1000" b="1" dirty="0">
                <a:solidFill>
                  <a:sysClr val="windowText" lastClr="000000"/>
                </a:solidFill>
                <a:latin typeface="Arial" panose="020B0604020202020204" pitchFamily="34" charset="0"/>
                <a:cs typeface="Arial" panose="020B0604020202020204" pitchFamily="34" charset="0"/>
              </a:endParaRPr>
            </a:p>
          </p:txBody>
        </p:sp>
        <p:grpSp>
          <p:nvGrpSpPr>
            <p:cNvPr id="5" name="Group 4"/>
            <p:cNvGrpSpPr/>
            <p:nvPr/>
          </p:nvGrpSpPr>
          <p:grpSpPr>
            <a:xfrm>
              <a:off x="116710" y="3868546"/>
              <a:ext cx="4449088" cy="2664398"/>
              <a:chOff x="116710" y="3868546"/>
              <a:chExt cx="4449088" cy="2664398"/>
            </a:xfrm>
          </p:grpSpPr>
          <p:pic>
            <p:nvPicPr>
              <p:cNvPr id="24" name="Picture 23"/>
              <p:cNvPicPr>
                <a:picLocks noChangeAspect="1"/>
              </p:cNvPicPr>
              <p:nvPr/>
            </p:nvPicPr>
            <p:blipFill>
              <a:blip r:embed="rId5"/>
              <a:stretch>
                <a:fillRect/>
              </a:stretch>
            </p:blipFill>
            <p:spPr>
              <a:xfrm>
                <a:off x="116710" y="3868546"/>
                <a:ext cx="4449088" cy="2664398"/>
              </a:xfrm>
              <a:prstGeom prst="rect">
                <a:avLst/>
              </a:prstGeom>
            </p:spPr>
          </p:pic>
          <p:cxnSp>
            <p:nvCxnSpPr>
              <p:cNvPr id="13" name="Straight Connector 12"/>
              <p:cNvCxnSpPr/>
              <p:nvPr/>
            </p:nvCxnSpPr>
            <p:spPr>
              <a:xfrm flipH="1" flipV="1">
                <a:off x="2191130" y="3970328"/>
                <a:ext cx="2073" cy="2209584"/>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flipV="1">
              <a:off x="1703830" y="1020588"/>
              <a:ext cx="1084" cy="208643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
            <p:cNvSpPr txBox="1"/>
            <p:nvPr/>
          </p:nvSpPr>
          <p:spPr>
            <a:xfrm>
              <a:off x="866016" y="4338225"/>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City</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6" name="TextBox 1"/>
            <p:cNvSpPr txBox="1"/>
            <p:nvPr/>
          </p:nvSpPr>
          <p:spPr>
            <a:xfrm>
              <a:off x="2655963" y="4338225"/>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Township</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7" name="TextBox 1"/>
            <p:cNvSpPr txBox="1"/>
            <p:nvPr/>
          </p:nvSpPr>
          <p:spPr>
            <a:xfrm>
              <a:off x="640332" y="1417054"/>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Low income</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8" name="TextBox 17"/>
            <p:cNvSpPr txBox="1"/>
            <p:nvPr/>
          </p:nvSpPr>
          <p:spPr>
            <a:xfrm>
              <a:off x="1811547"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19" name="TextBox 18"/>
            <p:cNvSpPr txBox="1"/>
            <p:nvPr/>
          </p:nvSpPr>
          <p:spPr>
            <a:xfrm>
              <a:off x="6462903"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sp>
          <p:nvSpPr>
            <p:cNvPr id="20" name="TextBox 19"/>
            <p:cNvSpPr txBox="1"/>
            <p:nvPr/>
          </p:nvSpPr>
          <p:spPr>
            <a:xfrm>
              <a:off x="1453550" y="351655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21" name="TextBox 20"/>
            <p:cNvSpPr txBox="1"/>
            <p:nvPr/>
          </p:nvSpPr>
          <p:spPr>
            <a:xfrm>
              <a:off x="5461958" y="351655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6"/>
            <a:stretch>
              <a:fillRect/>
            </a:stretch>
          </p:blipFill>
          <p:spPr>
            <a:xfrm>
              <a:off x="4570203" y="1010370"/>
              <a:ext cx="4463395" cy="2421736"/>
            </a:xfrm>
            <a:prstGeom prst="rect">
              <a:avLst/>
            </a:prstGeom>
          </p:spPr>
        </p:pic>
      </p:grpSp>
    </p:spTree>
    <p:extLst>
      <p:ext uri="{BB962C8B-B14F-4D97-AF65-F5344CB8AC3E}">
        <p14:creationId xmlns:p14="http://schemas.microsoft.com/office/powerpoint/2010/main" val="1427938619"/>
      </p:ext>
    </p:extLst>
  </p:cSld>
  <p:clrMapOvr>
    <a:masterClrMapping/>
  </p:clrMapOvr>
  <p:transition spd="med" advClick="0">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58167" y="465398"/>
            <a:ext cx="585833" cy="2568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H</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ealth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care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services: Perceived Accessibility</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7" name="Group 6"/>
          <p:cNvGrpSpPr/>
          <p:nvPr/>
        </p:nvGrpSpPr>
        <p:grpSpPr>
          <a:xfrm>
            <a:off x="4575057" y="3959455"/>
            <a:ext cx="4455733" cy="2586099"/>
            <a:chOff x="4575057" y="3840187"/>
            <a:chExt cx="4455733" cy="2586099"/>
          </a:xfrm>
        </p:grpSpPr>
        <p:pic>
          <p:nvPicPr>
            <p:cNvPr id="25" name="Picture 24"/>
            <p:cNvPicPr>
              <a:picLocks noChangeAspect="1"/>
            </p:cNvPicPr>
            <p:nvPr/>
          </p:nvPicPr>
          <p:blipFill>
            <a:blip r:embed="rId3"/>
            <a:stretch>
              <a:fillRect/>
            </a:stretch>
          </p:blipFill>
          <p:spPr>
            <a:xfrm>
              <a:off x="4575057" y="3840187"/>
              <a:ext cx="4455733" cy="2586099"/>
            </a:xfrm>
            <a:prstGeom prst="rect">
              <a:avLst/>
            </a:prstGeom>
          </p:spPr>
        </p:pic>
        <p:cxnSp>
          <p:nvCxnSpPr>
            <p:cNvPr id="9" name="Straight Connector 8"/>
            <p:cNvCxnSpPr/>
            <p:nvPr/>
          </p:nvCxnSpPr>
          <p:spPr>
            <a:xfrm flipV="1">
              <a:off x="6942911" y="3862030"/>
              <a:ext cx="4644" cy="2156442"/>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6273461" y="3862030"/>
              <a:ext cx="4791" cy="2160106"/>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1" name="TextBox 1"/>
          <p:cNvSpPr txBox="1"/>
          <p:nvPr/>
        </p:nvSpPr>
        <p:spPr>
          <a:xfrm>
            <a:off x="6179783" y="4276575"/>
            <a:ext cx="877911" cy="39942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Single </a:t>
            </a:r>
            <a:r>
              <a:rPr lang="en-CA" sz="1000" b="1" dirty="0" smtClean="0">
                <a:solidFill>
                  <a:sysClr val="windowText" lastClr="000000"/>
                </a:solidFill>
                <a:latin typeface="Arial" panose="020B0604020202020204" pitchFamily="34" charset="0"/>
                <a:cs typeface="Arial" panose="020B0604020202020204" pitchFamily="34" charset="0"/>
              </a:rPr>
              <a:t>parent</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2" name="TextBox 1"/>
          <p:cNvSpPr txBox="1"/>
          <p:nvPr/>
        </p:nvSpPr>
        <p:spPr>
          <a:xfrm>
            <a:off x="7482235" y="4369827"/>
            <a:ext cx="821015" cy="2107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Couple</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3" name="TextBox 1"/>
          <p:cNvSpPr txBox="1"/>
          <p:nvPr/>
        </p:nvSpPr>
        <p:spPr>
          <a:xfrm>
            <a:off x="5025127" y="4369827"/>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a:solidFill>
                  <a:sysClr val="windowText" lastClr="000000"/>
                </a:solidFill>
                <a:latin typeface="Arial" panose="020B0604020202020204" pitchFamily="34" charset="0"/>
                <a:cs typeface="Arial" panose="020B0604020202020204" pitchFamily="34" charset="0"/>
              </a:rPr>
              <a:t>Living</a:t>
            </a:r>
            <a:r>
              <a:rPr lang="en-CA" sz="1000" b="1" baseline="0" dirty="0">
                <a:solidFill>
                  <a:sysClr val="windowText" lastClr="000000"/>
                </a:solidFill>
                <a:latin typeface="Arial" panose="020B0604020202020204" pitchFamily="34" charset="0"/>
                <a:cs typeface="Arial" panose="020B0604020202020204" pitchFamily="34" charset="0"/>
              </a:rPr>
              <a:t> alone</a:t>
            </a:r>
            <a:endParaRPr lang="en-CA" sz="1000" b="1" dirty="0">
              <a:solidFill>
                <a:sysClr val="windowText" lastClr="000000"/>
              </a:solidFill>
              <a:latin typeface="Arial" panose="020B0604020202020204" pitchFamily="34" charset="0"/>
              <a:cs typeface="Arial" panose="020B0604020202020204" pitchFamily="34" charset="0"/>
            </a:endParaRPr>
          </a:p>
        </p:txBody>
      </p:sp>
      <p:grpSp>
        <p:nvGrpSpPr>
          <p:cNvPr id="6" name="Group 5"/>
          <p:cNvGrpSpPr/>
          <p:nvPr/>
        </p:nvGrpSpPr>
        <p:grpSpPr>
          <a:xfrm>
            <a:off x="108547" y="3899572"/>
            <a:ext cx="4471492" cy="2586099"/>
            <a:chOff x="108547" y="3987033"/>
            <a:chExt cx="4471492" cy="2586099"/>
          </a:xfrm>
        </p:grpSpPr>
        <p:pic>
          <p:nvPicPr>
            <p:cNvPr id="24" name="Picture 23"/>
            <p:cNvPicPr>
              <a:picLocks noChangeAspect="1"/>
            </p:cNvPicPr>
            <p:nvPr/>
          </p:nvPicPr>
          <p:blipFill>
            <a:blip r:embed="rId4"/>
            <a:stretch>
              <a:fillRect/>
            </a:stretch>
          </p:blipFill>
          <p:spPr>
            <a:xfrm>
              <a:off x="108547" y="3987033"/>
              <a:ext cx="4471492" cy="2586099"/>
            </a:xfrm>
            <a:prstGeom prst="rect">
              <a:avLst/>
            </a:prstGeom>
          </p:spPr>
        </p:pic>
        <p:cxnSp>
          <p:nvCxnSpPr>
            <p:cNvPr id="14" name="Straight Connector 13"/>
            <p:cNvCxnSpPr/>
            <p:nvPr/>
          </p:nvCxnSpPr>
          <p:spPr>
            <a:xfrm flipV="1">
              <a:off x="2219141" y="4086969"/>
              <a:ext cx="23127" cy="2153155"/>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108547" y="1030734"/>
            <a:ext cx="4471492" cy="2461116"/>
            <a:chOff x="108547" y="983028"/>
            <a:chExt cx="4471492" cy="2461116"/>
          </a:xfrm>
        </p:grpSpPr>
        <p:pic>
          <p:nvPicPr>
            <p:cNvPr id="2" name="Picture 1"/>
            <p:cNvPicPr>
              <a:picLocks noChangeAspect="1"/>
            </p:cNvPicPr>
            <p:nvPr/>
          </p:nvPicPr>
          <p:blipFill>
            <a:blip r:embed="rId5"/>
            <a:stretch>
              <a:fillRect/>
            </a:stretch>
          </p:blipFill>
          <p:spPr>
            <a:xfrm>
              <a:off x="108547" y="983028"/>
              <a:ext cx="4471492" cy="2461116"/>
            </a:xfrm>
            <a:prstGeom prst="rect">
              <a:avLst/>
            </a:prstGeom>
          </p:spPr>
        </p:pic>
        <p:cxnSp>
          <p:nvCxnSpPr>
            <p:cNvPr id="15" name="Straight Connector 14"/>
            <p:cNvCxnSpPr/>
            <p:nvPr/>
          </p:nvCxnSpPr>
          <p:spPr>
            <a:xfrm flipV="1">
              <a:off x="1686507" y="1001864"/>
              <a:ext cx="38926" cy="206272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16" name="TextBox 1"/>
          <p:cNvSpPr txBox="1"/>
          <p:nvPr/>
        </p:nvSpPr>
        <p:spPr>
          <a:xfrm>
            <a:off x="822135" y="4286320"/>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City</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7" name="TextBox 1"/>
          <p:cNvSpPr txBox="1"/>
          <p:nvPr/>
        </p:nvSpPr>
        <p:spPr>
          <a:xfrm>
            <a:off x="2773763" y="4285654"/>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Township</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8" name="TextBox 1"/>
          <p:cNvSpPr txBox="1"/>
          <p:nvPr/>
        </p:nvSpPr>
        <p:spPr>
          <a:xfrm>
            <a:off x="578764" y="1440803"/>
            <a:ext cx="1096486" cy="23505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CA" sz="1000" b="1" dirty="0" smtClean="0">
                <a:solidFill>
                  <a:sysClr val="windowText" lastClr="000000"/>
                </a:solidFill>
                <a:latin typeface="Arial" panose="020B0604020202020204" pitchFamily="34" charset="0"/>
                <a:cs typeface="Arial" panose="020B0604020202020204" pitchFamily="34" charset="0"/>
              </a:rPr>
              <a:t>Low income</a:t>
            </a:r>
            <a:endParaRPr lang="en-CA" sz="1000" b="1" dirty="0">
              <a:solidFill>
                <a:sysClr val="windowText" lastClr="000000"/>
              </a:solidFill>
              <a:latin typeface="Arial" panose="020B0604020202020204" pitchFamily="34" charset="0"/>
              <a:cs typeface="Arial" panose="020B0604020202020204" pitchFamily="34" charset="0"/>
            </a:endParaRPr>
          </a:p>
        </p:txBody>
      </p:sp>
      <p:sp>
        <p:nvSpPr>
          <p:cNvPr id="19" name="TextBox 18"/>
          <p:cNvSpPr txBox="1"/>
          <p:nvPr/>
        </p:nvSpPr>
        <p:spPr>
          <a:xfrm>
            <a:off x="1811547"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20" name="TextBox 19"/>
          <p:cNvSpPr txBox="1"/>
          <p:nvPr/>
        </p:nvSpPr>
        <p:spPr>
          <a:xfrm>
            <a:off x="6462903"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sp>
        <p:nvSpPr>
          <p:cNvPr id="21" name="TextBox 20"/>
          <p:cNvSpPr txBox="1"/>
          <p:nvPr/>
        </p:nvSpPr>
        <p:spPr>
          <a:xfrm>
            <a:off x="1453550" y="351655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22" name="TextBox 21"/>
          <p:cNvSpPr txBox="1"/>
          <p:nvPr/>
        </p:nvSpPr>
        <p:spPr>
          <a:xfrm>
            <a:off x="5461958" y="351655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pic>
        <p:nvPicPr>
          <p:cNvPr id="23" name="Picture 22"/>
          <p:cNvPicPr>
            <a:picLocks noChangeAspect="1"/>
          </p:cNvPicPr>
          <p:nvPr/>
        </p:nvPicPr>
        <p:blipFill>
          <a:blip r:embed="rId6"/>
          <a:stretch>
            <a:fillRect/>
          </a:stretch>
        </p:blipFill>
        <p:spPr>
          <a:xfrm>
            <a:off x="4580040" y="994341"/>
            <a:ext cx="4450750" cy="2457754"/>
          </a:xfrm>
          <a:prstGeom prst="rect">
            <a:avLst/>
          </a:prstGeom>
        </p:spPr>
      </p:pic>
    </p:spTree>
    <p:extLst>
      <p:ext uri="{BB962C8B-B14F-4D97-AF65-F5344CB8AC3E}">
        <p14:creationId xmlns:p14="http://schemas.microsoft.com/office/powerpoint/2010/main" val="18520563"/>
      </p:ext>
    </p:extLst>
  </p:cSld>
  <p:clrMapOvr>
    <a:masterClrMapping/>
  </p:clrMapOvr>
  <p:transition spd="med" advClick="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6800" cy="502527"/>
          </a:xfrm>
          <a:prstGeom prst="rect">
            <a:avLst/>
          </a:prstGeom>
          <a:solidFill>
            <a:srgbClr val="FFFF00"/>
          </a:solidFill>
          <a:ln>
            <a:solidFill>
              <a:srgbClr val="005A73"/>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Accessibility of </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health care and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O</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verall </a:t>
            </a:r>
            <a:r>
              <a:rPr lang="en-US" sz="2800" i="0" dirty="0">
                <a:solidFill>
                  <a:srgbClr val="005A6E"/>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005A6E"/>
                </a:solidFill>
                <a:latin typeface="Arial" panose="020B0604020202020204" pitchFamily="34" charset="0"/>
                <a:ea typeface="Open Sans Condensed" panose="020B0806030504020204" pitchFamily="34" charset="0"/>
                <a:cs typeface="Arial" panose="020B0604020202020204" pitchFamily="34" charset="0"/>
              </a:rPr>
              <a:t>ellbeing</a:t>
            </a:r>
            <a:endParaRPr lang="en-CA" sz="2800" dirty="0">
              <a:solidFill>
                <a:srgbClr val="005A6E"/>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21" name="Group 20"/>
          <p:cNvGrpSpPr/>
          <p:nvPr/>
        </p:nvGrpSpPr>
        <p:grpSpPr>
          <a:xfrm>
            <a:off x="138110" y="812889"/>
            <a:ext cx="8980544" cy="5645060"/>
            <a:chOff x="138110" y="812889"/>
            <a:chExt cx="8980544" cy="5645060"/>
          </a:xfrm>
        </p:grpSpPr>
        <p:cxnSp>
          <p:nvCxnSpPr>
            <p:cNvPr id="8" name="Straight Arrow Connector 7"/>
            <p:cNvCxnSpPr/>
            <p:nvPr/>
          </p:nvCxnSpPr>
          <p:spPr>
            <a:xfrm flipV="1">
              <a:off x="1276709" y="1319842"/>
              <a:ext cx="2363638" cy="157863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236234" y="1319842"/>
              <a:ext cx="2838091" cy="1699403"/>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638425" y="3981450"/>
              <a:ext cx="1857375" cy="108434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138110" y="812889"/>
              <a:ext cx="8980544" cy="5645060"/>
              <a:chOff x="138110" y="812889"/>
              <a:chExt cx="8980544" cy="5645060"/>
            </a:xfrm>
          </p:grpSpPr>
          <p:pic>
            <p:nvPicPr>
              <p:cNvPr id="7" name="Picture 6"/>
              <p:cNvPicPr>
                <a:picLocks noChangeAspect="1"/>
              </p:cNvPicPr>
              <p:nvPr/>
            </p:nvPicPr>
            <p:blipFill>
              <a:blip r:embed="rId3" cstate="print"/>
              <a:stretch>
                <a:fillRect/>
              </a:stretch>
            </p:blipFill>
            <p:spPr>
              <a:xfrm>
                <a:off x="138110" y="3658543"/>
                <a:ext cx="4425264" cy="2760876"/>
              </a:xfrm>
              <a:prstGeom prst="rect">
                <a:avLst/>
              </a:prstGeom>
            </p:spPr>
          </p:pic>
          <p:pic>
            <p:nvPicPr>
              <p:cNvPr id="2" name="Picture 1"/>
              <p:cNvPicPr>
                <a:picLocks noChangeAspect="1"/>
              </p:cNvPicPr>
              <p:nvPr/>
            </p:nvPicPr>
            <p:blipFill>
              <a:blip r:embed="rId4"/>
              <a:stretch>
                <a:fillRect/>
              </a:stretch>
            </p:blipFill>
            <p:spPr>
              <a:xfrm>
                <a:off x="4563374" y="812889"/>
                <a:ext cx="4412172" cy="2749425"/>
              </a:xfrm>
              <a:prstGeom prst="rect">
                <a:avLst/>
              </a:prstGeom>
            </p:spPr>
          </p:pic>
          <p:pic>
            <p:nvPicPr>
              <p:cNvPr id="4" name="Picture 3"/>
              <p:cNvPicPr>
                <a:picLocks noChangeAspect="1"/>
              </p:cNvPicPr>
              <p:nvPr/>
            </p:nvPicPr>
            <p:blipFill>
              <a:blip r:embed="rId5"/>
              <a:stretch>
                <a:fillRect/>
              </a:stretch>
            </p:blipFill>
            <p:spPr>
              <a:xfrm>
                <a:off x="138111" y="812889"/>
                <a:ext cx="4425264" cy="2755353"/>
              </a:xfrm>
              <a:prstGeom prst="rect">
                <a:avLst/>
              </a:prstGeom>
            </p:spPr>
          </p:pic>
          <p:pic>
            <p:nvPicPr>
              <p:cNvPr id="5" name="Picture 4"/>
              <p:cNvPicPr>
                <a:picLocks noChangeAspect="1"/>
              </p:cNvPicPr>
              <p:nvPr/>
            </p:nvPicPr>
            <p:blipFill>
              <a:blip r:embed="rId6"/>
              <a:stretch>
                <a:fillRect/>
              </a:stretch>
            </p:blipFill>
            <p:spPr>
              <a:xfrm>
                <a:off x="4563374" y="3635656"/>
                <a:ext cx="4555280" cy="2822293"/>
              </a:xfrm>
              <a:prstGeom prst="rect">
                <a:avLst/>
              </a:prstGeom>
            </p:spPr>
          </p:pic>
        </p:grpSp>
        <p:sp>
          <p:nvSpPr>
            <p:cNvPr id="10" name="Oval 9"/>
            <p:cNvSpPr/>
            <p:nvPr/>
          </p:nvSpPr>
          <p:spPr>
            <a:xfrm>
              <a:off x="7901613" y="3981450"/>
              <a:ext cx="1090776" cy="516669"/>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V="1">
              <a:off x="1590315" y="1303393"/>
              <a:ext cx="2096219" cy="1768415"/>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408762" y="1246500"/>
              <a:ext cx="2398144" cy="1772745"/>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793457" y="4187688"/>
              <a:ext cx="1643652" cy="79838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44234985"/>
      </p:ext>
    </p:extLst>
  </p:cSld>
  <p:clrMapOvr>
    <a:masterClrMapping/>
  </p:clrMapOvr>
  <p:transition spd="med"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Think about…</a:t>
            </a:r>
            <a:endParaRPr lang="en-CA" b="1" dirty="0"/>
          </a:p>
        </p:txBody>
      </p:sp>
      <p:sp>
        <p:nvSpPr>
          <p:cNvPr id="3" name="Content Placeholder 2"/>
          <p:cNvSpPr>
            <a:spLocks noGrp="1"/>
          </p:cNvSpPr>
          <p:nvPr>
            <p:ph idx="1"/>
          </p:nvPr>
        </p:nvSpPr>
        <p:spPr>
          <a:xfrm>
            <a:off x="304800" y="2324506"/>
            <a:ext cx="5486400" cy="3801657"/>
          </a:xfrm>
        </p:spPr>
        <p:txBody>
          <a:bodyPr>
            <a:normAutofit/>
          </a:bodyPr>
          <a:lstStyle/>
          <a:p>
            <a:pPr lvl="0"/>
            <a:r>
              <a:rPr lang="en-US" b="1" dirty="0"/>
              <a:t>What was </a:t>
            </a:r>
            <a:r>
              <a:rPr lang="en-US" b="1" dirty="0" smtClean="0"/>
              <a:t>surprising?</a:t>
            </a:r>
            <a:endParaRPr lang="en-CA" dirty="0"/>
          </a:p>
          <a:p>
            <a:pPr lvl="0"/>
            <a:r>
              <a:rPr lang="en-US" b="1" dirty="0" smtClean="0"/>
              <a:t>Where </a:t>
            </a:r>
            <a:r>
              <a:rPr lang="en-US" b="1" dirty="0"/>
              <a:t>do we need to do a deeper dive on the </a:t>
            </a:r>
            <a:r>
              <a:rPr lang="en-US" b="1" dirty="0" smtClean="0"/>
              <a:t>data?</a:t>
            </a:r>
            <a:endParaRPr lang="en-CA" dirty="0"/>
          </a:p>
          <a:p>
            <a:pPr lvl="0"/>
            <a:r>
              <a:rPr lang="en-US" b="1" dirty="0" smtClean="0"/>
              <a:t>How </a:t>
            </a:r>
            <a:r>
              <a:rPr lang="en-US" b="1" dirty="0"/>
              <a:t>do you think you will use the survey results? </a:t>
            </a:r>
            <a:endParaRPr lang="en-CA" dirty="0"/>
          </a:p>
          <a:p>
            <a:r>
              <a:rPr lang="en-US" b="1" dirty="0"/>
              <a:t> </a:t>
            </a:r>
            <a:r>
              <a:rPr lang="en-CA" b="1" dirty="0" smtClean="0"/>
              <a:t>Do </a:t>
            </a:r>
            <a:r>
              <a:rPr lang="en-CA" b="1" dirty="0"/>
              <a:t>you have any other questions or comments? </a:t>
            </a:r>
            <a:endParaRPr lang="en-CA" dirty="0"/>
          </a:p>
        </p:txBody>
      </p:sp>
    </p:spTree>
    <p:extLst>
      <p:ext uri="{BB962C8B-B14F-4D97-AF65-F5344CB8AC3E}">
        <p14:creationId xmlns:p14="http://schemas.microsoft.com/office/powerpoint/2010/main" val="2192561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EDUCATION</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023" y="430306"/>
            <a:ext cx="2111188" cy="2111188"/>
          </a:xfrm>
          <a:prstGeom prst="rect">
            <a:avLst/>
          </a:prstGeom>
        </p:spPr>
      </p:pic>
    </p:spTree>
    <p:extLst>
      <p:ext uri="{BB962C8B-B14F-4D97-AF65-F5344CB8AC3E}">
        <p14:creationId xmlns:p14="http://schemas.microsoft.com/office/powerpoint/2010/main" val="2632576086"/>
      </p:ext>
    </p:extLst>
  </p:cSld>
  <p:clrMapOvr>
    <a:masterClrMapping/>
  </p:clrMapOvr>
  <p:transition spd="slow" advClick="0">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341407"/>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Lower perceived availability of </a:t>
            </a:r>
            <a:r>
              <a:rPr lang="en-US" i="1" dirty="0" smtClean="0">
                <a:latin typeface="Arial" panose="020B0604020202020204" pitchFamily="34" charset="0"/>
                <a:cs typeface="Arial" panose="020B0604020202020204" pitchFamily="34" charset="0"/>
              </a:rPr>
              <a:t>formal education opportunities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Courses seen as offered at inconvenient times</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Courses seen as too expensive</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054537"/>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availability of </a:t>
            </a:r>
            <a:r>
              <a:rPr lang="en-US" i="1" dirty="0" smtClean="0">
                <a:latin typeface="Arial" panose="020B0604020202020204" pitchFamily="34" charset="0"/>
                <a:cs typeface="Arial" panose="020B0604020202020204" pitchFamily="34" charset="0"/>
              </a:rPr>
              <a:t>courses of interest</a:t>
            </a:r>
          </a:p>
          <a:p>
            <a:pPr lvl="0">
              <a:spcBef>
                <a:spcPts val="0"/>
              </a:spcBef>
              <a:spcAft>
                <a:spcPts val="1200"/>
              </a:spcAft>
              <a:buClr>
                <a:srgbClr val="00A7B9"/>
              </a:buClr>
              <a:buSzPct val="150000"/>
              <a:buBlip>
                <a:blip r:embed="rId3"/>
              </a:buBlip>
            </a:pPr>
            <a:r>
              <a:rPr lang="en-US" dirty="0" smtClean="0">
                <a:solidFill>
                  <a:srgbClr val="000000"/>
                </a:solidFill>
                <a:latin typeface="Arial" panose="020B0604020202020204" pitchFamily="34" charset="0"/>
                <a:cs typeface="Arial" panose="020B0604020202020204" pitchFamily="34" charset="0"/>
              </a:rPr>
              <a:t>More likely to have taken courses to improve skills or prepare for job</a:t>
            </a:r>
            <a:endParaRPr lang="en-US" i="1" dirty="0">
              <a:solidFill>
                <a:srgbClr val="000000"/>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
        <p:nvSpPr>
          <p:cNvPr id="9" name="Content Placeholder 7"/>
          <p:cNvSpPr txBox="1">
            <a:spLocks/>
          </p:cNvSpPr>
          <p:nvPr/>
        </p:nvSpPr>
        <p:spPr>
          <a:xfrm>
            <a:off x="1518862" y="5834069"/>
            <a:ext cx="6474433" cy="409568"/>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groups report taking a similar number of courses for interest</a:t>
            </a:r>
          </a:p>
        </p:txBody>
      </p:sp>
    </p:spTree>
    <p:extLst>
      <p:ext uri="{BB962C8B-B14F-4D97-AF65-F5344CB8AC3E}">
        <p14:creationId xmlns:p14="http://schemas.microsoft.com/office/powerpoint/2010/main" val="2057000973"/>
      </p:ext>
    </p:extLst>
  </p:cSld>
  <p:clrMapOvr>
    <a:masterClrMapping/>
  </p:clrMapOvr>
  <p:transition spd="med" advClick="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341407"/>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Higher perceived availability to </a:t>
            </a:r>
            <a:r>
              <a:rPr lang="en-US" i="1" dirty="0" smtClean="0">
                <a:latin typeface="Arial" panose="020B0604020202020204" pitchFamily="34" charset="0"/>
                <a:cs typeface="Arial" panose="020B0604020202020204" pitchFamily="34" charset="0"/>
              </a:rPr>
              <a:t>upgrade educational qualifications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Courses seen as offered at inconvenient times</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Courses seen as too expensive</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054537"/>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Less likely to take courses for interest in community or online </a:t>
            </a:r>
          </a:p>
          <a:p>
            <a:pPr>
              <a:spcBef>
                <a:spcPts val="0"/>
              </a:spcBef>
              <a:spcAft>
                <a:spcPts val="1200"/>
              </a:spcAft>
              <a:buSzPct val="150000"/>
              <a:buBlip>
                <a:blip r:embed="rId3"/>
              </a:buBlip>
            </a:pPr>
            <a:r>
              <a:rPr lang="en-US" dirty="0" smtClean="0">
                <a:solidFill>
                  <a:srgbClr val="000000"/>
                </a:solidFill>
                <a:latin typeface="Arial" panose="020B0604020202020204" pitchFamily="34" charset="0"/>
                <a:cs typeface="Arial" panose="020B0604020202020204" pitchFamily="34" charset="0"/>
              </a:rPr>
              <a:t>Less likely to have taken courses to improve skills or prepare for job</a:t>
            </a:r>
            <a:endParaRPr lang="en-US" i="1" dirty="0">
              <a:solidFill>
                <a:srgbClr val="000000"/>
              </a:solidFill>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 and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W</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education domain?</a:t>
            </a:r>
            <a:endParaRPr lang="en-CA" sz="2400" i="0" dirty="0">
              <a:solidFill>
                <a:srgbClr val="005064"/>
              </a:solidFill>
              <a:latin typeface="Arial" panose="020B0604020202020204" pitchFamily="34" charset="0"/>
              <a:cs typeface="Arial" panose="020B0604020202020204" pitchFamily="34" charset="0"/>
            </a:endParaRPr>
          </a:p>
        </p:txBody>
      </p:sp>
      <p:sp>
        <p:nvSpPr>
          <p:cNvPr id="12" name="Content Placeholder 7"/>
          <p:cNvSpPr txBox="1">
            <a:spLocks/>
          </p:cNvSpPr>
          <p:nvPr/>
        </p:nvSpPr>
        <p:spPr>
          <a:xfrm>
            <a:off x="1488039" y="5957359"/>
            <a:ext cx="6628545" cy="403250"/>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groups report a similar availability of educational opportunities</a:t>
            </a:r>
          </a:p>
        </p:txBody>
      </p:sp>
    </p:spTree>
    <p:extLst>
      <p:ext uri="{BB962C8B-B14F-4D97-AF65-F5344CB8AC3E}">
        <p14:creationId xmlns:p14="http://schemas.microsoft.com/office/powerpoint/2010/main" val="2859473004"/>
      </p:ext>
    </p:extLst>
  </p:cSld>
  <p:clrMapOvr>
    <a:masterClrMapping/>
  </p:clrMapOvr>
  <p:transition spd="med" advClick="0">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28" y="1000918"/>
            <a:ext cx="8686800" cy="5458362"/>
          </a:xfrm>
          <a:prstGeom prst="rect">
            <a:avLst/>
          </a:prstGeom>
        </p:spPr>
      </p:pic>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in Waterloo Region</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Tree>
    <p:extLst>
      <p:ext uri="{BB962C8B-B14F-4D97-AF65-F5344CB8AC3E}">
        <p14:creationId xmlns:p14="http://schemas.microsoft.com/office/powerpoint/2010/main" val="4221976671"/>
      </p:ext>
    </p:extLst>
  </p:cSld>
  <p:clrMapOvr>
    <a:masterClrMapping/>
  </p:clrMapOvr>
  <p:transition spd="med" advClick="0">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Taking courses for interest</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6" name="TextBox 15"/>
          <p:cNvSpPr txBox="1"/>
          <p:nvPr/>
        </p:nvSpPr>
        <p:spPr>
          <a:xfrm>
            <a:off x="1453550" y="3596061"/>
            <a:ext cx="194094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MUNICIPALITY</a:t>
            </a:r>
            <a:endParaRPr lang="en-CA" sz="1600" b="1" dirty="0">
              <a:latin typeface="Arial" panose="020B0604020202020204" pitchFamily="34" charset="0"/>
              <a:cs typeface="Arial" panose="020B0604020202020204" pitchFamily="34" charset="0"/>
            </a:endParaRPr>
          </a:p>
        </p:txBody>
      </p:sp>
      <p:sp>
        <p:nvSpPr>
          <p:cNvPr id="17" name="TextBox 16"/>
          <p:cNvSpPr txBox="1"/>
          <p:nvPr/>
        </p:nvSpPr>
        <p:spPr>
          <a:xfrm>
            <a:off x="5461958" y="3596061"/>
            <a:ext cx="2907102"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LIVING ARRANGEMENT</a:t>
            </a:r>
            <a:endParaRPr lang="en-CA" sz="1600" b="1" dirty="0">
              <a:latin typeface="Arial" panose="020B0604020202020204" pitchFamily="34" charset="0"/>
              <a:cs typeface="Arial" panose="020B0604020202020204" pitchFamily="34" charset="0"/>
            </a:endParaRPr>
          </a:p>
        </p:txBody>
      </p:sp>
      <p:grpSp>
        <p:nvGrpSpPr>
          <p:cNvPr id="7" name="Group 6"/>
          <p:cNvGrpSpPr/>
          <p:nvPr/>
        </p:nvGrpSpPr>
        <p:grpSpPr>
          <a:xfrm>
            <a:off x="138110" y="716662"/>
            <a:ext cx="8939931" cy="5862590"/>
            <a:chOff x="138110" y="716662"/>
            <a:chExt cx="8939931" cy="5862590"/>
          </a:xfrm>
        </p:grpSpPr>
        <p:sp>
          <p:nvSpPr>
            <p:cNvPr id="14" name="TextBox 13"/>
            <p:cNvSpPr txBox="1"/>
            <p:nvPr/>
          </p:nvSpPr>
          <p:spPr>
            <a:xfrm>
              <a:off x="1811547" y="716662"/>
              <a:ext cx="1224951"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INCOME</a:t>
              </a:r>
              <a:endParaRPr lang="en-CA" sz="1600" b="1" dirty="0">
                <a:latin typeface="Arial" panose="020B0604020202020204" pitchFamily="34" charset="0"/>
                <a:cs typeface="Arial" panose="020B0604020202020204" pitchFamily="34" charset="0"/>
              </a:endParaRPr>
            </a:p>
          </p:txBody>
        </p:sp>
        <p:sp>
          <p:nvSpPr>
            <p:cNvPr id="15" name="TextBox 14"/>
            <p:cNvSpPr txBox="1"/>
            <p:nvPr/>
          </p:nvSpPr>
          <p:spPr>
            <a:xfrm>
              <a:off x="6462903" y="716662"/>
              <a:ext cx="684363" cy="338554"/>
            </a:xfrm>
            <a:prstGeom prst="rect">
              <a:avLst/>
            </a:prstGeom>
            <a:noFill/>
          </p:spPr>
          <p:txBody>
            <a:bodyPr wrap="square" rtlCol="0">
              <a:spAutoFit/>
            </a:bodyPr>
            <a:lstStyle/>
            <a:p>
              <a:r>
                <a:rPr lang="en-US" sz="1600" b="1" dirty="0" smtClean="0">
                  <a:latin typeface="Arial" panose="020B0604020202020204" pitchFamily="34" charset="0"/>
                  <a:cs typeface="Arial" panose="020B0604020202020204" pitchFamily="34" charset="0"/>
                </a:rPr>
                <a:t>AGE</a:t>
              </a:r>
              <a:endParaRPr lang="en-CA" sz="1600" b="1" dirty="0">
                <a:latin typeface="Arial" panose="020B0604020202020204" pitchFamily="34" charset="0"/>
                <a:cs typeface="Arial" panose="020B0604020202020204" pitchFamily="34" charset="0"/>
              </a:endParaRPr>
            </a:p>
          </p:txBody>
        </p:sp>
        <p:grpSp>
          <p:nvGrpSpPr>
            <p:cNvPr id="6" name="Group 5"/>
            <p:cNvGrpSpPr/>
            <p:nvPr/>
          </p:nvGrpSpPr>
          <p:grpSpPr>
            <a:xfrm>
              <a:off x="138110" y="1114458"/>
              <a:ext cx="8939931" cy="5464794"/>
              <a:chOff x="138110" y="1114458"/>
              <a:chExt cx="8939931" cy="5464794"/>
            </a:xfrm>
          </p:grpSpPr>
          <p:pic>
            <p:nvPicPr>
              <p:cNvPr id="3" name="Picture 2"/>
              <p:cNvPicPr>
                <a:picLocks noChangeAspect="1"/>
              </p:cNvPicPr>
              <p:nvPr/>
            </p:nvPicPr>
            <p:blipFill>
              <a:blip r:embed="rId3"/>
              <a:stretch>
                <a:fillRect/>
              </a:stretch>
            </p:blipFill>
            <p:spPr>
              <a:xfrm>
                <a:off x="4558106" y="1114458"/>
                <a:ext cx="4519935" cy="2472563"/>
              </a:xfrm>
              <a:prstGeom prst="rect">
                <a:avLst/>
              </a:prstGeom>
            </p:spPr>
          </p:pic>
          <p:pic>
            <p:nvPicPr>
              <p:cNvPr id="2" name="Picture 1"/>
              <p:cNvPicPr>
                <a:picLocks noChangeAspect="1"/>
              </p:cNvPicPr>
              <p:nvPr/>
            </p:nvPicPr>
            <p:blipFill>
              <a:blip r:embed="rId4"/>
              <a:stretch>
                <a:fillRect/>
              </a:stretch>
            </p:blipFill>
            <p:spPr>
              <a:xfrm>
                <a:off x="138110" y="1122407"/>
                <a:ext cx="4452976" cy="2472563"/>
              </a:xfrm>
              <a:prstGeom prst="rect">
                <a:avLst/>
              </a:prstGeom>
            </p:spPr>
          </p:pic>
          <p:pic>
            <p:nvPicPr>
              <p:cNvPr id="4" name="Picture 3"/>
              <p:cNvPicPr>
                <a:picLocks noChangeAspect="1"/>
              </p:cNvPicPr>
              <p:nvPr/>
            </p:nvPicPr>
            <p:blipFill>
              <a:blip r:embed="rId5"/>
              <a:stretch>
                <a:fillRect/>
              </a:stretch>
            </p:blipFill>
            <p:spPr>
              <a:xfrm>
                <a:off x="138110" y="3941539"/>
                <a:ext cx="4419996" cy="2590007"/>
              </a:xfrm>
              <a:prstGeom prst="rect">
                <a:avLst/>
              </a:prstGeom>
            </p:spPr>
          </p:pic>
          <p:pic>
            <p:nvPicPr>
              <p:cNvPr id="5" name="Picture 4"/>
              <p:cNvPicPr>
                <a:picLocks noChangeAspect="1"/>
              </p:cNvPicPr>
              <p:nvPr/>
            </p:nvPicPr>
            <p:blipFill>
              <a:blip r:embed="rId6"/>
              <a:stretch>
                <a:fillRect/>
              </a:stretch>
            </p:blipFill>
            <p:spPr>
              <a:xfrm>
                <a:off x="4561606" y="3989245"/>
                <a:ext cx="4516435" cy="2590007"/>
              </a:xfrm>
              <a:prstGeom prst="rect">
                <a:avLst/>
              </a:prstGeom>
            </p:spPr>
          </p:pic>
        </p:grpSp>
      </p:grpSp>
    </p:spTree>
    <p:extLst>
      <p:ext uri="{BB962C8B-B14F-4D97-AF65-F5344CB8AC3E}">
        <p14:creationId xmlns:p14="http://schemas.microsoft.com/office/powerpoint/2010/main" val="3914267893"/>
      </p:ext>
    </p:extLst>
  </p:cSld>
  <p:clrMapOvr>
    <a:masterClrMapping/>
  </p:clrMapOvr>
  <p:transition spd="med" advClick="0">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opportunity in Waterloo Region</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rotWithShape="1">
          <a:blip r:embed="rId3" cstate="print"/>
          <a:srcRect t="7815"/>
          <a:stretch/>
        </p:blipFill>
        <p:spPr>
          <a:xfrm>
            <a:off x="138111" y="1230464"/>
            <a:ext cx="8689018" cy="5029200"/>
          </a:xfrm>
          <a:prstGeom prst="rect">
            <a:avLst/>
          </a:prstGeom>
        </p:spPr>
      </p:pic>
    </p:spTree>
    <p:extLst>
      <p:ext uri="{BB962C8B-B14F-4D97-AF65-F5344CB8AC3E}">
        <p14:creationId xmlns:p14="http://schemas.microsoft.com/office/powerpoint/2010/main" val="1490025799"/>
      </p:ext>
    </p:extLst>
  </p:cSld>
  <p:clrMapOvr>
    <a:masterClrMapping/>
  </p:clrMapOvr>
  <p:transition spd="med" advClick="0">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3" name="Group 2"/>
          <p:cNvGrpSpPr/>
          <p:nvPr/>
        </p:nvGrpSpPr>
        <p:grpSpPr>
          <a:xfrm>
            <a:off x="185815" y="1034710"/>
            <a:ext cx="8686802" cy="5457716"/>
            <a:chOff x="138109" y="716661"/>
            <a:chExt cx="8686802" cy="5457716"/>
          </a:xfrm>
        </p:grpSpPr>
        <p:pic>
          <p:nvPicPr>
            <p:cNvPr id="2" name="Picture 1"/>
            <p:cNvPicPr>
              <a:picLocks noChangeAspect="1"/>
            </p:cNvPicPr>
            <p:nvPr/>
          </p:nvPicPr>
          <p:blipFill rotWithShape="1">
            <a:blip r:embed="rId3"/>
            <a:srcRect l="2987"/>
            <a:stretch/>
          </p:blipFill>
          <p:spPr>
            <a:xfrm>
              <a:off x="397565" y="716661"/>
              <a:ext cx="8427346" cy="5457716"/>
            </a:xfrm>
            <a:prstGeom prst="rect">
              <a:avLst/>
            </a:prstGeom>
          </p:spPr>
        </p:pic>
        <p:pic>
          <p:nvPicPr>
            <p:cNvPr id="4" name="Picture 3"/>
            <p:cNvPicPr>
              <a:picLocks noChangeAspect="1"/>
            </p:cNvPicPr>
            <p:nvPr/>
          </p:nvPicPr>
          <p:blipFill rotWithShape="1">
            <a:blip r:embed="rId4"/>
            <a:srcRect r="96670"/>
            <a:stretch/>
          </p:blipFill>
          <p:spPr>
            <a:xfrm>
              <a:off x="138109" y="716661"/>
              <a:ext cx="289272" cy="5457715"/>
            </a:xfrm>
            <a:prstGeom prst="rect">
              <a:avLst/>
            </a:prstGeom>
          </p:spPr>
        </p:pic>
      </p:grpSp>
    </p:spTree>
    <p:extLst>
      <p:ext uri="{BB962C8B-B14F-4D97-AF65-F5344CB8AC3E}">
        <p14:creationId xmlns:p14="http://schemas.microsoft.com/office/powerpoint/2010/main" val="643818384"/>
      </p:ext>
    </p:extLst>
  </p:cSld>
  <p:clrMapOvr>
    <a:masterClrMapping/>
  </p:clrMapOvr>
  <p:transition spd="med" advClick="0">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smtClean="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018811"/>
            <a:ext cx="8686800" cy="5457715"/>
          </a:xfrm>
          <a:prstGeom prst="rect">
            <a:avLst/>
          </a:prstGeom>
        </p:spPr>
      </p:pic>
    </p:spTree>
    <p:extLst>
      <p:ext uri="{BB962C8B-B14F-4D97-AF65-F5344CB8AC3E}">
        <p14:creationId xmlns:p14="http://schemas.microsoft.com/office/powerpoint/2010/main" val="1626384244"/>
      </p:ext>
    </p:extLst>
  </p:cSld>
  <p:clrMapOvr>
    <a:masterClrMapping/>
  </p:clrMapOvr>
  <p:transition spd="med" advClick="0">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40328" y="1082422"/>
            <a:ext cx="8686800" cy="5457715"/>
          </a:xfrm>
          <a:prstGeom prst="rect">
            <a:avLst/>
          </a:prstGeom>
        </p:spPr>
      </p:pic>
    </p:spTree>
    <p:extLst>
      <p:ext uri="{BB962C8B-B14F-4D97-AF65-F5344CB8AC3E}">
        <p14:creationId xmlns:p14="http://schemas.microsoft.com/office/powerpoint/2010/main" val="3025515044"/>
      </p:ext>
    </p:extLst>
  </p:cSld>
  <p:clrMapOvr>
    <a:masterClrMapping/>
  </p:clrMapOvr>
  <p:transition spd="med" advClick="0">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38111" y="1122177"/>
            <a:ext cx="8686800" cy="5457717"/>
          </a:xfrm>
          <a:prstGeom prst="rect">
            <a:avLst/>
          </a:prstGeom>
        </p:spPr>
      </p:pic>
    </p:spTree>
    <p:extLst>
      <p:ext uri="{BB962C8B-B14F-4D97-AF65-F5344CB8AC3E}">
        <p14:creationId xmlns:p14="http://schemas.microsoft.com/office/powerpoint/2010/main" val="1867927263"/>
      </p:ext>
    </p:extLst>
  </p:cSld>
  <p:clrMapOvr>
    <a:masterClrMapping/>
  </p:clrMapOvr>
  <p:transition spd="med"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Bryan </a:t>
            </a:r>
            <a:r>
              <a:rPr lang="en-US" b="1" dirty="0" err="1" smtClean="0"/>
              <a:t>Smale</a:t>
            </a:r>
            <a:endParaRPr lang="en-CA" b="1" dirty="0"/>
          </a:p>
        </p:txBody>
      </p:sp>
      <p:sp>
        <p:nvSpPr>
          <p:cNvPr id="3" name="Content Placeholder 2"/>
          <p:cNvSpPr>
            <a:spLocks noGrp="1"/>
          </p:cNvSpPr>
          <p:nvPr>
            <p:ph idx="1"/>
          </p:nvPr>
        </p:nvSpPr>
        <p:spPr>
          <a:xfrm>
            <a:off x="457200" y="2324506"/>
            <a:ext cx="5257800" cy="3801657"/>
          </a:xfrm>
        </p:spPr>
        <p:txBody>
          <a:bodyPr>
            <a:normAutofit fontScale="92500" lnSpcReduction="10000"/>
          </a:bodyPr>
          <a:lstStyle/>
          <a:p>
            <a:pPr marL="0" lvl="0" indent="0">
              <a:buNone/>
            </a:pPr>
            <a:r>
              <a:rPr lang="en-CA" sz="4000" b="1" dirty="0" smtClean="0"/>
              <a:t>Director</a:t>
            </a:r>
            <a:r>
              <a:rPr lang="en-CA" sz="4000" b="1" dirty="0"/>
              <a:t> </a:t>
            </a:r>
            <a:endParaRPr lang="en-CA" sz="4000" dirty="0"/>
          </a:p>
          <a:p>
            <a:pPr marL="0" lvl="0" indent="0">
              <a:buNone/>
            </a:pPr>
            <a:endParaRPr lang="en-CA" sz="4000" dirty="0" smtClean="0"/>
          </a:p>
          <a:p>
            <a:pPr marL="0" lvl="0" indent="0">
              <a:buNone/>
            </a:pPr>
            <a:r>
              <a:rPr lang="en-CA" sz="4000" dirty="0" smtClean="0"/>
              <a:t>Canadian </a:t>
            </a:r>
            <a:r>
              <a:rPr lang="en-CA" sz="4000" dirty="0"/>
              <a:t>Index of </a:t>
            </a:r>
            <a:r>
              <a:rPr lang="en-CA" sz="4000" dirty="0" smtClean="0"/>
              <a:t>Wellbeing</a:t>
            </a:r>
          </a:p>
          <a:p>
            <a:pPr marL="0" lvl="0" indent="0">
              <a:buNone/>
            </a:pPr>
            <a:endParaRPr lang="en-CA" sz="4000" dirty="0" smtClean="0"/>
          </a:p>
          <a:p>
            <a:pPr marL="0" lvl="0" indent="0">
              <a:buNone/>
            </a:pPr>
            <a:r>
              <a:rPr lang="en-CA" sz="4000" dirty="0" smtClean="0">
                <a:solidFill>
                  <a:srgbClr val="FFFF00"/>
                </a:solidFill>
              </a:rPr>
              <a:t>University </a:t>
            </a:r>
            <a:r>
              <a:rPr lang="en-CA" sz="4000" dirty="0">
                <a:solidFill>
                  <a:srgbClr val="FFFF00"/>
                </a:solidFill>
              </a:rPr>
              <a:t>of Waterloo </a:t>
            </a:r>
          </a:p>
          <a:p>
            <a:endParaRPr lang="en-CA" dirty="0"/>
          </a:p>
        </p:txBody>
      </p:sp>
    </p:spTree>
    <p:extLst>
      <p:ext uri="{BB962C8B-B14F-4D97-AF65-F5344CB8AC3E}">
        <p14:creationId xmlns:p14="http://schemas.microsoft.com/office/powerpoint/2010/main" val="16099277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7030A0"/>
          </a:solidFill>
          <a:ln>
            <a:solidFill>
              <a:srgbClr val="7030A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Educational opportunity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cxnSp>
        <p:nvCxnSpPr>
          <p:cNvPr id="7" name="Straight Arrow Connector 6"/>
          <p:cNvCxnSpPr/>
          <p:nvPr/>
        </p:nvCxnSpPr>
        <p:spPr>
          <a:xfrm flipV="1">
            <a:off x="1164595" y="1285336"/>
            <a:ext cx="2700039" cy="167848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327020" y="1409161"/>
            <a:ext cx="2700039" cy="1678484"/>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138095" y="818704"/>
            <a:ext cx="8918771" cy="5766362"/>
            <a:chOff x="138095" y="794851"/>
            <a:chExt cx="8918771" cy="5766362"/>
          </a:xfrm>
        </p:grpSpPr>
        <p:pic>
          <p:nvPicPr>
            <p:cNvPr id="8" name="Picture 7"/>
            <p:cNvPicPr>
              <a:picLocks noChangeAspect="1"/>
            </p:cNvPicPr>
            <p:nvPr/>
          </p:nvPicPr>
          <p:blipFill>
            <a:blip r:embed="rId3"/>
            <a:stretch>
              <a:fillRect/>
            </a:stretch>
          </p:blipFill>
          <p:spPr>
            <a:xfrm>
              <a:off x="138096" y="794851"/>
              <a:ext cx="4416636" cy="2759303"/>
            </a:xfrm>
            <a:prstGeom prst="rect">
              <a:avLst/>
            </a:prstGeom>
          </p:spPr>
        </p:pic>
        <p:pic>
          <p:nvPicPr>
            <p:cNvPr id="5" name="Picture 4"/>
            <p:cNvPicPr>
              <a:picLocks noChangeAspect="1"/>
            </p:cNvPicPr>
            <p:nvPr/>
          </p:nvPicPr>
          <p:blipFill>
            <a:blip r:embed="rId4" cstate="print"/>
            <a:stretch>
              <a:fillRect/>
            </a:stretch>
          </p:blipFill>
          <p:spPr>
            <a:xfrm>
              <a:off x="4554731" y="794851"/>
              <a:ext cx="4422745" cy="2759304"/>
            </a:xfrm>
            <a:prstGeom prst="rect">
              <a:avLst/>
            </a:prstGeom>
          </p:spPr>
        </p:pic>
        <p:pic>
          <p:nvPicPr>
            <p:cNvPr id="6" name="Picture 5"/>
            <p:cNvPicPr>
              <a:picLocks noChangeAspect="1"/>
            </p:cNvPicPr>
            <p:nvPr/>
          </p:nvPicPr>
          <p:blipFill>
            <a:blip r:embed="rId5" cstate="print"/>
            <a:stretch>
              <a:fillRect/>
            </a:stretch>
          </p:blipFill>
          <p:spPr>
            <a:xfrm>
              <a:off x="138095" y="3706102"/>
              <a:ext cx="4421059" cy="2763709"/>
            </a:xfrm>
            <a:prstGeom prst="rect">
              <a:avLst/>
            </a:prstGeom>
          </p:spPr>
        </p:pic>
        <p:pic>
          <p:nvPicPr>
            <p:cNvPr id="2" name="Picture 1"/>
            <p:cNvPicPr>
              <a:picLocks noChangeAspect="1"/>
            </p:cNvPicPr>
            <p:nvPr/>
          </p:nvPicPr>
          <p:blipFill>
            <a:blip r:embed="rId6"/>
            <a:stretch>
              <a:fillRect/>
            </a:stretch>
          </p:blipFill>
          <p:spPr>
            <a:xfrm>
              <a:off x="4519984" y="3554154"/>
              <a:ext cx="4536882" cy="3007059"/>
            </a:xfrm>
            <a:prstGeom prst="rect">
              <a:avLst/>
            </a:prstGeom>
          </p:spPr>
        </p:pic>
      </p:grpSp>
      <p:sp>
        <p:nvSpPr>
          <p:cNvPr id="10" name="Oval 9"/>
          <p:cNvSpPr/>
          <p:nvPr/>
        </p:nvSpPr>
        <p:spPr>
          <a:xfrm>
            <a:off x="7387853" y="3954039"/>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607904" y="1379344"/>
            <a:ext cx="995982" cy="3401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7132749" y="1120555"/>
            <a:ext cx="1089686" cy="42885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50880640"/>
      </p:ext>
    </p:extLst>
  </p:cSld>
  <p:clrMapOvr>
    <a:masterClrMapping/>
  </p:clrMapOvr>
  <p:transition spd="slow" advClick="0"/>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ENVIRONMENT</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800" y="322730"/>
            <a:ext cx="2415988" cy="2415988"/>
          </a:xfrm>
          <a:prstGeom prst="rect">
            <a:avLst/>
          </a:prstGeom>
        </p:spPr>
      </p:pic>
    </p:spTree>
    <p:extLst>
      <p:ext uri="{BB962C8B-B14F-4D97-AF65-F5344CB8AC3E}">
        <p14:creationId xmlns:p14="http://schemas.microsoft.com/office/powerpoint/2010/main" val="2849468520"/>
      </p:ext>
    </p:extLst>
  </p:cSld>
  <p:clrMapOvr>
    <a:masterClrMapping/>
  </p:clrMapOvr>
  <p:transition spd="slow" advClick="0">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a:t>
            </a:r>
            <a:r>
              <a:rPr lang="en-US" i="1" dirty="0" smtClean="0">
                <a:latin typeface="Arial" panose="020B0604020202020204" pitchFamily="34" charset="0"/>
                <a:cs typeface="Arial" panose="020B0604020202020204" pitchFamily="34" charset="0"/>
              </a:rPr>
              <a:t>air quality</a:t>
            </a:r>
            <a:r>
              <a:rPr lang="en-US" dirty="0" smtClean="0">
                <a:latin typeface="Arial" panose="020B0604020202020204" pitchFamily="34" charset="0"/>
                <a:cs typeface="Arial" panose="020B0604020202020204" pitchFamily="34" charset="0"/>
              </a:rPr>
              <a:t> and </a:t>
            </a:r>
            <a:r>
              <a:rPr lang="en-US" i="1" dirty="0" smtClean="0">
                <a:latin typeface="Arial" panose="020B0604020202020204" pitchFamily="34" charset="0"/>
                <a:cs typeface="Arial" panose="020B0604020202020204" pitchFamily="34" charset="0"/>
              </a:rPr>
              <a:t>water quality</a:t>
            </a:r>
            <a:r>
              <a:rPr lang="en-US" dirty="0" smtClean="0">
                <a:latin typeface="Arial" panose="020B0604020202020204" pitchFamily="34" charset="0"/>
                <a:cs typeface="Arial" panose="020B0604020202020204" pitchFamily="34" charset="0"/>
              </a:rPr>
              <a:t> as lower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traffic congestion as worse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Less likely to conserve energy or water</a:t>
            </a:r>
          </a:p>
          <a:p>
            <a:pPr>
              <a:spcBef>
                <a:spcPts val="0"/>
              </a:spcBef>
              <a:buSzPct val="150000"/>
              <a:buBlip>
                <a:blip r:embed="rId3"/>
              </a:buBlip>
            </a:pPr>
            <a:r>
              <a:rPr lang="en-US" dirty="0" smtClean="0">
                <a:latin typeface="Arial" panose="020B0604020202020204" pitchFamily="34" charset="0"/>
                <a:cs typeface="Arial" panose="020B0604020202020204" pitchFamily="34" charset="0"/>
              </a:rPr>
              <a:t>Less likely to purchase local foods</a:t>
            </a:r>
            <a:endParaRPr lang="en-US" dirty="0">
              <a:latin typeface="Arial" panose="020B0604020202020204" pitchFamily="34" charset="0"/>
              <a:cs typeface="Arial" panose="020B0604020202020204" pitchFamily="34" charset="0"/>
            </a:endParaRP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691031"/>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a:t>
            </a:r>
            <a:r>
              <a:rPr lang="en-US" i="1" dirty="0" smtClean="0">
                <a:latin typeface="Arial" panose="020B0604020202020204" pitchFamily="34" charset="0"/>
                <a:cs typeface="Arial" panose="020B0604020202020204" pitchFamily="34" charset="0"/>
              </a:rPr>
              <a:t>quality of nature environment </a:t>
            </a:r>
            <a:r>
              <a:rPr lang="en-US" dirty="0" smtClean="0">
                <a:latin typeface="Arial" panose="020B0604020202020204" pitchFamily="34" charset="0"/>
                <a:cs typeface="Arial" panose="020B0604020202020204" pitchFamily="34" charset="0"/>
              </a:rPr>
              <a:t>as higher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See more opportunities to enjoy nature in community</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a:t>
            </a:r>
            <a:r>
              <a:rPr lang="en-US" i="1" dirty="0" smtClean="0">
                <a:latin typeface="Arial" panose="020B0604020202020204" pitchFamily="34" charset="0"/>
                <a:cs typeface="Arial" panose="020B0604020202020204" pitchFamily="34" charset="0"/>
              </a:rPr>
              <a:t>reuse </a:t>
            </a:r>
            <a:r>
              <a:rPr lang="en-US" dirty="0" smtClean="0">
                <a:latin typeface="Arial" panose="020B0604020202020204" pitchFamily="34" charset="0"/>
                <a:cs typeface="Arial" panose="020B0604020202020204" pitchFamily="34" charset="0"/>
              </a:rPr>
              <a:t>and </a:t>
            </a:r>
            <a:r>
              <a:rPr lang="en-US" i="1" dirty="0" smtClean="0">
                <a:latin typeface="Arial" panose="020B0604020202020204" pitchFamily="34" charset="0"/>
                <a:cs typeface="Arial" panose="020B0604020202020204" pitchFamily="34" charset="0"/>
              </a:rPr>
              <a:t>recycle </a:t>
            </a:r>
            <a:r>
              <a:rPr lang="en-US" dirty="0" smtClean="0">
                <a:latin typeface="Arial" panose="020B0604020202020204" pitchFamily="34" charset="0"/>
                <a:cs typeface="Arial" panose="020B0604020202020204" pitchFamily="34" charset="0"/>
              </a:rPr>
              <a:t>materials, and to </a:t>
            </a:r>
            <a:r>
              <a:rPr lang="en-US" i="1" dirty="0" smtClean="0">
                <a:latin typeface="Arial" panose="020B0604020202020204" pitchFamily="34" charset="0"/>
                <a:cs typeface="Arial" panose="020B0604020202020204" pitchFamily="34" charset="0"/>
              </a:rPr>
              <a:t>reduce waste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walk or bike</a:t>
            </a:r>
          </a:p>
        </p:txBody>
      </p:sp>
      <p:sp>
        <p:nvSpPr>
          <p:cNvPr id="10"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8375291"/>
      </p:ext>
    </p:extLst>
  </p:cSld>
  <p:clrMapOvr>
    <a:masterClrMapping/>
  </p:clrMapOvr>
  <p:transition spd="med" advClick="0">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traffic congestion as worse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they have responsibilities to protect the nature environment</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conserve energy or water, and to reduce waste</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181929" cy="3691031"/>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Perceive </a:t>
            </a:r>
            <a:r>
              <a:rPr lang="en-US" i="1" dirty="0" smtClean="0">
                <a:latin typeface="Arial" panose="020B0604020202020204" pitchFamily="34" charset="0"/>
                <a:cs typeface="Arial" panose="020B0604020202020204" pitchFamily="34" charset="0"/>
              </a:rPr>
              <a:t>quality of nature environment </a:t>
            </a:r>
            <a:r>
              <a:rPr lang="en-US" dirty="0" smtClean="0">
                <a:latin typeface="Arial" panose="020B0604020202020204" pitchFamily="34" charset="0"/>
                <a:cs typeface="Arial" panose="020B0604020202020204" pitchFamily="34" charset="0"/>
              </a:rPr>
              <a:t>as higher</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Less likely to </a:t>
            </a:r>
            <a:r>
              <a:rPr lang="en-US" i="1" dirty="0" smtClean="0">
                <a:latin typeface="Arial" panose="020B0604020202020204" pitchFamily="34" charset="0"/>
                <a:cs typeface="Arial" panose="020B0604020202020204" pitchFamily="34" charset="0"/>
              </a:rPr>
              <a:t>reuse </a:t>
            </a:r>
            <a:r>
              <a:rPr lang="en-US" dirty="0" smtClean="0">
                <a:latin typeface="Arial" panose="020B0604020202020204" pitchFamily="34" charset="0"/>
                <a:cs typeface="Arial" panose="020B0604020202020204" pitchFamily="34" charset="0"/>
              </a:rPr>
              <a:t>and </a:t>
            </a:r>
            <a:r>
              <a:rPr lang="en-US" i="1" dirty="0" smtClean="0">
                <a:latin typeface="Arial" panose="020B0604020202020204" pitchFamily="34" charset="0"/>
                <a:cs typeface="Arial" panose="020B0604020202020204" pitchFamily="34" charset="0"/>
              </a:rPr>
              <a:t>recycle </a:t>
            </a:r>
            <a:r>
              <a:rPr lang="en-US" dirty="0" smtClean="0">
                <a:latin typeface="Arial" panose="020B0604020202020204" pitchFamily="34" charset="0"/>
                <a:cs typeface="Arial" panose="020B0604020202020204" pitchFamily="34" charset="0"/>
              </a:rPr>
              <a:t>materials</a:t>
            </a:r>
          </a:p>
          <a:p>
            <a:pPr>
              <a:spcBef>
                <a:spcPts val="0"/>
              </a:spcBef>
              <a:spcAft>
                <a:spcPts val="1200"/>
              </a:spcAft>
              <a:buSzPct val="150000"/>
              <a:buBlip>
                <a:blip r:embed="rId3"/>
              </a:buBlip>
            </a:pPr>
            <a:r>
              <a:rPr lang="en-US" dirty="0">
                <a:latin typeface="Arial" panose="020B0604020202020204" pitchFamily="34" charset="0"/>
                <a:cs typeface="Arial" panose="020B0604020202020204" pitchFamily="34" charset="0"/>
              </a:rPr>
              <a:t>More likely to walk or bike</a:t>
            </a:r>
          </a:p>
          <a:p>
            <a:pPr marL="0" indent="0">
              <a:spcBef>
                <a:spcPts val="0"/>
              </a:spcBef>
              <a:spcAft>
                <a:spcPts val="1200"/>
              </a:spcAft>
              <a:buSzPct val="150000"/>
              <a:buNone/>
            </a:pPr>
            <a:endParaRPr lang="en-US" dirty="0" smtClean="0">
              <a:latin typeface="Arial" panose="020B0604020202020204" pitchFamily="34" charset="0"/>
              <a:cs typeface="Arial" panose="020B0604020202020204" pitchFamily="34" charset="0"/>
            </a:endParaRPr>
          </a:p>
        </p:txBody>
      </p:sp>
      <p:sp>
        <p:nvSpPr>
          <p:cNvPr id="10"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873102"/>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women and men compare on environment domain?</a:t>
            </a:r>
            <a:endParaRPr lang="en-CA" sz="2400" i="0" dirty="0">
              <a:solidFill>
                <a:srgbClr val="005064"/>
              </a:solidFill>
              <a:latin typeface="Arial" panose="020B0604020202020204" pitchFamily="34" charset="0"/>
              <a:cs typeface="Arial" panose="020B0604020202020204" pitchFamily="34" charset="0"/>
            </a:endParaRPr>
          </a:p>
        </p:txBody>
      </p:sp>
      <p:sp>
        <p:nvSpPr>
          <p:cNvPr id="9" name="Content Placeholder 7"/>
          <p:cNvSpPr txBox="1">
            <a:spLocks/>
          </p:cNvSpPr>
          <p:nvPr/>
        </p:nvSpPr>
        <p:spPr>
          <a:xfrm>
            <a:off x="1558094" y="5915769"/>
            <a:ext cx="5849049" cy="425355"/>
          </a:xfrm>
          <a:prstGeom prst="rect">
            <a:avLst/>
          </a:prstGeom>
          <a:ln w="12700">
            <a:solidFill>
              <a:srgbClr val="005A73"/>
            </a:solidFill>
          </a:ln>
        </p:spPr>
        <p:txBody>
          <a:bodyPr vert="horz" lIns="91440" tIns="45720" rIns="91440" bIns="45720" rtlCol="0" anchor="ctr" anchorCtr="0">
            <a:noAutofit/>
          </a:bodyPr>
          <a:lstStyle>
            <a:lvl1pPr marL="342900" indent="-342900" algn="l" defTabSz="914400" rtl="0" eaLnBrk="1" latinLnBrk="0" hangingPunct="1">
              <a:spcBef>
                <a:spcPct val="20000"/>
              </a:spcBef>
              <a:buClr>
                <a:schemeClr val="bg2"/>
              </a:buClr>
              <a:buSzPct val="80000"/>
              <a:buFont typeface="Wingdings 3" pitchFamily="18" charset="2"/>
              <a:buChar char="}"/>
              <a:defRPr sz="24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233363" indent="-233363">
              <a:spcBef>
                <a:spcPts val="0"/>
              </a:spcBef>
              <a:spcAft>
                <a:spcPts val="1200"/>
              </a:spcAft>
              <a:buClr>
                <a:srgbClr val="005A73"/>
              </a:buClr>
              <a:buSzPct val="150000"/>
              <a:buFont typeface="Arial" panose="020B0604020202020204" pitchFamily="34" charset="0"/>
              <a:buChar char="•"/>
            </a:pPr>
            <a:r>
              <a:rPr lang="en-US" sz="1600" dirty="0" smtClean="0">
                <a:latin typeface="Arial" panose="020B0604020202020204" pitchFamily="34" charset="0"/>
                <a:cs typeface="Arial" panose="020B0604020202020204" pitchFamily="34" charset="0"/>
              </a:rPr>
              <a:t>Both women and men report a similar use of public transit.</a:t>
            </a:r>
          </a:p>
        </p:txBody>
      </p:sp>
    </p:spTree>
    <p:extLst>
      <p:ext uri="{BB962C8B-B14F-4D97-AF65-F5344CB8AC3E}">
        <p14:creationId xmlns:p14="http://schemas.microsoft.com/office/powerpoint/2010/main" val="2244275034"/>
      </p:ext>
    </p:extLst>
  </p:cSld>
  <p:clrMapOvr>
    <a:masterClrMapping/>
  </p:clrMapOvr>
  <p:transition spd="med" advClick="0">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072481"/>
            <a:ext cx="8686800" cy="5462757"/>
          </a:xfrm>
          <a:prstGeom prst="rect">
            <a:avLst/>
          </a:prstGeom>
        </p:spPr>
      </p:pic>
    </p:spTree>
    <p:extLst>
      <p:ext uri="{BB962C8B-B14F-4D97-AF65-F5344CB8AC3E}">
        <p14:creationId xmlns:p14="http://schemas.microsoft.com/office/powerpoint/2010/main" val="2179687768"/>
      </p:ext>
    </p:extLst>
  </p:cSld>
  <p:clrMapOvr>
    <a:masterClrMapping/>
  </p:clrMapOvr>
  <p:transition spd="slow" advClick="0"/>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070492"/>
            <a:ext cx="8686800" cy="5462757"/>
          </a:xfrm>
          <a:prstGeom prst="rect">
            <a:avLst/>
          </a:prstGeom>
        </p:spPr>
      </p:pic>
    </p:spTree>
    <p:extLst>
      <p:ext uri="{BB962C8B-B14F-4D97-AF65-F5344CB8AC3E}">
        <p14:creationId xmlns:p14="http://schemas.microsoft.com/office/powerpoint/2010/main" val="3240961347"/>
      </p:ext>
    </p:extLst>
  </p:cSld>
  <p:clrMapOvr>
    <a:masterClrMapping/>
  </p:clrMapOvr>
  <p:transition spd="slow" advClick="0"/>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084408"/>
            <a:ext cx="8686800" cy="5462757"/>
          </a:xfrm>
          <a:prstGeom prst="rect">
            <a:avLst/>
          </a:prstGeom>
        </p:spPr>
      </p:pic>
    </p:spTree>
    <p:extLst>
      <p:ext uri="{BB962C8B-B14F-4D97-AF65-F5344CB8AC3E}">
        <p14:creationId xmlns:p14="http://schemas.microsoft.com/office/powerpoint/2010/main" val="2288560694"/>
      </p:ext>
    </p:extLst>
  </p:cSld>
  <p:clrMapOvr>
    <a:masterClrMapping/>
  </p:clrMapOvr>
  <p:transition spd="slow" advClick="0"/>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Quality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046637"/>
            <a:ext cx="8686800" cy="5462758"/>
          </a:xfrm>
          <a:prstGeom prst="rect">
            <a:avLst/>
          </a:prstGeom>
        </p:spPr>
      </p:pic>
    </p:spTree>
    <p:extLst>
      <p:ext uri="{BB962C8B-B14F-4D97-AF65-F5344CB8AC3E}">
        <p14:creationId xmlns:p14="http://schemas.microsoft.com/office/powerpoint/2010/main" val="1101870220"/>
      </p:ext>
    </p:extLst>
  </p:cSld>
  <p:clrMapOvr>
    <a:masterClrMapping/>
  </p:clrMapOvr>
  <p:transition spd="slow" advClick="0"/>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Quality and overall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grpSp>
        <p:nvGrpSpPr>
          <p:cNvPr id="4" name="Group 3"/>
          <p:cNvGrpSpPr/>
          <p:nvPr/>
        </p:nvGrpSpPr>
        <p:grpSpPr>
          <a:xfrm>
            <a:off x="138110" y="791237"/>
            <a:ext cx="8972344" cy="5699851"/>
            <a:chOff x="138110" y="791237"/>
            <a:chExt cx="8972344" cy="5699851"/>
          </a:xfrm>
        </p:grpSpPr>
        <p:pic>
          <p:nvPicPr>
            <p:cNvPr id="8" name="Picture 7"/>
            <p:cNvPicPr>
              <a:picLocks noChangeAspect="1"/>
            </p:cNvPicPr>
            <p:nvPr/>
          </p:nvPicPr>
          <p:blipFill>
            <a:blip r:embed="rId3"/>
            <a:stretch>
              <a:fillRect/>
            </a:stretch>
          </p:blipFill>
          <p:spPr>
            <a:xfrm>
              <a:off x="139640" y="791237"/>
              <a:ext cx="4458022" cy="2769777"/>
            </a:xfrm>
            <a:prstGeom prst="rect">
              <a:avLst/>
            </a:prstGeom>
          </p:spPr>
        </p:pic>
        <p:pic>
          <p:nvPicPr>
            <p:cNvPr id="5" name="Picture 4"/>
            <p:cNvPicPr>
              <a:picLocks noChangeAspect="1"/>
            </p:cNvPicPr>
            <p:nvPr/>
          </p:nvPicPr>
          <p:blipFill>
            <a:blip r:embed="rId4" cstate="print"/>
            <a:stretch>
              <a:fillRect/>
            </a:stretch>
          </p:blipFill>
          <p:spPr>
            <a:xfrm>
              <a:off x="4572000" y="795510"/>
              <a:ext cx="4452857" cy="2765504"/>
            </a:xfrm>
            <a:prstGeom prst="rect">
              <a:avLst/>
            </a:prstGeom>
          </p:spPr>
        </p:pic>
        <p:pic>
          <p:nvPicPr>
            <p:cNvPr id="6" name="Picture 5"/>
            <p:cNvPicPr>
              <a:picLocks noChangeAspect="1"/>
            </p:cNvPicPr>
            <p:nvPr/>
          </p:nvPicPr>
          <p:blipFill>
            <a:blip r:embed="rId5" cstate="print"/>
            <a:stretch>
              <a:fillRect/>
            </a:stretch>
          </p:blipFill>
          <p:spPr>
            <a:xfrm>
              <a:off x="138110" y="3567887"/>
              <a:ext cx="4459552" cy="2923201"/>
            </a:xfrm>
            <a:prstGeom prst="rect">
              <a:avLst/>
            </a:prstGeom>
          </p:spPr>
        </p:pic>
        <p:pic>
          <p:nvPicPr>
            <p:cNvPr id="2" name="Picture 1"/>
            <p:cNvPicPr>
              <a:picLocks noChangeAspect="1"/>
            </p:cNvPicPr>
            <p:nvPr/>
          </p:nvPicPr>
          <p:blipFill>
            <a:blip r:embed="rId6"/>
            <a:stretch>
              <a:fillRect/>
            </a:stretch>
          </p:blipFill>
          <p:spPr>
            <a:xfrm>
              <a:off x="4685123" y="3567886"/>
              <a:ext cx="4425331" cy="2923201"/>
            </a:xfrm>
            <a:prstGeom prst="rect">
              <a:avLst/>
            </a:prstGeom>
          </p:spPr>
        </p:pic>
      </p:grpSp>
      <p:sp>
        <p:nvSpPr>
          <p:cNvPr id="10" name="Oval 9"/>
          <p:cNvSpPr/>
          <p:nvPr/>
        </p:nvSpPr>
        <p:spPr>
          <a:xfrm>
            <a:off x="7570732" y="4004881"/>
            <a:ext cx="1089686" cy="428852"/>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246548" y="4093670"/>
            <a:ext cx="1142572" cy="549891"/>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flipV="1">
            <a:off x="871297" y="1138687"/>
            <a:ext cx="2743171" cy="1842830"/>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6000750" y="1138687"/>
            <a:ext cx="1952625" cy="20331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521987"/>
      </p:ext>
    </p:extLst>
  </p:cSld>
  <p:clrMapOvr>
    <a:masterClrMapping/>
  </p:clrMapOvr>
  <p:transition spd="slow" advClick="0"/>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t>
            </a:r>
            <a:r>
              <a:rPr lang="en-US" sz="2800" i="0" dirty="0" err="1"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Behaviour</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034714"/>
            <a:ext cx="8686800" cy="5457715"/>
          </a:xfrm>
          <a:prstGeom prst="rect">
            <a:avLst/>
          </a:prstGeom>
        </p:spPr>
      </p:pic>
    </p:spTree>
    <p:extLst>
      <p:ext uri="{BB962C8B-B14F-4D97-AF65-F5344CB8AC3E}">
        <p14:creationId xmlns:p14="http://schemas.microsoft.com/office/powerpoint/2010/main" val="1687574755"/>
      </p:ext>
    </p:extLst>
  </p:cSld>
  <p:clrMapOvr>
    <a:masterClrMapping/>
  </p:clrMapOvr>
  <p:transition spd="slow"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8376552" cy="6070192"/>
            <a:chOff x="0" y="0"/>
            <a:chExt cx="8376552" cy="6070192"/>
          </a:xfrm>
        </p:grpSpPr>
        <p:sp>
          <p:nvSpPr>
            <p:cNvPr id="8" name="Rectangle 7"/>
            <p:cNvSpPr>
              <a:spLocks noChangeArrowheads="1"/>
            </p:cNvSpPr>
            <p:nvPr/>
          </p:nvSpPr>
          <p:spPr bwMode="auto">
            <a:xfrm>
              <a:off x="0" y="0"/>
              <a:ext cx="8376552" cy="1371600"/>
            </a:xfrm>
            <a:prstGeom prst="rect">
              <a:avLst/>
            </a:prstGeom>
            <a:solidFill>
              <a:srgbClr val="005F73"/>
            </a:solidFill>
            <a:ln>
              <a:noFill/>
            </a:ln>
            <a:extLst/>
          </p:spPr>
          <p:txBody>
            <a:bodyPr rot="0" vert="horz" wrap="square" lIns="91440" tIns="45720" rIns="91440" bIns="45720" anchor="ctr" anchorCtr="0" upright="1">
              <a:noAutofit/>
            </a:bodyPr>
            <a:lstStyle/>
            <a:p>
              <a:endParaRPr lang="en-CA" dirty="0">
                <a:solidFill>
                  <a:srgbClr val="000000"/>
                </a:solidFill>
                <a:ea typeface="ＭＳ Ｐゴシック" charset="-128"/>
              </a:endParaRPr>
            </a:p>
          </p:txBody>
        </p:sp>
        <p:grpSp>
          <p:nvGrpSpPr>
            <p:cNvPr id="3" name="Group 2"/>
            <p:cNvGrpSpPr/>
            <p:nvPr/>
          </p:nvGrpSpPr>
          <p:grpSpPr>
            <a:xfrm>
              <a:off x="53130" y="495299"/>
              <a:ext cx="8323422" cy="5574893"/>
              <a:chOff x="53130" y="495299"/>
              <a:chExt cx="8323422" cy="5574893"/>
            </a:xfrm>
          </p:grpSpPr>
          <p:grpSp>
            <p:nvGrpSpPr>
              <p:cNvPr id="4" name="Group 3"/>
              <p:cNvGrpSpPr/>
              <p:nvPr/>
            </p:nvGrpSpPr>
            <p:grpSpPr>
              <a:xfrm>
                <a:off x="614578" y="495299"/>
                <a:ext cx="1835325" cy="1342127"/>
                <a:chOff x="614578" y="495299"/>
                <a:chExt cx="1835325" cy="1342127"/>
              </a:xfrm>
            </p:grpSpPr>
            <p:sp>
              <p:nvSpPr>
                <p:cNvPr id="12" name="Text Box 2" descr="Title: Canadian index of wellbeing logo: measuring what matters"/>
                <p:cNvSpPr txBox="1">
                  <a:spLocks noChangeArrowheads="1"/>
                </p:cNvSpPr>
                <p:nvPr/>
              </p:nvSpPr>
              <p:spPr bwMode="auto">
                <a:xfrm>
                  <a:off x="614578" y="495299"/>
                  <a:ext cx="1835325" cy="1342127"/>
                </a:xfrm>
                <a:prstGeom prst="rect">
                  <a:avLst/>
                </a:prstGeom>
                <a:solidFill>
                  <a:srgbClr val="FFFFFF"/>
                </a:solidFill>
                <a:ln w="31750">
                  <a:solidFill>
                    <a:srgbClr val="005F73"/>
                  </a:solidFill>
                  <a:miter lim="800000"/>
                  <a:headEnd/>
                  <a:tailEnd/>
                </a:ln>
              </p:spPr>
              <p:txBody>
                <a:bodyPr rot="0" vert="horz" wrap="none" lIns="91440" tIns="45720" rIns="91440" bIns="45720" anchor="t" anchorCtr="0" upright="1">
                  <a:noAutofit/>
                </a:bodyPr>
                <a:lstStyle/>
                <a:p>
                  <a:pPr algn="ctr">
                    <a:lnSpc>
                      <a:spcPct val="115000"/>
                    </a:lnSpc>
                    <a:spcAft>
                      <a:spcPts val="1000"/>
                    </a:spcAft>
                  </a:pPr>
                  <a:endParaRPr lang="en-CA" sz="1100" dirty="0">
                    <a:solidFill>
                      <a:srgbClr val="000000"/>
                    </a:solidFill>
                    <a:latin typeface="Calibri"/>
                    <a:ea typeface="Times New Roman"/>
                    <a:cs typeface="Times New Roman"/>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579922"/>
                  <a:ext cx="1508511" cy="1188720"/>
                </a:xfrm>
                <a:prstGeom prst="rect">
                  <a:avLst/>
                </a:prstGeom>
              </p:spPr>
            </p:pic>
          </p:grpSp>
          <p:sp>
            <p:nvSpPr>
              <p:cNvPr id="11" name="Text Placeholder 5"/>
              <p:cNvSpPr txBox="1">
                <a:spLocks/>
              </p:cNvSpPr>
              <p:nvPr/>
            </p:nvSpPr>
            <p:spPr>
              <a:xfrm>
                <a:off x="3194952" y="5097252"/>
                <a:ext cx="5181600" cy="788784"/>
              </a:xfrm>
              <a:prstGeom prst="rect">
                <a:avLst/>
              </a:prstGeom>
            </p:spPr>
            <p:txBody>
              <a:bodyPr lIns="91440" tIns="45720" rIns="91440" bIns="45720"/>
              <a:lstStyle>
                <a:lvl1pPr marL="342900" indent="-342900" algn="l" defTabSz="914400" rtl="0" eaLnBrk="1" latinLnBrk="0" hangingPunct="1">
                  <a:spcBef>
                    <a:spcPct val="20000"/>
                  </a:spcBef>
                  <a:buClr>
                    <a:schemeClr val="bg2"/>
                  </a:buClr>
                  <a:buSzPct val="80000"/>
                  <a:buFont typeface="Wingdings 3" pitchFamily="18" charset="2"/>
                  <a:buChar char="}"/>
                  <a:defRPr sz="2800" kern="1200" spc="2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spc="2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spc="2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spc="2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buClr>
                    <a:srgbClr val="00A7B9"/>
                  </a:buClr>
                  <a:buFont typeface="Wingdings 3" pitchFamily="18" charset="2"/>
                  <a:buNone/>
                </a:pPr>
                <a:r>
                  <a:rPr lang="en-US" sz="1800" dirty="0" smtClean="0">
                    <a:solidFill>
                      <a:srgbClr val="003366"/>
                    </a:solidFill>
                    <a:latin typeface="Arial" panose="020B0604020202020204" pitchFamily="34" charset="0"/>
                    <a:cs typeface="Arial" panose="020B0604020202020204" pitchFamily="34" charset="0"/>
                  </a:rPr>
                  <a:t>Prepared for:</a:t>
                </a:r>
              </a:p>
              <a:p>
                <a:pPr marL="0" indent="0" algn="r">
                  <a:spcBef>
                    <a:spcPts val="0"/>
                  </a:spcBef>
                  <a:buClr>
                    <a:srgbClr val="00A7B9"/>
                  </a:buClr>
                  <a:buFont typeface="Wingdings 3" pitchFamily="18" charset="2"/>
                  <a:buNone/>
                </a:pPr>
                <a:r>
                  <a:rPr lang="en-US" sz="1800" dirty="0" smtClean="0">
                    <a:solidFill>
                      <a:srgbClr val="003366"/>
                    </a:solidFill>
                    <a:latin typeface="Arial" panose="020B0604020202020204" pitchFamily="34" charset="0"/>
                    <a:cs typeface="Arial" panose="020B0604020202020204" pitchFamily="34" charset="0"/>
                  </a:rPr>
                  <a:t>Wellbeing </a:t>
                </a:r>
                <a:r>
                  <a:rPr lang="en-US" sz="1800" dirty="0">
                    <a:solidFill>
                      <a:srgbClr val="003366"/>
                    </a:solidFill>
                    <a:latin typeface="Arial" panose="020B0604020202020204" pitchFamily="34" charset="0"/>
                    <a:cs typeface="Arial" panose="020B0604020202020204" pitchFamily="34" charset="0"/>
                  </a:rPr>
                  <a:t>Waterloo Region</a:t>
                </a:r>
              </a:p>
              <a:p>
                <a:pPr marL="0" indent="0" algn="r">
                  <a:spcBef>
                    <a:spcPts val="0"/>
                  </a:spcBef>
                  <a:buClr>
                    <a:srgbClr val="00A7B9"/>
                  </a:buClr>
                  <a:buFont typeface="Wingdings 3" pitchFamily="18" charset="2"/>
                  <a:buNone/>
                </a:pPr>
                <a:r>
                  <a:rPr lang="en-US" sz="1800" dirty="0" smtClean="0">
                    <a:solidFill>
                      <a:srgbClr val="003366"/>
                    </a:solidFill>
                    <a:latin typeface="Arial" panose="020B0604020202020204" pitchFamily="34" charset="0"/>
                    <a:cs typeface="Arial" panose="020B0604020202020204" pitchFamily="34" charset="0"/>
                  </a:rPr>
                  <a:t>10 May </a:t>
                </a:r>
                <a:r>
                  <a:rPr lang="en-US" sz="1800" dirty="0">
                    <a:solidFill>
                      <a:srgbClr val="003366"/>
                    </a:solidFill>
                    <a:latin typeface="Arial" panose="020B0604020202020204" pitchFamily="34" charset="0"/>
                    <a:cs typeface="Arial" panose="020B0604020202020204" pitchFamily="34" charset="0"/>
                  </a:rPr>
                  <a:t>2019</a:t>
                </a:r>
              </a:p>
            </p:txBody>
          </p:sp>
          <p:sp>
            <p:nvSpPr>
              <p:cNvPr id="13" name="Title 18"/>
              <p:cNvSpPr txBox="1">
                <a:spLocks/>
              </p:cNvSpPr>
              <p:nvPr/>
            </p:nvSpPr>
            <p:spPr>
              <a:xfrm>
                <a:off x="53130" y="1956951"/>
                <a:ext cx="8323422" cy="1833344"/>
              </a:xfrm>
              <a:prstGeom prst="rect">
                <a:avLst/>
              </a:prstGeom>
            </p:spPr>
            <p:txBody>
              <a:bodyPr lIns="91440" tIns="45720" rIns="91440" bIns="45720"/>
              <a:lstStyle>
                <a:lvl1pPr algn="ctr" defTabSz="457200" rtl="0" eaLnBrk="1" fontAlgn="base" hangingPunct="1">
                  <a:spcBef>
                    <a:spcPct val="0"/>
                  </a:spcBef>
                  <a:spcAft>
                    <a:spcPct val="0"/>
                  </a:spcAft>
                  <a:defRPr sz="4400" b="1"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2pPr>
                <a:lvl3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3pPr>
                <a:lvl4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4pPr>
                <a:lvl5pPr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defTabSz="457200" rtl="0" eaLnBrk="1" fontAlgn="base" hangingPunct="1">
                  <a:spcBef>
                    <a:spcPct val="0"/>
                  </a:spcBef>
                  <a:spcAft>
                    <a:spcPct val="0"/>
                  </a:spcAft>
                  <a:defRPr sz="4400" b="1">
                    <a:solidFill>
                      <a:schemeClr val="tx1"/>
                    </a:solidFill>
                    <a:latin typeface="Arial" charset="0"/>
                    <a:ea typeface="ＭＳ Ｐゴシック" charset="-128"/>
                    <a:cs typeface="ＭＳ Ｐゴシック" charset="-128"/>
                  </a:defRPr>
                </a:lvl9pPr>
              </a:lstStyle>
              <a:p>
                <a:pPr algn="r">
                  <a:spcAft>
                    <a:spcPts val="0"/>
                  </a:spcAft>
                </a:pPr>
                <a:r>
                  <a:rPr lang="en-US"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Closer Look at</a:t>
                </a:r>
              </a:p>
              <a:p>
                <a:pPr algn="r">
                  <a:spcAft>
                    <a:spcPts val="0"/>
                  </a:spcAft>
                </a:pPr>
                <a:r>
                  <a:rPr lang="en-US" sz="3600" b="0"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CIW </a:t>
                </a:r>
                <a:r>
                  <a:rPr lang="en-US" sz="3600" b="0" i="1" dirty="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Community Wellbeing Survey</a:t>
                </a:r>
              </a:p>
              <a:p>
                <a:pPr algn="r">
                  <a:spcAft>
                    <a:spcPts val="0"/>
                  </a:spcAft>
                </a:pPr>
                <a:r>
                  <a:rPr lang="en-US"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Results for Waterloo Region</a:t>
                </a:r>
              </a:p>
              <a:p>
                <a:pPr algn="r">
                  <a:spcAft>
                    <a:spcPts val="0"/>
                  </a:spcAft>
                </a:pPr>
                <a:endParaRPr lang="en-CA" sz="3600" b="0" dirty="0" smtClean="0">
                  <a:solidFill>
                    <a:srgbClr val="003366"/>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953" y="5097252"/>
                <a:ext cx="2426573" cy="972940"/>
              </a:xfrm>
              <a:prstGeom prst="rect">
                <a:avLst/>
              </a:prstGeom>
            </p:spPr>
          </p:pic>
        </p:grpSp>
      </p:grpSp>
    </p:spTree>
    <p:extLst>
      <p:ext uri="{BB962C8B-B14F-4D97-AF65-F5344CB8AC3E}">
        <p14:creationId xmlns:p14="http://schemas.microsoft.com/office/powerpoint/2010/main" val="3815030823"/>
      </p:ext>
    </p:extLst>
  </p:cSld>
  <p:clrMapOvr>
    <a:masterClrMapping/>
  </p:clrMapOvr>
  <p:transition advClick="0"/>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t>
            </a:r>
            <a:r>
              <a:rPr lang="en-US" sz="2800" i="0" dirty="0" err="1"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Behaviour</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130129"/>
            <a:ext cx="8686800" cy="5457715"/>
          </a:xfrm>
          <a:prstGeom prst="rect">
            <a:avLst/>
          </a:prstGeom>
        </p:spPr>
      </p:pic>
    </p:spTree>
    <p:extLst>
      <p:ext uri="{BB962C8B-B14F-4D97-AF65-F5344CB8AC3E}">
        <p14:creationId xmlns:p14="http://schemas.microsoft.com/office/powerpoint/2010/main" val="2262294383"/>
      </p:ext>
    </p:extLst>
  </p:cSld>
  <p:clrMapOvr>
    <a:masterClrMapping/>
  </p:clrMapOvr>
  <p:transition spd="slow" advClick="0"/>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t>
            </a:r>
            <a:r>
              <a:rPr lang="en-US" sz="2800" i="0" dirty="0" err="1"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Behaviour</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municipality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38111" y="1130130"/>
            <a:ext cx="8686800" cy="5457715"/>
          </a:xfrm>
          <a:prstGeom prst="rect">
            <a:avLst/>
          </a:prstGeom>
        </p:spPr>
      </p:pic>
    </p:spTree>
    <p:extLst>
      <p:ext uri="{BB962C8B-B14F-4D97-AF65-F5344CB8AC3E}">
        <p14:creationId xmlns:p14="http://schemas.microsoft.com/office/powerpoint/2010/main" val="2667218743"/>
      </p:ext>
    </p:extLst>
  </p:cSld>
  <p:clrMapOvr>
    <a:masterClrMapping/>
  </p:clrMapOvr>
  <p:transition spd="slow" advClick="0"/>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5"/>
          <p:cNvSpPr txBox="1">
            <a:spLocks/>
          </p:cNvSpPr>
          <p:nvPr/>
        </p:nvSpPr>
        <p:spPr>
          <a:xfrm>
            <a:off x="138111" y="214135"/>
            <a:ext cx="8689017" cy="502527"/>
          </a:xfrm>
          <a:prstGeom prst="rect">
            <a:avLst/>
          </a:prstGeom>
          <a:solidFill>
            <a:srgbClr val="00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ENVIRONMENT: </a:t>
            </a:r>
            <a:r>
              <a:rPr lang="en-US" sz="2800" i="0" dirty="0" err="1"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Behaviour</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living arrangement </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40328" y="1042663"/>
            <a:ext cx="8686800" cy="5457717"/>
          </a:xfrm>
          <a:prstGeom prst="rect">
            <a:avLst/>
          </a:prstGeom>
        </p:spPr>
      </p:pic>
    </p:spTree>
    <p:extLst>
      <p:ext uri="{BB962C8B-B14F-4D97-AF65-F5344CB8AC3E}">
        <p14:creationId xmlns:p14="http://schemas.microsoft.com/office/powerpoint/2010/main" val="792785501"/>
      </p:ext>
    </p:extLst>
  </p:cSld>
  <p:clrMapOvr>
    <a:masterClrMapping/>
  </p:clrMapOvr>
  <p:transition spd="slow" advClick="0"/>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939143"/>
            <a:ext cx="8899071" cy="1477736"/>
            <a:chOff x="0" y="2939143"/>
            <a:chExt cx="8899071" cy="1477736"/>
          </a:xfrm>
        </p:grpSpPr>
        <p:sp>
          <p:nvSpPr>
            <p:cNvPr id="3" name="Rectangle 2"/>
            <p:cNvSpPr/>
            <p:nvPr/>
          </p:nvSpPr>
          <p:spPr>
            <a:xfrm>
              <a:off x="0" y="2939143"/>
              <a:ext cx="8494713" cy="1391557"/>
            </a:xfrm>
            <a:prstGeom prst="rect">
              <a:avLst/>
            </a:prstGeom>
            <a:solidFill>
              <a:srgbClr val="FF66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r>
                <a:rPr lang="en-CA" sz="3600" b="1" dirty="0" smtClean="0">
                  <a:latin typeface="Arial" panose="020B0604020202020204" pitchFamily="34" charset="0"/>
                  <a:cs typeface="Arial" panose="020B0604020202020204" pitchFamily="34" charset="0"/>
                </a:rPr>
                <a:t>DEMOCRATIC ENGAGEMENT</a:t>
              </a:r>
              <a:endParaRPr lang="en-CA" sz="3600" b="1" dirty="0">
                <a:latin typeface="Arial" panose="020B0604020202020204" pitchFamily="34" charset="0"/>
                <a:cs typeface="Arial" panose="020B0604020202020204" pitchFamily="34" charset="0"/>
              </a:endParaRPr>
            </a:p>
          </p:txBody>
        </p:sp>
        <p:cxnSp>
          <p:nvCxnSpPr>
            <p:cNvPr id="4" name="Straight Arrow Connector 3"/>
            <p:cNvCxnSpPr/>
            <p:nvPr/>
          </p:nvCxnSpPr>
          <p:spPr>
            <a:xfrm flipV="1">
              <a:off x="0" y="4408714"/>
              <a:ext cx="8899071" cy="8165"/>
            </a:xfrm>
            <a:prstGeom prst="straightConnector1">
              <a:avLst/>
            </a:prstGeom>
            <a:ln w="25400">
              <a:solidFill>
                <a:srgbClr val="005A73"/>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6470" y="555812"/>
            <a:ext cx="2213002" cy="2213002"/>
          </a:xfrm>
          <a:prstGeom prst="rect">
            <a:avLst/>
          </a:prstGeom>
        </p:spPr>
      </p:pic>
    </p:spTree>
    <p:extLst>
      <p:ext uri="{BB962C8B-B14F-4D97-AF65-F5344CB8AC3E}">
        <p14:creationId xmlns:p14="http://schemas.microsoft.com/office/powerpoint/2010/main" val="4221396887"/>
      </p:ext>
    </p:extLst>
  </p:cSld>
  <p:clrMapOvr>
    <a:masterClrMapping/>
  </p:clrMapOvr>
  <p:transition spd="slow" advClick="0">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Below</a:t>
            </a:r>
            <a:r>
              <a:rPr lang="en-US" sz="2400" dirty="0" smtClean="0">
                <a:solidFill>
                  <a:schemeClr val="bg1"/>
                </a:solidFill>
                <a:latin typeface="Arial" panose="020B0604020202020204" pitchFamily="34" charset="0"/>
                <a:cs typeface="Arial" panose="020B0604020202020204" pitchFamily="34" charset="0"/>
              </a:rPr>
              <a:t> 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7" y="2378075"/>
            <a:ext cx="4114800"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participate in public demonstration or protest</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join social media on local issue</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they have less say in what government does</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they are ignored by public officials</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Above </a:t>
            </a:r>
            <a:r>
              <a:rPr lang="en-US" sz="2400" dirty="0" smtClean="0">
                <a:solidFill>
                  <a:schemeClr val="bg1"/>
                </a:solidFill>
                <a:latin typeface="Arial" panose="020B0604020202020204" pitchFamily="34" charset="0"/>
                <a:cs typeface="Arial" panose="020B0604020202020204" pitchFamily="34" charset="0"/>
              </a:rPr>
              <a:t>average wellbeing</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378075"/>
            <a:ext cx="4274683" cy="3951288"/>
          </a:xfrm>
        </p:spPr>
        <p:txBody>
          <a:bodyPr>
            <a:noAutofit/>
          </a:bodyPr>
          <a:lstStyle/>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attend local or regional council meeting</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More likely to participate in local event supporting community</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they have good understanding of important issues in Waterloo Region</a:t>
            </a:r>
          </a:p>
          <a:p>
            <a:pPr>
              <a:spcBef>
                <a:spcPts val="0"/>
              </a:spcBef>
              <a:spcAft>
                <a:spcPts val="1200"/>
              </a:spcAft>
              <a:buSzPct val="150000"/>
              <a:buBlip>
                <a:blip r:embed="rId3"/>
              </a:buBlip>
            </a:pPr>
            <a:r>
              <a:rPr lang="en-US" dirty="0" smtClean="0">
                <a:latin typeface="Arial" panose="020B0604020202020204" pitchFamily="34" charset="0"/>
                <a:cs typeface="Arial" panose="020B0604020202020204" pitchFamily="34" charset="0"/>
              </a:rPr>
              <a:t>Feel they are well informed about politics/government</a:t>
            </a:r>
          </a:p>
        </p:txBody>
      </p:sp>
      <p:sp>
        <p:nvSpPr>
          <p:cNvPr id="10" name="Title 5"/>
          <p:cNvSpPr txBox="1">
            <a:spLocks/>
          </p:cNvSpPr>
          <p:nvPr/>
        </p:nvSpPr>
        <p:spPr>
          <a:xfrm>
            <a:off x="138112" y="214135"/>
            <a:ext cx="8621888" cy="502527"/>
          </a:xfrm>
          <a:prstGeom prst="rect">
            <a:avLst/>
          </a:prstGeom>
          <a:solidFill>
            <a:srgbClr val="FF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a:t>
            </a:r>
            <a:endParaRPr lang="en-CA"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783023"/>
            <a:ext cx="9144000" cy="570658"/>
          </a:xfrm>
        </p:spPr>
        <p:txBody>
          <a:bodyPr>
            <a:noAutofit/>
          </a:bodyPr>
          <a:lstStyle/>
          <a:p>
            <a:pPr algn="ctr"/>
            <a:r>
              <a:rPr lang="en-US" sz="2400" i="0" dirty="0" smtClean="0">
                <a:solidFill>
                  <a:srgbClr val="005064"/>
                </a:solidFill>
                <a:latin typeface="Arial" panose="020B0604020202020204" pitchFamily="34" charset="0"/>
                <a:cs typeface="Arial" panose="020B0604020202020204" pitchFamily="34" charset="0"/>
              </a:rPr>
              <a:t>How do residents with </a:t>
            </a:r>
            <a:r>
              <a:rPr lang="en-US" sz="2400" dirty="0" smtClean="0">
                <a:solidFill>
                  <a:srgbClr val="005064"/>
                </a:solidFill>
                <a:latin typeface="Arial" panose="020B0604020202020204" pitchFamily="34" charset="0"/>
                <a:cs typeface="Arial" panose="020B0604020202020204" pitchFamily="34" charset="0"/>
              </a:rPr>
              <a:t>higher</a:t>
            </a:r>
            <a:r>
              <a:rPr lang="en-US" sz="2400" i="0" dirty="0" smtClean="0">
                <a:solidFill>
                  <a:srgbClr val="005064"/>
                </a:solidFill>
                <a:latin typeface="Arial" panose="020B0604020202020204" pitchFamily="34" charset="0"/>
                <a:cs typeface="Arial" panose="020B0604020202020204" pitchFamily="34" charset="0"/>
              </a:rPr>
              <a:t> or </a:t>
            </a:r>
            <a:r>
              <a:rPr lang="en-US" sz="2400" dirty="0" smtClean="0">
                <a:solidFill>
                  <a:srgbClr val="005064"/>
                </a:solidFill>
                <a:latin typeface="Arial" panose="020B0604020202020204" pitchFamily="34" charset="0"/>
                <a:cs typeface="Arial" panose="020B0604020202020204" pitchFamily="34" charset="0"/>
              </a:rPr>
              <a:t>lower wellbeing compare</a:t>
            </a:r>
            <a:r>
              <a:rPr lang="en-US" sz="2400" i="0" dirty="0" smtClean="0">
                <a:solidFill>
                  <a:srgbClr val="005064"/>
                </a:solidFill>
                <a:latin typeface="Arial" panose="020B0604020202020204" pitchFamily="34" charset="0"/>
                <a:cs typeface="Arial" panose="020B0604020202020204" pitchFamily="34" charset="0"/>
              </a:rPr>
              <a:t>?</a:t>
            </a:r>
            <a:endParaRPr lang="en-CA" sz="24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6604286"/>
      </p:ext>
    </p:extLst>
  </p:cSld>
  <p:clrMapOvr>
    <a:masterClrMapping/>
  </p:clrMapOvr>
  <p:transition spd="med" advClick="0">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265287"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Women</a:t>
            </a:r>
            <a:endParaRPr lang="en-CA" sz="2400" dirty="0">
              <a:solidFill>
                <a:schemeClr val="bg1"/>
              </a:solidFill>
              <a:latin typeface="Arial" panose="020B0604020202020204" pitchFamily="34" charset="0"/>
              <a:cs typeface="Arial" panose="020B0604020202020204" pitchFamily="34" charset="0"/>
            </a:endParaRPr>
          </a:p>
        </p:txBody>
      </p:sp>
      <p:sp>
        <p:nvSpPr>
          <p:cNvPr id="6" name="Content Placeholder 5"/>
          <p:cNvSpPr>
            <a:spLocks noGrp="1"/>
          </p:cNvSpPr>
          <p:nvPr>
            <p:ph sz="half" idx="2"/>
          </p:nvPr>
        </p:nvSpPr>
        <p:spPr>
          <a:xfrm>
            <a:off x="265286" y="2140198"/>
            <a:ext cx="4235151" cy="4545274"/>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participate in public demonstration or protest</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join social media on local issue</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a say in what government does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public officials care what they think</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are less informed about politics/government</a:t>
            </a:r>
          </a:p>
        </p:txBody>
      </p:sp>
      <p:sp>
        <p:nvSpPr>
          <p:cNvPr id="7" name="Text Placeholder 6"/>
          <p:cNvSpPr>
            <a:spLocks noGrp="1"/>
          </p:cNvSpPr>
          <p:nvPr>
            <p:ph type="body" sz="quarter" idx="3"/>
          </p:nvPr>
        </p:nvSpPr>
        <p:spPr>
          <a:xfrm>
            <a:off x="4645199" y="1591558"/>
            <a:ext cx="4114800" cy="548640"/>
          </a:xfrm>
          <a:solidFill>
            <a:srgbClr val="00A7B9"/>
          </a:solidFill>
          <a:ln>
            <a:solidFill>
              <a:srgbClr val="005A73"/>
            </a:solidFill>
          </a:ln>
        </p:spPr>
        <p:txBody>
          <a:bodyPr anchor="ctr" anchorCtr="0">
            <a:noAutofit/>
          </a:bodyPr>
          <a:lstStyle/>
          <a:p>
            <a:pPr algn="ctr"/>
            <a:r>
              <a:rPr lang="en-US" sz="2400" b="1" i="1" dirty="0" smtClean="0">
                <a:solidFill>
                  <a:schemeClr val="bg1"/>
                </a:solidFill>
                <a:latin typeface="Arial" panose="020B0604020202020204" pitchFamily="34" charset="0"/>
                <a:cs typeface="Arial" panose="020B0604020202020204" pitchFamily="34" charset="0"/>
              </a:rPr>
              <a:t>Men</a:t>
            </a:r>
            <a:endParaRPr lang="en-CA" sz="2400" dirty="0">
              <a:solidFill>
                <a:schemeClr val="bg1"/>
              </a:solidFill>
              <a:latin typeface="Arial" panose="020B0604020202020204" pitchFamily="34" charset="0"/>
              <a:cs typeface="Arial" panose="020B0604020202020204" pitchFamily="34" charset="0"/>
            </a:endParaRPr>
          </a:p>
        </p:txBody>
      </p:sp>
      <p:sp>
        <p:nvSpPr>
          <p:cNvPr id="8" name="Content Placeholder 7"/>
          <p:cNvSpPr>
            <a:spLocks noGrp="1"/>
          </p:cNvSpPr>
          <p:nvPr>
            <p:ph sz="quarter" idx="4"/>
          </p:nvPr>
        </p:nvSpPr>
        <p:spPr>
          <a:xfrm>
            <a:off x="4645199" y="2140198"/>
            <a:ext cx="4421163" cy="4717802"/>
          </a:xfrm>
        </p:spPr>
        <p:txBody>
          <a:bodyPr>
            <a:noAutofit/>
          </a:bodyPr>
          <a:lstStyle/>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local or regional council meeting</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More likely to attend a local planning meeting</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have good understanding of important issues in Waterloo Region</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are well qualified to participate in politics</a:t>
            </a:r>
          </a:p>
          <a:p>
            <a:pPr>
              <a:spcBef>
                <a:spcPts val="0"/>
              </a:spcBef>
              <a:spcAft>
                <a:spcPts val="1200"/>
              </a:spcAft>
              <a:buSzPct val="150000"/>
              <a:buBlip>
                <a:blip r:embed="rId3"/>
              </a:buBlip>
            </a:pPr>
            <a:r>
              <a:rPr lang="en-US" sz="2000" dirty="0" smtClean="0">
                <a:latin typeface="Arial" panose="020B0604020202020204" pitchFamily="34" charset="0"/>
                <a:cs typeface="Arial" panose="020B0604020202020204" pitchFamily="34" charset="0"/>
              </a:rPr>
              <a:t>Feel they could do as good a job in public office as most people</a:t>
            </a:r>
          </a:p>
        </p:txBody>
      </p:sp>
      <p:sp>
        <p:nvSpPr>
          <p:cNvPr id="10" name="Title 5"/>
          <p:cNvSpPr txBox="1">
            <a:spLocks/>
          </p:cNvSpPr>
          <p:nvPr/>
        </p:nvSpPr>
        <p:spPr>
          <a:xfrm>
            <a:off x="138110" y="214135"/>
            <a:ext cx="8928252" cy="502527"/>
          </a:xfrm>
          <a:prstGeom prst="rect">
            <a:avLst/>
          </a:prstGeom>
          <a:solidFill>
            <a:srgbClr val="FF6600"/>
          </a:solidFill>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DEMOCRATIC ENGAGEMENT and Wellbeing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sex</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sp>
        <p:nvSpPr>
          <p:cNvPr id="11" name="Title 1"/>
          <p:cNvSpPr>
            <a:spLocks noGrp="1"/>
          </p:cNvSpPr>
          <p:nvPr>
            <p:ph type="title"/>
          </p:nvPr>
        </p:nvSpPr>
        <p:spPr>
          <a:xfrm>
            <a:off x="0" y="746580"/>
            <a:ext cx="9144000" cy="570658"/>
          </a:xfrm>
        </p:spPr>
        <p:txBody>
          <a:bodyPr>
            <a:noAutofit/>
          </a:bodyPr>
          <a:lstStyle/>
          <a:p>
            <a:pPr algn="ctr"/>
            <a:r>
              <a:rPr lang="en-US" sz="2200" i="0" dirty="0">
                <a:solidFill>
                  <a:srgbClr val="005064"/>
                </a:solidFill>
                <a:latin typeface="Arial" panose="020B0604020202020204" pitchFamily="34" charset="0"/>
                <a:cs typeface="Arial" panose="020B0604020202020204" pitchFamily="34" charset="0"/>
              </a:rPr>
              <a:t>How do women and men</a:t>
            </a:r>
            <a:r>
              <a:rPr lang="en-US" sz="2200" dirty="0">
                <a:solidFill>
                  <a:srgbClr val="005064"/>
                </a:solidFill>
                <a:latin typeface="Arial" panose="020B0604020202020204" pitchFamily="34" charset="0"/>
                <a:cs typeface="Arial" panose="020B0604020202020204" pitchFamily="34" charset="0"/>
              </a:rPr>
              <a:t> </a:t>
            </a:r>
            <a:r>
              <a:rPr lang="en-US" sz="2200" i="0" dirty="0">
                <a:solidFill>
                  <a:srgbClr val="005064"/>
                </a:solidFill>
                <a:latin typeface="Arial" panose="020B0604020202020204" pitchFamily="34" charset="0"/>
                <a:cs typeface="Arial" panose="020B0604020202020204" pitchFamily="34" charset="0"/>
              </a:rPr>
              <a:t>compare on </a:t>
            </a:r>
            <a:r>
              <a:rPr lang="en-US" sz="2200" i="0" dirty="0" smtClean="0">
                <a:solidFill>
                  <a:srgbClr val="005064"/>
                </a:solidFill>
                <a:latin typeface="Arial" panose="020B0604020202020204" pitchFamily="34" charset="0"/>
                <a:cs typeface="Arial" panose="020B0604020202020204" pitchFamily="34" charset="0"/>
              </a:rPr>
              <a:t>democratic engagement?</a:t>
            </a:r>
            <a:endParaRPr lang="en-CA" sz="2200" i="0" dirty="0">
              <a:solidFill>
                <a:srgbClr val="0050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3517044"/>
      </p:ext>
    </p:extLst>
  </p:cSld>
  <p:clrMapOvr>
    <a:masterClrMapping/>
  </p:clrMapOvr>
  <p:transition spd="med" advClick="0">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2" y="214135"/>
            <a:ext cx="8686799" cy="502527"/>
          </a:xfrm>
          <a:prstGeom prst="rect">
            <a:avLst/>
          </a:prstGeom>
          <a:solidFill>
            <a:srgbClr val="FF6600"/>
          </a:solidFill>
          <a:ln>
            <a:solidFill>
              <a:srgbClr val="FF3300"/>
            </a:solidFill>
          </a:ln>
        </p:spPr>
        <p:txBody>
          <a:bodyPr vert="horz" lIns="91440" tIns="34290" rIns="9144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Overall Interest in Politics</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1247434"/>
            <a:ext cx="8686800" cy="5262937"/>
          </a:xfrm>
          <a:prstGeom prst="rect">
            <a:avLst/>
          </a:prstGeom>
        </p:spPr>
      </p:pic>
    </p:spTree>
    <p:extLst>
      <p:ext uri="{BB962C8B-B14F-4D97-AF65-F5344CB8AC3E}">
        <p14:creationId xmlns:p14="http://schemas.microsoft.com/office/powerpoint/2010/main" val="3338932174"/>
      </p:ext>
    </p:extLst>
  </p:cSld>
  <p:clrMapOvr>
    <a:masterClrMapping/>
  </p:clrMapOvr>
  <p:transition spd="slow" advClick="0"/>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38112" y="214135"/>
            <a:ext cx="8686799"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income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3" name="Picture 2"/>
          <p:cNvPicPr>
            <a:picLocks noChangeAspect="1"/>
          </p:cNvPicPr>
          <p:nvPr/>
        </p:nvPicPr>
        <p:blipFill rotWithShape="1">
          <a:blip r:embed="rId3"/>
          <a:srcRect t="6172"/>
          <a:stretch/>
        </p:blipFill>
        <p:spPr>
          <a:xfrm>
            <a:off x="138112" y="1284135"/>
            <a:ext cx="8686800" cy="5120830"/>
          </a:xfrm>
          <a:prstGeom prst="rect">
            <a:avLst/>
          </a:prstGeom>
        </p:spPr>
      </p:pic>
    </p:spTree>
    <p:extLst>
      <p:ext uri="{BB962C8B-B14F-4D97-AF65-F5344CB8AC3E}">
        <p14:creationId xmlns:p14="http://schemas.microsoft.com/office/powerpoint/2010/main" val="2718188798"/>
      </p:ext>
    </p:extLst>
  </p:cSld>
  <p:clrMapOvr>
    <a:masterClrMapping/>
  </p:clrMapOvr>
  <p:transition spd="med" advClick="0">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2" y="214135"/>
            <a:ext cx="8689799"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a:t>
            </a:r>
            <a:r>
              <a:rPr lang="en-US" sz="280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age</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2" name="Picture 1"/>
          <p:cNvPicPr>
            <a:picLocks noChangeAspect="1"/>
          </p:cNvPicPr>
          <p:nvPr/>
        </p:nvPicPr>
        <p:blipFill rotWithShape="1">
          <a:blip r:embed="rId3"/>
          <a:srcRect t="6172"/>
          <a:stretch/>
        </p:blipFill>
        <p:spPr>
          <a:xfrm>
            <a:off x="141111" y="1276185"/>
            <a:ext cx="8686800" cy="5120829"/>
          </a:xfrm>
          <a:prstGeom prst="rect">
            <a:avLst/>
          </a:prstGeom>
        </p:spPr>
      </p:pic>
    </p:spTree>
    <p:extLst>
      <p:ext uri="{BB962C8B-B14F-4D97-AF65-F5344CB8AC3E}">
        <p14:creationId xmlns:p14="http://schemas.microsoft.com/office/powerpoint/2010/main" val="444404923"/>
      </p:ext>
    </p:extLst>
  </p:cSld>
  <p:clrMapOvr>
    <a:masterClrMapping/>
  </p:clrMapOvr>
  <p:transition spd="med" advClick="0">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537910" y="534410"/>
            <a:ext cx="606089" cy="2595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5"/>
          <p:cNvSpPr txBox="1">
            <a:spLocks/>
          </p:cNvSpPr>
          <p:nvPr/>
        </p:nvSpPr>
        <p:spPr>
          <a:xfrm>
            <a:off x="138113" y="214135"/>
            <a:ext cx="8686800" cy="502527"/>
          </a:xfrm>
          <a:prstGeom prst="rect">
            <a:avLst/>
          </a:prstGeom>
          <a:solidFill>
            <a:srgbClr val="FF6600"/>
          </a:solidFill>
          <a:ln>
            <a:solidFill>
              <a:srgbClr val="FF3300"/>
            </a:solidFill>
          </a:ln>
        </p:spPr>
        <p:txBody>
          <a:bodyPr vert="horz" lIns="0" tIns="34290" rIns="0" bIns="34290" rtlCol="0" anchor="ctr">
            <a:noAutofit/>
          </a:bodyPr>
          <a:lstStyle>
            <a:lvl1pPr algn="l" defTabSz="914400" rtl="0" eaLnBrk="1" latinLnBrk="0" hangingPunct="1">
              <a:spcBef>
                <a:spcPct val="0"/>
              </a:spcBef>
              <a:buNone/>
              <a:defRPr sz="4200" b="1" i="1" kern="1200">
                <a:solidFill>
                  <a:schemeClr val="tx2"/>
                </a:solidFill>
                <a:latin typeface="+mj-lt"/>
                <a:ea typeface="+mj-ea"/>
                <a:cs typeface="+mj-cs"/>
              </a:defRPr>
            </a:lvl1pPr>
          </a:lstStyle>
          <a:p>
            <a:pPr>
              <a:defRPr/>
            </a:pPr>
            <a:r>
              <a:rPr lang="en-US" sz="2400" i="0" dirty="0">
                <a:solidFill>
                  <a:srgbClr val="FFFFFF"/>
                </a:solidFill>
                <a:latin typeface="Gotham"/>
                <a:ea typeface="Open Sans Condensed" panose="020B0806030504020204" pitchFamily="34" charset="0"/>
                <a:cs typeface="Open Sans Condensed" panose="020B0806030504020204" pitchFamily="34" charset="0"/>
              </a:rPr>
              <a:t> </a:t>
            </a:r>
            <a:r>
              <a:rPr lang="en-US" sz="2800" i="0" dirty="0">
                <a:solidFill>
                  <a:srgbClr val="FFFFFF"/>
                </a:solidFill>
                <a:latin typeface="Arial" panose="020B0604020202020204" pitchFamily="34" charset="0"/>
                <a:ea typeface="Open Sans Condensed" panose="020B0806030504020204" pitchFamily="34" charset="0"/>
                <a:cs typeface="Arial" panose="020B0604020202020204" pitchFamily="34" charset="0"/>
              </a:rPr>
              <a:t>Interest in </a:t>
            </a:r>
            <a:r>
              <a:rPr lang="en-US" sz="2800" i="0" dirty="0" smtClean="0">
                <a:solidFill>
                  <a:srgbClr val="FFFFFF"/>
                </a:solidFill>
                <a:latin typeface="Arial" panose="020B0604020202020204" pitchFamily="34" charset="0"/>
                <a:ea typeface="Open Sans Condensed" panose="020B0806030504020204" pitchFamily="34" charset="0"/>
                <a:cs typeface="Arial" panose="020B0604020202020204" pitchFamily="34" charset="0"/>
              </a:rPr>
              <a:t>Local Politics by municipality</a:t>
            </a:r>
            <a:endParaRPr lang="en-CA" sz="2800" dirty="0">
              <a:solidFill>
                <a:srgbClr val="FFFFFF"/>
              </a:solidFill>
              <a:latin typeface="Arial" panose="020B0604020202020204" pitchFamily="34" charset="0"/>
              <a:ea typeface="Open Sans Condensed" panose="020B0806030504020204" pitchFamily="34" charset="0"/>
              <a:cs typeface="Arial" panose="020B0604020202020204" pitchFamily="34" charset="0"/>
            </a:endParaRPr>
          </a:p>
        </p:txBody>
      </p:sp>
      <p:pic>
        <p:nvPicPr>
          <p:cNvPr id="5" name="Picture 4"/>
          <p:cNvPicPr>
            <a:picLocks noChangeAspect="1"/>
          </p:cNvPicPr>
          <p:nvPr/>
        </p:nvPicPr>
        <p:blipFill rotWithShape="1">
          <a:blip r:embed="rId3"/>
          <a:srcRect t="6537"/>
          <a:stretch/>
        </p:blipFill>
        <p:spPr>
          <a:xfrm>
            <a:off x="138113" y="1311965"/>
            <a:ext cx="8686800" cy="5100951"/>
          </a:xfrm>
          <a:prstGeom prst="rect">
            <a:avLst/>
          </a:prstGeom>
        </p:spPr>
      </p:pic>
    </p:spTree>
    <p:extLst>
      <p:ext uri="{BB962C8B-B14F-4D97-AF65-F5344CB8AC3E}">
        <p14:creationId xmlns:p14="http://schemas.microsoft.com/office/powerpoint/2010/main" val="2486256169"/>
      </p:ext>
    </p:extLst>
  </p:cSld>
  <p:clrMapOvr>
    <a:masterClrMapping/>
  </p:clrMapOvr>
  <p:transition spd="med" advClick="0">
    <p:fade/>
  </p:transition>
  <p:timing>
    <p:tnLst>
      <p:par>
        <p:cTn id="1" dur="indefinite" restart="never" nodeType="tmRoot"/>
      </p:par>
    </p:tnLst>
  </p:timing>
</p:sld>
</file>

<file path=ppt/theme/theme1.xml><?xml version="1.0" encoding="utf-8"?>
<a:theme xmlns:a="http://schemas.openxmlformats.org/drawingml/2006/main" name="CIW Survey Tool-PBS backgrounder-Feb11_MH">
  <a:themeElements>
    <a:clrScheme name="CIW POWERPOINTS">
      <a:dk1>
        <a:srgbClr val="000000"/>
      </a:dk1>
      <a:lt1>
        <a:srgbClr val="FFFFFF"/>
      </a:lt1>
      <a:dk2>
        <a:srgbClr val="003C42"/>
      </a:dk2>
      <a:lt2>
        <a:srgbClr val="00A7B9"/>
      </a:lt2>
      <a:accent1>
        <a:srgbClr val="FAC090"/>
      </a:accent1>
      <a:accent2>
        <a:srgbClr val="BEDDAB"/>
      </a:accent2>
      <a:accent3>
        <a:srgbClr val="7F7F7F"/>
      </a:accent3>
      <a:accent4>
        <a:srgbClr val="92CDDC"/>
      </a:accent4>
      <a:accent5>
        <a:srgbClr val="4BACC6"/>
      </a:accent5>
      <a:accent6>
        <a:srgbClr val="FF0000"/>
      </a:accent6>
      <a:hlink>
        <a:srgbClr val="0070C0"/>
      </a:hlink>
      <a:folHlink>
        <a:srgbClr val="800080"/>
      </a:folHlink>
    </a:clrScheme>
    <a:fontScheme name="Custom 1">
      <a:majorFont>
        <a:latin typeface="Bookman Old Style"/>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OCS_ADMIN-#2697828-v1-Waterloo_Region_Survey_-_PPT_template_pot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IW Survey Tool-PBS backgrounder-Feb11_MH">
  <a:themeElements>
    <a:clrScheme name="CIW POWERPOINTS">
      <a:dk1>
        <a:srgbClr val="000000"/>
      </a:dk1>
      <a:lt1>
        <a:srgbClr val="FFFFFF"/>
      </a:lt1>
      <a:dk2>
        <a:srgbClr val="003C42"/>
      </a:dk2>
      <a:lt2>
        <a:srgbClr val="00A7B9"/>
      </a:lt2>
      <a:accent1>
        <a:srgbClr val="FAC090"/>
      </a:accent1>
      <a:accent2>
        <a:srgbClr val="BEDDAB"/>
      </a:accent2>
      <a:accent3>
        <a:srgbClr val="7F7F7F"/>
      </a:accent3>
      <a:accent4>
        <a:srgbClr val="92CDDC"/>
      </a:accent4>
      <a:accent5>
        <a:srgbClr val="4BACC6"/>
      </a:accent5>
      <a:accent6>
        <a:srgbClr val="FF0000"/>
      </a:accent6>
      <a:hlink>
        <a:srgbClr val="0070C0"/>
      </a:hlink>
      <a:folHlink>
        <a:srgbClr val="800080"/>
      </a:folHlink>
    </a:clrScheme>
    <a:fontScheme name="Custom 1">
      <a:majorFont>
        <a:latin typeface="Bookman Old Style"/>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CIW Survey Tool-PBS backgrounder-Feb11_MH.potx</Template>
  <TotalTime>28758</TotalTime>
  <Words>20337</Words>
  <Application>Microsoft Office PowerPoint</Application>
  <PresentationFormat>On-screen Show (4:3)</PresentationFormat>
  <Paragraphs>2228</Paragraphs>
  <Slides>175</Slides>
  <Notes>169</Notes>
  <HiddenSlides>0</HiddenSlides>
  <MMClips>0</MMClips>
  <ScaleCrop>false</ScaleCrop>
  <HeadingPairs>
    <vt:vector size="4" baseType="variant">
      <vt:variant>
        <vt:lpstr>Theme</vt:lpstr>
      </vt:variant>
      <vt:variant>
        <vt:i4>3</vt:i4>
      </vt:variant>
      <vt:variant>
        <vt:lpstr>Slide Titles</vt:lpstr>
      </vt:variant>
      <vt:variant>
        <vt:i4>175</vt:i4>
      </vt:variant>
    </vt:vector>
  </HeadingPairs>
  <TitlesOfParts>
    <vt:vector size="178" baseType="lpstr">
      <vt:lpstr>CIW Survey Tool-PBS backgrounder-Feb11_MH</vt:lpstr>
      <vt:lpstr>DOCS_ADMIN-#2697828-v1-Waterloo_Region_Survey_-_PPT_template_potx</vt:lpstr>
      <vt:lpstr>1_CIW Survey Tool-PBS backgrounder-Feb11_MH</vt:lpstr>
      <vt:lpstr>Community Wellbeing Survey</vt:lpstr>
      <vt:lpstr>Why did we do a Wellbeing Survey? </vt:lpstr>
      <vt:lpstr>Collaboration </vt:lpstr>
      <vt:lpstr>Wellbeing Survey Logistics </vt:lpstr>
      <vt:lpstr>Promoted multiple ways</vt:lpstr>
      <vt:lpstr>Next steps of survey</vt:lpstr>
      <vt:lpstr>Think about…</vt:lpstr>
      <vt:lpstr>Bryan Smale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characterises residents with higher or lower wellbeing?</vt:lpstr>
      <vt:lpstr>PowerPoint Presentation</vt:lpstr>
      <vt:lpstr>PowerPoint Presentation</vt:lpstr>
      <vt:lpstr>PowerPoint Presentation</vt:lpstr>
      <vt:lpstr>PowerPoint Presentation</vt:lpstr>
      <vt:lpstr>Older adults satisfaction with domains of wellbeing</vt:lpstr>
      <vt:lpstr>PowerPoint Presentation</vt:lpstr>
      <vt:lpstr>PowerPoint Presentation</vt:lpstr>
      <vt:lpstr>Satisfaction with domains of wellbeing for those residents living with a disability or chronic illness</vt:lpstr>
      <vt:lpstr>PowerPoint Presentation</vt:lpstr>
      <vt:lpstr>PowerPoint Presentation</vt:lpstr>
      <vt:lpstr>Newcomer satisfaction with domains of wellbeing</vt:lpstr>
      <vt:lpstr>PowerPoint Presentation</vt:lpstr>
      <vt:lpstr>PowerPoint Presentation</vt:lpstr>
      <vt:lpstr>PowerPoint Presentation</vt:lpstr>
      <vt:lpstr>How do residents with higher or lower wellbeing compare?</vt:lpstr>
      <vt:lpstr>How do women and men compare on living standards?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healthy populations?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education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environment domain?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democratic engagement?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community vitality?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leisure and culture?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residents with higher or lower wellbeing compare?</vt:lpstr>
      <vt:lpstr>How do women and men compare on time 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University of Waterloo</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smale@uwaterloo.ca</dc:creator>
  <cp:lastModifiedBy>Administrator</cp:lastModifiedBy>
  <cp:revision>1998</cp:revision>
  <cp:lastPrinted>2019-02-26T13:28:37Z</cp:lastPrinted>
  <dcterms:created xsi:type="dcterms:W3CDTF">2012-12-13T15:31:50Z</dcterms:created>
  <dcterms:modified xsi:type="dcterms:W3CDTF">2019-05-14T17:05:54Z</dcterms:modified>
</cp:coreProperties>
</file>