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1453" r:id="rId3"/>
    <p:sldId id="1564" r:id="rId4"/>
    <p:sldId id="1567" r:id="rId5"/>
    <p:sldId id="657" r:id="rId6"/>
    <p:sldId id="1563" r:id="rId7"/>
    <p:sldId id="477" r:id="rId8"/>
    <p:sldId id="278" r:id="rId9"/>
    <p:sldId id="601" r:id="rId10"/>
    <p:sldId id="1565" r:id="rId11"/>
    <p:sldId id="663" r:id="rId12"/>
    <p:sldId id="658" r:id="rId13"/>
    <p:sldId id="1566" r:id="rId14"/>
    <p:sldId id="648" r:id="rId15"/>
    <p:sldId id="290" r:id="rId16"/>
    <p:sldId id="1568" r:id="rId17"/>
    <p:sldId id="382" r:id="rId18"/>
    <p:sldId id="1572" r:id="rId19"/>
    <p:sldId id="1570" r:id="rId20"/>
    <p:sldId id="1573" r:id="rId21"/>
    <p:sldId id="15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E9E3DA"/>
    <a:srgbClr val="EF8A46"/>
    <a:srgbClr val="ED7D31"/>
    <a:srgbClr val="F57E25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E0008-E2ED-4F5F-92D2-0B9DA3E4E673}" type="datetimeFigureOut">
              <a:rPr lang="en-ZA" smtClean="0"/>
              <a:t>2020/11/11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1D827-05CA-4082-B952-F84D54DCC10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808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256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58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43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461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606B-4159-4505-BAB9-B63CBDB2D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3A705-CD4A-4744-8000-7B730FD7B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C2BB7-90D2-4B21-9024-E34CC152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441-C250-464A-927C-8ADC2E40430B}" type="datetimeFigureOut">
              <a:rPr lang="en-ZA" smtClean="0"/>
              <a:t>2020/11/11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DBB2A-CCBA-477B-9FBD-F682CCA0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12BE3-D113-452D-BA46-4A4B5E03B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B076-1F56-44E6-B843-43C10E1E71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36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10CB-DB9A-4E1E-B664-9CA1BCD8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F7305-E4AA-4573-87D8-EE9349DBD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07F74-00F1-42DB-A239-42A68B1C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441-C250-464A-927C-8ADC2E40430B}" type="datetimeFigureOut">
              <a:rPr lang="en-ZA" smtClean="0"/>
              <a:t>2020/11/11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9B839-B0BC-49E6-920A-4164C680E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F39F2-9297-42C6-A5FC-93B7F63A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B076-1F56-44E6-B843-43C10E1E71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659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4AD4F-04F3-482E-A446-E427679AF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EF102-AA62-4965-A698-BED19306B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0DDFF-2896-48BA-B1AB-49B34C6B5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441-C250-464A-927C-8ADC2E40430B}" type="datetimeFigureOut">
              <a:rPr lang="en-ZA" smtClean="0"/>
              <a:t>2020/11/11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3A43B-D468-41C4-A930-821EA0B5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8747B-4D23-4987-BBB6-FDBC6F4A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B076-1F56-44E6-B843-43C10E1E71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289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600200"/>
            <a:ext cx="12192000" cy="2438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670351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21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69084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11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92096" y="2036064"/>
            <a:ext cx="3517392" cy="2170176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60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8E7F-BEA3-4A09-BEDA-83380F243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C1A2B-74DA-4AE1-A398-B231CEEFB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0747-2BF7-4FF4-A263-10F12D06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441-C250-464A-927C-8ADC2E40430B}" type="datetimeFigureOut">
              <a:rPr lang="en-ZA" smtClean="0"/>
              <a:t>2020/11/11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47F32-32BE-4B80-9505-F571B93E8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41E5E-990D-4B2E-9D10-3232B962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B076-1F56-44E6-B843-43C10E1E71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617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6D91-F54B-446F-A0B0-586A3A2D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8352E-58FD-4449-9DA0-2F4C798C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E175C-B555-495D-B0BB-7AAC3E98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441-C250-464A-927C-8ADC2E40430B}" type="datetimeFigureOut">
              <a:rPr lang="en-ZA" smtClean="0"/>
              <a:t>2020/11/11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DF16-C6D1-4A1A-A251-2BCF7ED4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6DA6D-BAF0-49EF-ACC0-AC2089FF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B076-1F56-44E6-B843-43C10E1E71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56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CFFD1-322E-47BA-9F34-C6041020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1FBE-5E54-446F-8D6F-C612E4975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4F4A0-6D49-4AD5-97A8-44042B7D1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BD08B-E05C-4067-BE35-5F662C59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441-C250-464A-927C-8ADC2E40430B}" type="datetimeFigureOut">
              <a:rPr lang="en-ZA" smtClean="0"/>
              <a:t>2020/11/11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6EBCA-F06E-4B9C-919C-BF8DFA52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F68E3-F7FB-46CD-A419-4901CECB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B076-1F56-44E6-B843-43C10E1E71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232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9AC6D-A8B2-4C7C-843F-408C2BE78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C6D-8ABF-43B3-B7D1-DA1176986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F941C-E4AE-42AF-A94C-940A6C79C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788DA0-F2B7-400E-A98F-1C7F1DB6B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7450B5-7EF4-4A6C-8FA3-E5DEC5DED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1E75FE-6B27-449E-82D0-FD9344753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441-C250-464A-927C-8ADC2E40430B}" type="datetimeFigureOut">
              <a:rPr lang="en-ZA" smtClean="0"/>
              <a:t>2020/11/11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EE1187-E6F0-426D-9454-176CD0C8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8973BD-5F27-4468-AD80-DCFC5C46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B076-1F56-44E6-B843-43C10E1E71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768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E65B-60E5-48FF-83C0-4BBFD197C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7CD16-40B9-4732-AA9E-FDF6F71D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441-C250-464A-927C-8ADC2E40430B}" type="datetimeFigureOut">
              <a:rPr lang="en-ZA" smtClean="0"/>
              <a:t>2020/11/11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49AEA-1DBC-4B47-BB0D-34B63F72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85553-4CA6-4A78-914F-7F192DB6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B076-1F56-44E6-B843-43C10E1E71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387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C8BA0-15ED-460D-B304-18A04CDC3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441-C250-464A-927C-8ADC2E40430B}" type="datetimeFigureOut">
              <a:rPr lang="en-ZA" smtClean="0"/>
              <a:t>2020/11/11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32860B-B9C5-487F-A3D9-F971EC73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3010A-2236-4F88-8AEE-0E6022239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B076-1F56-44E6-B843-43C10E1E71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25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4F273-701C-42FE-8749-47FA43BE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EE2C7-F1E5-4292-BA05-52A77170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A8E1EF-55AE-4E02-946D-AAFE245D8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105F0-33B8-4C89-8F3E-C4CD81327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441-C250-464A-927C-8ADC2E40430B}" type="datetimeFigureOut">
              <a:rPr lang="en-ZA" smtClean="0"/>
              <a:t>2020/11/11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1E232-5013-45CB-AF3C-4D06E3B84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64AA2-5B8C-447A-BFA0-BAAE1F89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B076-1F56-44E6-B843-43C10E1E71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832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16AE1-E817-49FB-81D3-CCA8FA4EB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2F846C-DB61-4EFA-9B33-E1B1DF4F8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24E75-CDE2-4CCC-A8BF-202C4700B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3298F-CAAC-4D11-B0BB-AF5B04046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441-C250-464A-927C-8ADC2E40430B}" type="datetimeFigureOut">
              <a:rPr lang="en-ZA" smtClean="0"/>
              <a:t>2020/11/11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78C4D-E532-4949-BE4B-CD1B0687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3FC0C-BA87-426F-B718-ABA427C6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B076-1F56-44E6-B843-43C10E1E71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437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BCB94D-F37B-4251-A7E3-18B178285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3A36C-10E2-40B8-965E-0BE56636D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A6ED-BAD9-431A-9CA2-2236BA293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C0441-C250-464A-927C-8ADC2E40430B}" type="datetimeFigureOut">
              <a:rPr lang="en-ZA" smtClean="0"/>
              <a:t>2020/11/11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2772D-C54D-4041-BA4B-E00086805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61676-2FAC-4625-8BCA-FD9FEB2DA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BB076-1F56-44E6-B843-43C10E1E71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933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5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25.png"/><Relationship Id="rId17" Type="http://schemas.openxmlformats.org/officeDocument/2006/relationships/image" Target="../media/image39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jpeg"/><Relationship Id="rId11" Type="http://schemas.openxmlformats.org/officeDocument/2006/relationships/image" Target="../media/image33.svg"/><Relationship Id="rId5" Type="http://schemas.openxmlformats.org/officeDocument/2006/relationships/image" Target="../media/image4.svg"/><Relationship Id="rId15" Type="http://schemas.openxmlformats.org/officeDocument/2006/relationships/image" Target="../media/image37.sv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31.sv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44.sv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42.svg"/><Relationship Id="rId4" Type="http://schemas.openxmlformats.org/officeDocument/2006/relationships/image" Target="../media/image29.png"/><Relationship Id="rId9" Type="http://schemas.openxmlformats.org/officeDocument/2006/relationships/image" Target="../media/image4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50.svg"/><Relationship Id="rId4" Type="http://schemas.openxmlformats.org/officeDocument/2006/relationships/image" Target="../media/image33.png"/><Relationship Id="rId9" Type="http://schemas.openxmlformats.org/officeDocument/2006/relationships/image" Target="../media/image54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5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4.jpeg"/><Relationship Id="rId10" Type="http://schemas.openxmlformats.org/officeDocument/2006/relationships/image" Target="../media/image2.png"/><Relationship Id="rId4" Type="http://schemas.openxmlformats.org/officeDocument/2006/relationships/image" Target="../media/image4.svg"/><Relationship Id="rId9" Type="http://schemas.openxmlformats.org/officeDocument/2006/relationships/image" Target="../media/image5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5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4.jpeg"/><Relationship Id="rId10" Type="http://schemas.openxmlformats.org/officeDocument/2006/relationships/image" Target="../media/image2.png"/><Relationship Id="rId4" Type="http://schemas.openxmlformats.org/officeDocument/2006/relationships/image" Target="../media/image4.svg"/><Relationship Id="rId9" Type="http://schemas.openxmlformats.org/officeDocument/2006/relationships/image" Target="../media/image5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9.sv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7.svg"/><Relationship Id="rId4" Type="http://schemas.openxmlformats.org/officeDocument/2006/relationships/image" Target="../media/image15.png"/><Relationship Id="rId9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building&#10;&#10;Description automatically generated">
            <a:extLst>
              <a:ext uri="{FF2B5EF4-FFF2-40B4-BE49-F238E27FC236}">
                <a16:creationId xmlns:a16="http://schemas.microsoft.com/office/drawing/2014/main" id="{26CA76C4-2C2D-440B-86DA-AC5D95FC9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" y="2898000"/>
            <a:ext cx="12184615" cy="3960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20A020E-1318-43B1-841A-BC7E331EB9A7}"/>
              </a:ext>
            </a:extLst>
          </p:cNvPr>
          <p:cNvSpPr txBox="1"/>
          <p:nvPr/>
        </p:nvSpPr>
        <p:spPr>
          <a:xfrm>
            <a:off x="2344354" y="2300672"/>
            <a:ext cx="75200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 the System</a:t>
            </a:r>
          </a:p>
          <a:p>
            <a:r>
              <a:rPr lang="en-Z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Webinar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3866F14-68FF-4735-A835-203D1F31DFC4}"/>
              </a:ext>
            </a:extLst>
          </p:cNvPr>
          <p:cNvGrpSpPr/>
          <p:nvPr/>
        </p:nvGrpSpPr>
        <p:grpSpPr>
          <a:xfrm>
            <a:off x="-720" y="284612"/>
            <a:ext cx="12191999" cy="1224000"/>
            <a:chOff x="1" y="195843"/>
            <a:chExt cx="12191999" cy="12240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09FD636-A2C1-4DF6-A245-95047C654A97}"/>
                </a:ext>
              </a:extLst>
            </p:cNvPr>
            <p:cNvSpPr/>
            <p:nvPr/>
          </p:nvSpPr>
          <p:spPr>
            <a:xfrm>
              <a:off x="1" y="195843"/>
              <a:ext cx="12191999" cy="12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3BA48FE-4B55-414E-8CAF-E4551E7719A0}"/>
                </a:ext>
              </a:extLst>
            </p:cNvPr>
            <p:cNvSpPr/>
            <p:nvPr/>
          </p:nvSpPr>
          <p:spPr>
            <a:xfrm>
              <a:off x="303930" y="220841"/>
              <a:ext cx="377923" cy="1065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60" name="Picture 59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A98D9ED8-1293-4BC8-9CB7-A4A563146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48" y="359842"/>
              <a:ext cx="2776195" cy="910525"/>
            </a:xfrm>
            <a:prstGeom prst="rect">
              <a:avLst/>
            </a:prstGeom>
          </p:spPr>
        </p:pic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7D0C772-CE39-4BFD-8DCE-74CE5A482232}"/>
                </a:ext>
              </a:extLst>
            </p:cNvPr>
            <p:cNvGrpSpPr/>
            <p:nvPr/>
          </p:nvGrpSpPr>
          <p:grpSpPr>
            <a:xfrm>
              <a:off x="8948391" y="367258"/>
              <a:ext cx="2708829" cy="910512"/>
              <a:chOff x="249061" y="72570"/>
              <a:chExt cx="4397850" cy="1450851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99A07295-2768-4FAB-96B2-AD11B6BE4616}"/>
                  </a:ext>
                </a:extLst>
              </p:cNvPr>
              <p:cNvGrpSpPr/>
              <p:nvPr/>
            </p:nvGrpSpPr>
            <p:grpSpPr>
              <a:xfrm>
                <a:off x="249061" y="72570"/>
                <a:ext cx="1444897" cy="1450851"/>
                <a:chOff x="5326674" y="239387"/>
                <a:chExt cx="1444897" cy="1450851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28A77D9C-3C23-4CD3-B179-B3A767E9884A}"/>
                    </a:ext>
                  </a:extLst>
                </p:cNvPr>
                <p:cNvSpPr/>
                <p:nvPr/>
              </p:nvSpPr>
              <p:spPr>
                <a:xfrm>
                  <a:off x="5326674" y="239387"/>
                  <a:ext cx="1444897" cy="145085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pic>
              <p:nvPicPr>
                <p:cNvPr id="89" name="Graphic 88">
                  <a:extLst>
                    <a:ext uri="{FF2B5EF4-FFF2-40B4-BE49-F238E27FC236}">
                      <a16:creationId xmlns:a16="http://schemas.microsoft.com/office/drawing/2014/main" id="{704DA5EF-11E6-4267-BBC1-89F66C77AF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9415" y="315105"/>
                  <a:ext cx="1299413" cy="1299413"/>
                </a:xfrm>
                <a:prstGeom prst="rect">
                  <a:avLst/>
                </a:prstGeom>
              </p:spPr>
            </p:pic>
          </p:grpSp>
          <p:pic>
            <p:nvPicPr>
              <p:cNvPr id="87" name="Picture 8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49D4F99C-985A-4966-80A3-5A19DB8FC2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6161" y="358322"/>
                <a:ext cx="2910750" cy="826918"/>
              </a:xfrm>
              <a:prstGeom prst="rect">
                <a:avLst/>
              </a:prstGeom>
            </p:spPr>
          </p:pic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14D8701-43B2-4BD3-8856-E6B2F389B7CE}"/>
                </a:ext>
              </a:extLst>
            </p:cNvPr>
            <p:cNvGrpSpPr/>
            <p:nvPr/>
          </p:nvGrpSpPr>
          <p:grpSpPr>
            <a:xfrm>
              <a:off x="4854885" y="345368"/>
              <a:ext cx="1822501" cy="944972"/>
              <a:chOff x="4803944" y="405078"/>
              <a:chExt cx="1819841" cy="939266"/>
            </a:xfrm>
            <a:solidFill>
              <a:schemeClr val="bg1"/>
            </a:solidFill>
          </p:grpSpPr>
          <p:pic>
            <p:nvPicPr>
              <p:cNvPr id="81" name="Picture 80" descr="A picture containing polygon&#10;&#10;Description automatically generated">
                <a:extLst>
                  <a:ext uri="{FF2B5EF4-FFF2-40B4-BE49-F238E27FC236}">
                    <a16:creationId xmlns:a16="http://schemas.microsoft.com/office/drawing/2014/main" id="{4E7046DB-7424-4274-A927-616F53BB8F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715"/>
              <a:stretch/>
            </p:blipFill>
            <p:spPr>
              <a:xfrm>
                <a:off x="4803944" y="409997"/>
                <a:ext cx="785617" cy="900000"/>
              </a:xfrm>
              <a:prstGeom prst="rect">
                <a:avLst/>
              </a:prstGeom>
              <a:grpFill/>
            </p:spPr>
          </p:pic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34AF3DE3-B3FC-4919-BF9F-25C74FFF426D}"/>
                  </a:ext>
                </a:extLst>
              </p:cNvPr>
              <p:cNvGrpSpPr/>
              <p:nvPr/>
            </p:nvGrpSpPr>
            <p:grpSpPr>
              <a:xfrm>
                <a:off x="5613447" y="405078"/>
                <a:ext cx="1010338" cy="939266"/>
                <a:chOff x="5043509" y="434038"/>
                <a:chExt cx="997856" cy="928053"/>
              </a:xfrm>
              <a:grpFill/>
            </p:grpSpPr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221F3684-4F76-4546-87CE-55FDAC76245F}"/>
                    </a:ext>
                  </a:extLst>
                </p:cNvPr>
                <p:cNvSpPr txBox="1"/>
                <p:nvPr/>
              </p:nvSpPr>
              <p:spPr>
                <a:xfrm>
                  <a:off x="5071276" y="997169"/>
                  <a:ext cx="942319" cy="3649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ZA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Canada</a:t>
                  </a: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4BF20CF1-3906-4BBB-B9E8-B8C3608D3F43}"/>
                    </a:ext>
                  </a:extLst>
                </p:cNvPr>
                <p:cNvSpPr txBox="1"/>
                <p:nvPr/>
              </p:nvSpPr>
              <p:spPr>
                <a:xfrm>
                  <a:off x="5043509" y="434038"/>
                  <a:ext cx="997856" cy="634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ZA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Map the</a:t>
                  </a:r>
                </a:p>
                <a:p>
                  <a:pPr algn="ctr"/>
                  <a:r>
                    <a:rPr lang="en-ZA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System</a:t>
                  </a:r>
                </a:p>
              </p:txBody>
            </p: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36403BAD-4182-461F-8D37-6742E0CE6C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68" y="1047530"/>
                  <a:ext cx="720414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DD08D3E-C228-49E1-9705-6379A26365DD}"/>
                </a:ext>
              </a:extLst>
            </p:cNvPr>
            <p:cNvCxnSpPr>
              <a:cxnSpLocks/>
            </p:cNvCxnSpPr>
            <p:nvPr/>
          </p:nvCxnSpPr>
          <p:spPr>
            <a:xfrm>
              <a:off x="3942360" y="432584"/>
              <a:ext cx="0" cy="77101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FA5840F-D954-4DD8-A3CC-CEF51709C84F}"/>
                </a:ext>
              </a:extLst>
            </p:cNvPr>
            <p:cNvCxnSpPr>
              <a:cxnSpLocks/>
            </p:cNvCxnSpPr>
            <p:nvPr/>
          </p:nvCxnSpPr>
          <p:spPr>
            <a:xfrm>
              <a:off x="8273031" y="432584"/>
              <a:ext cx="0" cy="77101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676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214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19200" y="1347584"/>
            <a:ext cx="6096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44763" y="1653987"/>
            <a:ext cx="3217040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sense of the uniquely pressing social and environmental problems currently confronting the world.</a:t>
            </a:r>
            <a:endParaRPr lang="uk-UA" sz="13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5068" y="1244601"/>
            <a:ext cx="302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57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Illuminate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219200" y="2926294"/>
            <a:ext cx="6096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44763" y="3232697"/>
            <a:ext cx="3217040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existing forms of thought and practice toward increasing levels of depth, holism and accountability.</a:t>
            </a:r>
            <a:endParaRPr lang="uk-UA" sz="13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15068" y="2823311"/>
            <a:ext cx="302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57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Cultures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219200" y="4499961"/>
            <a:ext cx="6096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44763" y="4806364"/>
            <a:ext cx="3217040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viable systemic alternatives based on deeply informed visions of the contemporary landscape.</a:t>
            </a:r>
            <a:endParaRPr lang="uk-UA" sz="13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15068" y="4396978"/>
            <a:ext cx="302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57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Inspire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Alternatives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3E3353-5376-4154-A964-6819E822767B}"/>
              </a:ext>
            </a:extLst>
          </p:cNvPr>
          <p:cNvCxnSpPr/>
          <p:nvPr/>
        </p:nvCxnSpPr>
        <p:spPr>
          <a:xfrm>
            <a:off x="333829" y="195943"/>
            <a:ext cx="0" cy="34108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EA6679B-C31B-491C-B52F-BB8338C0A554}"/>
              </a:ext>
            </a:extLst>
          </p:cNvPr>
          <p:cNvSpPr txBox="1"/>
          <p:nvPr/>
        </p:nvSpPr>
        <p:spPr>
          <a:xfrm>
            <a:off x="341088" y="205604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it exist?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3B280F-F574-4E54-9C72-4B8091B475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6356"/>
          <a:stretch/>
        </p:blipFill>
        <p:spPr>
          <a:xfrm>
            <a:off x="1306062" y="1424519"/>
            <a:ext cx="435875" cy="45573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FFB6CCE-F487-4B58-9D9F-466F29D2C1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3333"/>
          <a:stretch/>
        </p:blipFill>
        <p:spPr>
          <a:xfrm>
            <a:off x="1350403" y="3060748"/>
            <a:ext cx="358848" cy="34389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EA2DC71-490E-43FA-88AE-4044C163B9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7540"/>
          <a:stretch/>
        </p:blipFill>
        <p:spPr>
          <a:xfrm>
            <a:off x="1343146" y="4655671"/>
            <a:ext cx="351591" cy="362401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328C11CF-E68D-4D15-9B15-46D42F358D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529" y="388523"/>
            <a:ext cx="4848941" cy="4869575"/>
          </a:xfrm>
          <a:prstGeom prst="rect">
            <a:avLst/>
          </a:prstGeom>
        </p:spPr>
      </p:pic>
      <p:pic>
        <p:nvPicPr>
          <p:cNvPr id="25" name="Picture 2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14CEB601-C513-4217-8AB9-2F88023040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76800"/>
            <a:ext cx="6096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7" grpId="0" animBg="1"/>
      <p:bldP spid="28" grpId="0"/>
      <p:bldP spid="29" grpId="0"/>
      <p:bldP spid="32" grpId="0" animBg="1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9177C485-FD92-486C-B156-C8DC14F1CFB0}"/>
              </a:ext>
            </a:extLst>
          </p:cNvPr>
          <p:cNvSpPr/>
          <p:nvPr/>
        </p:nvSpPr>
        <p:spPr>
          <a:xfrm>
            <a:off x="0" y="0"/>
            <a:ext cx="4537531" cy="6858000"/>
          </a:xfrm>
          <a:prstGeom prst="rtTriangle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Oval 6"/>
          <p:cNvSpPr/>
          <p:nvPr/>
        </p:nvSpPr>
        <p:spPr>
          <a:xfrm>
            <a:off x="1828800" y="2184400"/>
            <a:ext cx="2438400" cy="2438400"/>
          </a:xfrm>
          <a:prstGeom prst="ellipse">
            <a:avLst/>
          </a:prstGeom>
          <a:solidFill>
            <a:srgbClr val="002147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2605004" y="2989606"/>
            <a:ext cx="885992" cy="827989"/>
          </a:xfrm>
          <a:custGeom>
            <a:avLst/>
            <a:gdLst>
              <a:gd name="T0" fmla="*/ 79 w 185"/>
              <a:gd name="T1" fmla="*/ 8 h 172"/>
              <a:gd name="T2" fmla="*/ 79 w 185"/>
              <a:gd name="T3" fmla="*/ 38 h 172"/>
              <a:gd name="T4" fmla="*/ 72 w 185"/>
              <a:gd name="T5" fmla="*/ 46 h 172"/>
              <a:gd name="T6" fmla="*/ 48 w 185"/>
              <a:gd name="T7" fmla="*/ 91 h 172"/>
              <a:gd name="T8" fmla="*/ 72 w 185"/>
              <a:gd name="T9" fmla="*/ 91 h 172"/>
              <a:gd name="T10" fmla="*/ 79 w 185"/>
              <a:gd name="T11" fmla="*/ 99 h 172"/>
              <a:gd name="T12" fmla="*/ 79 w 185"/>
              <a:gd name="T13" fmla="*/ 164 h 172"/>
              <a:gd name="T14" fmla="*/ 72 w 185"/>
              <a:gd name="T15" fmla="*/ 172 h 172"/>
              <a:gd name="T16" fmla="*/ 8 w 185"/>
              <a:gd name="T17" fmla="*/ 172 h 172"/>
              <a:gd name="T18" fmla="*/ 0 w 185"/>
              <a:gd name="T19" fmla="*/ 164 h 172"/>
              <a:gd name="T20" fmla="*/ 0 w 185"/>
              <a:gd name="T21" fmla="*/ 99 h 172"/>
              <a:gd name="T22" fmla="*/ 4 w 185"/>
              <a:gd name="T23" fmla="*/ 59 h 172"/>
              <a:gd name="T24" fmla="*/ 18 w 185"/>
              <a:gd name="T25" fmla="*/ 28 h 172"/>
              <a:gd name="T26" fmla="*/ 41 w 185"/>
              <a:gd name="T27" fmla="*/ 7 h 172"/>
              <a:gd name="T28" fmla="*/ 72 w 185"/>
              <a:gd name="T29" fmla="*/ 0 h 172"/>
              <a:gd name="T30" fmla="*/ 79 w 185"/>
              <a:gd name="T31" fmla="*/ 8 h 172"/>
              <a:gd name="T32" fmla="*/ 177 w 185"/>
              <a:gd name="T33" fmla="*/ 46 h 172"/>
              <a:gd name="T34" fmla="*/ 185 w 185"/>
              <a:gd name="T35" fmla="*/ 38 h 172"/>
              <a:gd name="T36" fmla="*/ 185 w 185"/>
              <a:gd name="T37" fmla="*/ 8 h 172"/>
              <a:gd name="T38" fmla="*/ 177 w 185"/>
              <a:gd name="T39" fmla="*/ 0 h 172"/>
              <a:gd name="T40" fmla="*/ 146 w 185"/>
              <a:gd name="T41" fmla="*/ 7 h 172"/>
              <a:gd name="T42" fmla="*/ 123 w 185"/>
              <a:gd name="T43" fmla="*/ 28 h 172"/>
              <a:gd name="T44" fmla="*/ 109 w 185"/>
              <a:gd name="T45" fmla="*/ 59 h 172"/>
              <a:gd name="T46" fmla="*/ 105 w 185"/>
              <a:gd name="T47" fmla="*/ 99 h 172"/>
              <a:gd name="T48" fmla="*/ 105 w 185"/>
              <a:gd name="T49" fmla="*/ 164 h 172"/>
              <a:gd name="T50" fmla="*/ 113 w 185"/>
              <a:gd name="T51" fmla="*/ 172 h 172"/>
              <a:gd name="T52" fmla="*/ 177 w 185"/>
              <a:gd name="T53" fmla="*/ 172 h 172"/>
              <a:gd name="T54" fmla="*/ 185 w 185"/>
              <a:gd name="T55" fmla="*/ 164 h 172"/>
              <a:gd name="T56" fmla="*/ 185 w 185"/>
              <a:gd name="T57" fmla="*/ 99 h 172"/>
              <a:gd name="T58" fmla="*/ 177 w 185"/>
              <a:gd name="T59" fmla="*/ 91 h 172"/>
              <a:gd name="T60" fmla="*/ 153 w 185"/>
              <a:gd name="T61" fmla="*/ 91 h 172"/>
              <a:gd name="T62" fmla="*/ 177 w 185"/>
              <a:gd name="T63" fmla="*/ 46 h 172"/>
              <a:gd name="T64" fmla="*/ 177 w 185"/>
              <a:gd name="T65" fmla="*/ 46 h 172"/>
              <a:gd name="T66" fmla="*/ 177 w 185"/>
              <a:gd name="T67" fmla="*/ 46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5" h="172">
                <a:moveTo>
                  <a:pt x="79" y="8"/>
                </a:moveTo>
                <a:cubicBezTo>
                  <a:pt x="79" y="38"/>
                  <a:pt x="79" y="38"/>
                  <a:pt x="79" y="38"/>
                </a:cubicBezTo>
                <a:cubicBezTo>
                  <a:pt x="79" y="43"/>
                  <a:pt x="76" y="46"/>
                  <a:pt x="72" y="46"/>
                </a:cubicBezTo>
                <a:cubicBezTo>
                  <a:pt x="57" y="46"/>
                  <a:pt x="49" y="61"/>
                  <a:pt x="48" y="91"/>
                </a:cubicBezTo>
                <a:cubicBezTo>
                  <a:pt x="72" y="91"/>
                  <a:pt x="72" y="91"/>
                  <a:pt x="72" y="91"/>
                </a:cubicBezTo>
                <a:cubicBezTo>
                  <a:pt x="76" y="91"/>
                  <a:pt x="79" y="95"/>
                  <a:pt x="79" y="99"/>
                </a:cubicBezTo>
                <a:cubicBezTo>
                  <a:pt x="79" y="164"/>
                  <a:pt x="79" y="164"/>
                  <a:pt x="79" y="164"/>
                </a:cubicBezTo>
                <a:cubicBezTo>
                  <a:pt x="79" y="168"/>
                  <a:pt x="76" y="172"/>
                  <a:pt x="72" y="172"/>
                </a:cubicBezTo>
                <a:cubicBezTo>
                  <a:pt x="8" y="172"/>
                  <a:pt x="8" y="172"/>
                  <a:pt x="8" y="172"/>
                </a:cubicBezTo>
                <a:cubicBezTo>
                  <a:pt x="3" y="172"/>
                  <a:pt x="0" y="168"/>
                  <a:pt x="0" y="164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84"/>
                  <a:pt x="1" y="71"/>
                  <a:pt x="4" y="59"/>
                </a:cubicBezTo>
                <a:cubicBezTo>
                  <a:pt x="7" y="47"/>
                  <a:pt x="12" y="37"/>
                  <a:pt x="18" y="28"/>
                </a:cubicBezTo>
                <a:cubicBezTo>
                  <a:pt x="24" y="19"/>
                  <a:pt x="32" y="12"/>
                  <a:pt x="41" y="7"/>
                </a:cubicBezTo>
                <a:cubicBezTo>
                  <a:pt x="50" y="2"/>
                  <a:pt x="60" y="0"/>
                  <a:pt x="72" y="0"/>
                </a:cubicBezTo>
                <a:cubicBezTo>
                  <a:pt x="76" y="0"/>
                  <a:pt x="79" y="3"/>
                  <a:pt x="79" y="8"/>
                </a:cubicBezTo>
                <a:close/>
                <a:moveTo>
                  <a:pt x="177" y="46"/>
                </a:moveTo>
                <a:cubicBezTo>
                  <a:pt x="181" y="46"/>
                  <a:pt x="185" y="43"/>
                  <a:pt x="185" y="38"/>
                </a:cubicBezTo>
                <a:cubicBezTo>
                  <a:pt x="185" y="8"/>
                  <a:pt x="185" y="8"/>
                  <a:pt x="185" y="8"/>
                </a:cubicBezTo>
                <a:cubicBezTo>
                  <a:pt x="185" y="3"/>
                  <a:pt x="181" y="0"/>
                  <a:pt x="177" y="0"/>
                </a:cubicBezTo>
                <a:cubicBezTo>
                  <a:pt x="165" y="0"/>
                  <a:pt x="155" y="2"/>
                  <a:pt x="146" y="7"/>
                </a:cubicBezTo>
                <a:cubicBezTo>
                  <a:pt x="137" y="12"/>
                  <a:pt x="129" y="19"/>
                  <a:pt x="123" y="28"/>
                </a:cubicBezTo>
                <a:cubicBezTo>
                  <a:pt x="117" y="37"/>
                  <a:pt x="112" y="47"/>
                  <a:pt x="109" y="59"/>
                </a:cubicBezTo>
                <a:cubicBezTo>
                  <a:pt x="107" y="71"/>
                  <a:pt x="105" y="84"/>
                  <a:pt x="105" y="99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5" y="168"/>
                  <a:pt x="108" y="172"/>
                  <a:pt x="113" y="172"/>
                </a:cubicBezTo>
                <a:cubicBezTo>
                  <a:pt x="177" y="172"/>
                  <a:pt x="177" y="172"/>
                  <a:pt x="177" y="172"/>
                </a:cubicBezTo>
                <a:cubicBezTo>
                  <a:pt x="181" y="172"/>
                  <a:pt x="185" y="168"/>
                  <a:pt x="185" y="164"/>
                </a:cubicBezTo>
                <a:cubicBezTo>
                  <a:pt x="185" y="99"/>
                  <a:pt x="185" y="99"/>
                  <a:pt x="185" y="99"/>
                </a:cubicBezTo>
                <a:cubicBezTo>
                  <a:pt x="185" y="95"/>
                  <a:pt x="181" y="91"/>
                  <a:pt x="177" y="91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4" y="61"/>
                  <a:pt x="162" y="46"/>
                  <a:pt x="177" y="46"/>
                </a:cubicBezTo>
                <a:close/>
                <a:moveTo>
                  <a:pt x="177" y="46"/>
                </a:moveTo>
                <a:cubicBezTo>
                  <a:pt x="177" y="46"/>
                  <a:pt x="177" y="46"/>
                  <a:pt x="177" y="4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uk-UA" sz="1200"/>
          </a:p>
        </p:txBody>
      </p:sp>
      <p:sp>
        <p:nvSpPr>
          <p:cNvPr id="8" name="TextBox 7"/>
          <p:cNvSpPr txBox="1"/>
          <p:nvPr/>
        </p:nvSpPr>
        <p:spPr>
          <a:xfrm>
            <a:off x="4537531" y="1843950"/>
            <a:ext cx="7329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>
                <a:latin typeface="+mj-lt"/>
              </a:defRPr>
            </a:lvl1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hope is that, by participating in Map the System, you will </a:t>
            </a:r>
            <a:r>
              <a:rPr lang="en-US" sz="2000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understand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both your </a:t>
            </a:r>
            <a:r>
              <a:rPr lang="en-US" sz="2000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chosen challenge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as well as a </a:t>
            </a:r>
            <a:r>
              <a:rPr lang="en-US" sz="2000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analysis practice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 important 21st century skill, and then be able to put those skills to use in future </a:t>
            </a:r>
            <a:r>
              <a:rPr lang="en-US" sz="2000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high-impact careers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your choosing. If you use what you learn through this process to design</a:t>
            </a:r>
            <a:r>
              <a:rPr lang="en-US" sz="2000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better-informed future social interventions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find a credible host organization for a future internship or job, or use some of the tools and systems thinking practices in your future work, we’ll have considered our job well done (Johnson, Papi-Thornton and Stauch 2019, 13).</a:t>
            </a:r>
          </a:p>
        </p:txBody>
      </p:sp>
    </p:spTree>
    <p:extLst>
      <p:ext uri="{BB962C8B-B14F-4D97-AF65-F5344CB8AC3E}">
        <p14:creationId xmlns:p14="http://schemas.microsoft.com/office/powerpoint/2010/main" val="3463461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65649"/>
            <a:ext cx="12192000" cy="2949524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2" name="Oval 21"/>
          <p:cNvSpPr/>
          <p:nvPr/>
        </p:nvSpPr>
        <p:spPr>
          <a:xfrm>
            <a:off x="1665980" y="4137886"/>
            <a:ext cx="859069" cy="859069"/>
          </a:xfrm>
          <a:prstGeom prst="ellipse">
            <a:avLst/>
          </a:prstGeom>
          <a:solidFill>
            <a:srgbClr val="002147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4" name="TextBox 23"/>
          <p:cNvSpPr txBox="1"/>
          <p:nvPr/>
        </p:nvSpPr>
        <p:spPr>
          <a:xfrm>
            <a:off x="1093326" y="5183411"/>
            <a:ext cx="1993192" cy="461665"/>
          </a:xfrm>
          <a:prstGeom prst="rect">
            <a:avLst/>
          </a:prstGeom>
          <a:solidFill>
            <a:srgbClr val="0021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  <a:endParaRPr lang="uk-UA" sz="24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3325" y="5607049"/>
            <a:ext cx="1993192" cy="707694"/>
          </a:xfrm>
          <a:prstGeom prst="rect">
            <a:avLst/>
          </a:prstGeom>
          <a:solidFill>
            <a:srgbClr val="0021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global movement committed to systems change. </a:t>
            </a:r>
            <a:endParaRPr lang="uk-UA" sz="13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17"/>
          <p:cNvSpPr>
            <a:spLocks noEditPoints="1"/>
          </p:cNvSpPr>
          <p:nvPr/>
        </p:nvSpPr>
        <p:spPr bwMode="auto">
          <a:xfrm>
            <a:off x="1976984" y="4405787"/>
            <a:ext cx="237063" cy="323267"/>
          </a:xfrm>
          <a:custGeom>
            <a:avLst/>
            <a:gdLst>
              <a:gd name="T0" fmla="*/ 64 w 128"/>
              <a:gd name="T1" fmla="*/ 104 h 176"/>
              <a:gd name="T2" fmla="*/ 48 w 128"/>
              <a:gd name="T3" fmla="*/ 120 h 176"/>
              <a:gd name="T4" fmla="*/ 52 w 128"/>
              <a:gd name="T5" fmla="*/ 131 h 176"/>
              <a:gd name="T6" fmla="*/ 52 w 128"/>
              <a:gd name="T7" fmla="*/ 132 h 176"/>
              <a:gd name="T8" fmla="*/ 64 w 128"/>
              <a:gd name="T9" fmla="*/ 144 h 176"/>
              <a:gd name="T10" fmla="*/ 76 w 128"/>
              <a:gd name="T11" fmla="*/ 132 h 176"/>
              <a:gd name="T12" fmla="*/ 76 w 128"/>
              <a:gd name="T13" fmla="*/ 131 h 176"/>
              <a:gd name="T14" fmla="*/ 80 w 128"/>
              <a:gd name="T15" fmla="*/ 120 h 176"/>
              <a:gd name="T16" fmla="*/ 64 w 128"/>
              <a:gd name="T17" fmla="*/ 104 h 176"/>
              <a:gd name="T18" fmla="*/ 68 w 128"/>
              <a:gd name="T19" fmla="*/ 127 h 176"/>
              <a:gd name="T20" fmla="*/ 68 w 128"/>
              <a:gd name="T21" fmla="*/ 132 h 176"/>
              <a:gd name="T22" fmla="*/ 64 w 128"/>
              <a:gd name="T23" fmla="*/ 136 h 176"/>
              <a:gd name="T24" fmla="*/ 60 w 128"/>
              <a:gd name="T25" fmla="*/ 132 h 176"/>
              <a:gd name="T26" fmla="*/ 60 w 128"/>
              <a:gd name="T27" fmla="*/ 127 h 176"/>
              <a:gd name="T28" fmla="*/ 56 w 128"/>
              <a:gd name="T29" fmla="*/ 120 h 176"/>
              <a:gd name="T30" fmla="*/ 64 w 128"/>
              <a:gd name="T31" fmla="*/ 112 h 176"/>
              <a:gd name="T32" fmla="*/ 72 w 128"/>
              <a:gd name="T33" fmla="*/ 120 h 176"/>
              <a:gd name="T34" fmla="*/ 68 w 128"/>
              <a:gd name="T35" fmla="*/ 127 h 176"/>
              <a:gd name="T36" fmla="*/ 112 w 128"/>
              <a:gd name="T37" fmla="*/ 72 h 176"/>
              <a:gd name="T38" fmla="*/ 112 w 128"/>
              <a:gd name="T39" fmla="*/ 48 h 176"/>
              <a:gd name="T40" fmla="*/ 64 w 128"/>
              <a:gd name="T41" fmla="*/ 0 h 176"/>
              <a:gd name="T42" fmla="*/ 16 w 128"/>
              <a:gd name="T43" fmla="*/ 48 h 176"/>
              <a:gd name="T44" fmla="*/ 16 w 128"/>
              <a:gd name="T45" fmla="*/ 72 h 176"/>
              <a:gd name="T46" fmla="*/ 0 w 128"/>
              <a:gd name="T47" fmla="*/ 88 h 176"/>
              <a:gd name="T48" fmla="*/ 0 w 128"/>
              <a:gd name="T49" fmla="*/ 160 h 176"/>
              <a:gd name="T50" fmla="*/ 16 w 128"/>
              <a:gd name="T51" fmla="*/ 176 h 176"/>
              <a:gd name="T52" fmla="*/ 112 w 128"/>
              <a:gd name="T53" fmla="*/ 176 h 176"/>
              <a:gd name="T54" fmla="*/ 128 w 128"/>
              <a:gd name="T55" fmla="*/ 160 h 176"/>
              <a:gd name="T56" fmla="*/ 128 w 128"/>
              <a:gd name="T57" fmla="*/ 88 h 176"/>
              <a:gd name="T58" fmla="*/ 112 w 128"/>
              <a:gd name="T59" fmla="*/ 72 h 176"/>
              <a:gd name="T60" fmla="*/ 24 w 128"/>
              <a:gd name="T61" fmla="*/ 48 h 176"/>
              <a:gd name="T62" fmla="*/ 64 w 128"/>
              <a:gd name="T63" fmla="*/ 8 h 176"/>
              <a:gd name="T64" fmla="*/ 104 w 128"/>
              <a:gd name="T65" fmla="*/ 48 h 176"/>
              <a:gd name="T66" fmla="*/ 104 w 128"/>
              <a:gd name="T67" fmla="*/ 72 h 176"/>
              <a:gd name="T68" fmla="*/ 24 w 128"/>
              <a:gd name="T69" fmla="*/ 72 h 176"/>
              <a:gd name="T70" fmla="*/ 24 w 128"/>
              <a:gd name="T71" fmla="*/ 48 h 176"/>
              <a:gd name="T72" fmla="*/ 120 w 128"/>
              <a:gd name="T73" fmla="*/ 160 h 176"/>
              <a:gd name="T74" fmla="*/ 112 w 128"/>
              <a:gd name="T75" fmla="*/ 168 h 176"/>
              <a:gd name="T76" fmla="*/ 16 w 128"/>
              <a:gd name="T77" fmla="*/ 168 h 176"/>
              <a:gd name="T78" fmla="*/ 8 w 128"/>
              <a:gd name="T79" fmla="*/ 160 h 176"/>
              <a:gd name="T80" fmla="*/ 8 w 128"/>
              <a:gd name="T81" fmla="*/ 88 h 176"/>
              <a:gd name="T82" fmla="*/ 16 w 128"/>
              <a:gd name="T83" fmla="*/ 80 h 176"/>
              <a:gd name="T84" fmla="*/ 112 w 128"/>
              <a:gd name="T85" fmla="*/ 80 h 176"/>
              <a:gd name="T86" fmla="*/ 120 w 128"/>
              <a:gd name="T87" fmla="*/ 88 h 176"/>
              <a:gd name="T88" fmla="*/ 120 w 128"/>
              <a:gd name="T8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76">
                <a:moveTo>
                  <a:pt x="64" y="104"/>
                </a:moveTo>
                <a:cubicBezTo>
                  <a:pt x="55" y="104"/>
                  <a:pt x="48" y="111"/>
                  <a:pt x="48" y="120"/>
                </a:cubicBezTo>
                <a:cubicBezTo>
                  <a:pt x="48" y="124"/>
                  <a:pt x="50" y="128"/>
                  <a:pt x="52" y="131"/>
                </a:cubicBezTo>
                <a:cubicBezTo>
                  <a:pt x="52" y="131"/>
                  <a:pt x="52" y="132"/>
                  <a:pt x="52" y="132"/>
                </a:cubicBezTo>
                <a:cubicBezTo>
                  <a:pt x="52" y="139"/>
                  <a:pt x="57" y="144"/>
                  <a:pt x="64" y="144"/>
                </a:cubicBezTo>
                <a:cubicBezTo>
                  <a:pt x="71" y="144"/>
                  <a:pt x="76" y="139"/>
                  <a:pt x="76" y="132"/>
                </a:cubicBezTo>
                <a:cubicBezTo>
                  <a:pt x="76" y="132"/>
                  <a:pt x="76" y="131"/>
                  <a:pt x="76" y="131"/>
                </a:cubicBezTo>
                <a:cubicBezTo>
                  <a:pt x="78" y="128"/>
                  <a:pt x="80" y="124"/>
                  <a:pt x="80" y="120"/>
                </a:cubicBezTo>
                <a:cubicBezTo>
                  <a:pt x="80" y="111"/>
                  <a:pt x="73" y="104"/>
                  <a:pt x="64" y="104"/>
                </a:cubicBezTo>
                <a:moveTo>
                  <a:pt x="68" y="127"/>
                </a:moveTo>
                <a:cubicBezTo>
                  <a:pt x="68" y="132"/>
                  <a:pt x="68" y="132"/>
                  <a:pt x="68" y="132"/>
                </a:cubicBezTo>
                <a:cubicBezTo>
                  <a:pt x="68" y="134"/>
                  <a:pt x="66" y="136"/>
                  <a:pt x="64" y="136"/>
                </a:cubicBezTo>
                <a:cubicBezTo>
                  <a:pt x="62" y="136"/>
                  <a:pt x="60" y="134"/>
                  <a:pt x="60" y="132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58" y="126"/>
                  <a:pt x="56" y="123"/>
                  <a:pt x="56" y="120"/>
                </a:cubicBezTo>
                <a:cubicBezTo>
                  <a:pt x="56" y="116"/>
                  <a:pt x="60" y="112"/>
                  <a:pt x="64" y="112"/>
                </a:cubicBezTo>
                <a:cubicBezTo>
                  <a:pt x="68" y="112"/>
                  <a:pt x="72" y="116"/>
                  <a:pt x="72" y="120"/>
                </a:cubicBezTo>
                <a:cubicBezTo>
                  <a:pt x="72" y="123"/>
                  <a:pt x="70" y="126"/>
                  <a:pt x="68" y="127"/>
                </a:cubicBezTo>
                <a:moveTo>
                  <a:pt x="112" y="72"/>
                </a:moveTo>
                <a:cubicBezTo>
                  <a:pt x="112" y="48"/>
                  <a:pt x="112" y="48"/>
                  <a:pt x="112" y="48"/>
                </a:cubicBezTo>
                <a:cubicBezTo>
                  <a:pt x="112" y="21"/>
                  <a:pt x="91" y="0"/>
                  <a:pt x="64" y="0"/>
                </a:cubicBezTo>
                <a:cubicBezTo>
                  <a:pt x="37" y="0"/>
                  <a:pt x="16" y="21"/>
                  <a:pt x="16" y="48"/>
                </a:cubicBezTo>
                <a:cubicBezTo>
                  <a:pt x="16" y="72"/>
                  <a:pt x="16" y="72"/>
                  <a:pt x="16" y="72"/>
                </a:cubicBezTo>
                <a:cubicBezTo>
                  <a:pt x="7" y="72"/>
                  <a:pt x="0" y="79"/>
                  <a:pt x="0" y="8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1" y="176"/>
                  <a:pt x="128" y="169"/>
                  <a:pt x="128" y="160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8" y="79"/>
                  <a:pt x="121" y="72"/>
                  <a:pt x="112" y="72"/>
                </a:cubicBezTo>
                <a:moveTo>
                  <a:pt x="24" y="48"/>
                </a:moveTo>
                <a:cubicBezTo>
                  <a:pt x="24" y="26"/>
                  <a:pt x="42" y="8"/>
                  <a:pt x="64" y="8"/>
                </a:cubicBezTo>
                <a:cubicBezTo>
                  <a:pt x="86" y="8"/>
                  <a:pt x="104" y="26"/>
                  <a:pt x="104" y="4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24" y="72"/>
                  <a:pt x="24" y="72"/>
                  <a:pt x="24" y="72"/>
                </a:cubicBezTo>
                <a:lnTo>
                  <a:pt x="24" y="48"/>
                </a:lnTo>
                <a:close/>
                <a:moveTo>
                  <a:pt x="120" y="160"/>
                </a:moveTo>
                <a:cubicBezTo>
                  <a:pt x="120" y="164"/>
                  <a:pt x="116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4"/>
                  <a:pt x="12" y="80"/>
                  <a:pt x="16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6" y="80"/>
                  <a:pt x="120" y="84"/>
                  <a:pt x="120" y="88"/>
                </a:cubicBezTo>
                <a:lnTo>
                  <a:pt x="120" y="160"/>
                </a:lnTo>
                <a:close/>
              </a:path>
            </a:pathLst>
          </a:custGeom>
          <a:solidFill>
            <a:srgbClr val="002147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uk-UA" sz="1200"/>
          </a:p>
        </p:txBody>
      </p:sp>
      <p:sp>
        <p:nvSpPr>
          <p:cNvPr id="53" name="Oval 52"/>
          <p:cNvSpPr/>
          <p:nvPr/>
        </p:nvSpPr>
        <p:spPr>
          <a:xfrm>
            <a:off x="3669020" y="4137886"/>
            <a:ext cx="859069" cy="859069"/>
          </a:xfrm>
          <a:prstGeom prst="ellipse">
            <a:avLst/>
          </a:prstGeom>
          <a:solidFill>
            <a:srgbClr val="002147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4" name="TextBox 53"/>
          <p:cNvSpPr txBox="1"/>
          <p:nvPr/>
        </p:nvSpPr>
        <p:spPr>
          <a:xfrm>
            <a:off x="3332120" y="5183411"/>
            <a:ext cx="1521681" cy="461665"/>
          </a:xfrm>
          <a:prstGeom prst="rect">
            <a:avLst/>
          </a:prstGeom>
          <a:solidFill>
            <a:srgbClr val="0021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</a:t>
            </a:r>
            <a:endParaRPr lang="uk-UA" sz="24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096365" y="5607049"/>
            <a:ext cx="1993192" cy="707694"/>
          </a:xfrm>
          <a:prstGeom prst="rect">
            <a:avLst/>
          </a:prstGeom>
          <a:solidFill>
            <a:srgbClr val="0021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cash prizes and an opportunity to present to a global audience. </a:t>
            </a:r>
            <a:endParaRPr lang="uk-UA" sz="13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eform 203"/>
          <p:cNvSpPr>
            <a:spLocks noChangeAspect="1" noEditPoints="1"/>
          </p:cNvSpPr>
          <p:nvPr/>
        </p:nvSpPr>
        <p:spPr bwMode="auto">
          <a:xfrm>
            <a:off x="3886121" y="4415021"/>
            <a:ext cx="424869" cy="304800"/>
          </a:xfrm>
          <a:custGeom>
            <a:avLst/>
            <a:gdLst>
              <a:gd name="T0" fmla="*/ 32 w 176"/>
              <a:gd name="T1" fmla="*/ 52 h 128"/>
              <a:gd name="T2" fmla="*/ 48 w 176"/>
              <a:gd name="T3" fmla="*/ 52 h 128"/>
              <a:gd name="T4" fmla="*/ 140 w 176"/>
              <a:gd name="T5" fmla="*/ 8 h 128"/>
              <a:gd name="T6" fmla="*/ 36 w 176"/>
              <a:gd name="T7" fmla="*/ 0 h 128"/>
              <a:gd name="T8" fmla="*/ 20 w 176"/>
              <a:gd name="T9" fmla="*/ 24 h 128"/>
              <a:gd name="T10" fmla="*/ 156 w 176"/>
              <a:gd name="T11" fmla="*/ 16 h 128"/>
              <a:gd name="T12" fmla="*/ 20 w 176"/>
              <a:gd name="T13" fmla="*/ 24 h 128"/>
              <a:gd name="T14" fmla="*/ 0 w 176"/>
              <a:gd name="T15" fmla="*/ 40 h 128"/>
              <a:gd name="T16" fmla="*/ 168 w 176"/>
              <a:gd name="T17" fmla="*/ 128 h 128"/>
              <a:gd name="T18" fmla="*/ 168 w 176"/>
              <a:gd name="T19" fmla="*/ 32 h 128"/>
              <a:gd name="T20" fmla="*/ 12 w 176"/>
              <a:gd name="T21" fmla="*/ 48 h 128"/>
              <a:gd name="T22" fmla="*/ 12 w 176"/>
              <a:gd name="T23" fmla="*/ 120 h 128"/>
              <a:gd name="T24" fmla="*/ 16 w 176"/>
              <a:gd name="T25" fmla="*/ 116 h 128"/>
              <a:gd name="T26" fmla="*/ 160 w 176"/>
              <a:gd name="T27" fmla="*/ 116 h 128"/>
              <a:gd name="T28" fmla="*/ 164 w 176"/>
              <a:gd name="T29" fmla="*/ 120 h 128"/>
              <a:gd name="T30" fmla="*/ 152 w 176"/>
              <a:gd name="T31" fmla="*/ 116 h 128"/>
              <a:gd name="T32" fmla="*/ 24 w 176"/>
              <a:gd name="T33" fmla="*/ 116 h 128"/>
              <a:gd name="T34" fmla="*/ 8 w 176"/>
              <a:gd name="T35" fmla="*/ 55 h 128"/>
              <a:gd name="T36" fmla="*/ 23 w 176"/>
              <a:gd name="T37" fmla="*/ 40 h 128"/>
              <a:gd name="T38" fmla="*/ 164 w 176"/>
              <a:gd name="T39" fmla="*/ 56 h 128"/>
              <a:gd name="T40" fmla="*/ 164 w 176"/>
              <a:gd name="T41" fmla="*/ 48 h 128"/>
              <a:gd name="T42" fmla="*/ 168 w 176"/>
              <a:gd name="T43" fmla="*/ 44 h 128"/>
              <a:gd name="T44" fmla="*/ 132 w 176"/>
              <a:gd name="T45" fmla="*/ 104 h 128"/>
              <a:gd name="T46" fmla="*/ 140 w 176"/>
              <a:gd name="T47" fmla="*/ 112 h 128"/>
              <a:gd name="T48" fmla="*/ 88 w 176"/>
              <a:gd name="T49" fmla="*/ 48 h 128"/>
              <a:gd name="T50" fmla="*/ 120 w 176"/>
              <a:gd name="T51" fmla="*/ 80 h 128"/>
              <a:gd name="T52" fmla="*/ 98 w 176"/>
              <a:gd name="T53" fmla="*/ 97 h 128"/>
              <a:gd name="T54" fmla="*/ 90 w 176"/>
              <a:gd name="T55" fmla="*/ 104 h 128"/>
              <a:gd name="T56" fmla="*/ 82 w 176"/>
              <a:gd name="T57" fmla="*/ 99 h 128"/>
              <a:gd name="T58" fmla="*/ 74 w 176"/>
              <a:gd name="T59" fmla="*/ 88 h 128"/>
              <a:gd name="T60" fmla="*/ 86 w 176"/>
              <a:gd name="T61" fmla="*/ 95 h 128"/>
              <a:gd name="T62" fmla="*/ 79 w 176"/>
              <a:gd name="T63" fmla="*/ 79 h 128"/>
              <a:gd name="T64" fmla="*/ 76 w 176"/>
              <a:gd name="T65" fmla="*/ 66 h 128"/>
              <a:gd name="T66" fmla="*/ 86 w 176"/>
              <a:gd name="T67" fmla="*/ 60 h 128"/>
              <a:gd name="T68" fmla="*/ 90 w 176"/>
              <a:gd name="T69" fmla="*/ 60 h 128"/>
              <a:gd name="T70" fmla="*/ 100 w 176"/>
              <a:gd name="T71" fmla="*/ 66 h 128"/>
              <a:gd name="T72" fmla="*/ 93 w 176"/>
              <a:gd name="T73" fmla="*/ 66 h 128"/>
              <a:gd name="T74" fmla="*/ 94 w 176"/>
              <a:gd name="T75" fmla="*/ 77 h 128"/>
              <a:gd name="T76" fmla="*/ 102 w 176"/>
              <a:gd name="T77" fmla="*/ 88 h 128"/>
              <a:gd name="T78" fmla="*/ 92 w 176"/>
              <a:gd name="T79" fmla="*/ 83 h 128"/>
              <a:gd name="T80" fmla="*/ 94 w 176"/>
              <a:gd name="T81" fmla="*/ 94 h 128"/>
              <a:gd name="T82" fmla="*/ 94 w 176"/>
              <a:gd name="T83" fmla="*/ 85 h 128"/>
              <a:gd name="T84" fmla="*/ 83 w 176"/>
              <a:gd name="T85" fmla="*/ 74 h 128"/>
              <a:gd name="T86" fmla="*/ 86 w 176"/>
              <a:gd name="T8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28">
                <a:moveTo>
                  <a:pt x="44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4" y="48"/>
                  <a:pt x="32" y="50"/>
                  <a:pt x="32" y="52"/>
                </a:cubicBezTo>
                <a:cubicBezTo>
                  <a:pt x="32" y="54"/>
                  <a:pt x="34" y="56"/>
                  <a:pt x="36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6" y="56"/>
                  <a:pt x="48" y="54"/>
                  <a:pt x="48" y="52"/>
                </a:cubicBezTo>
                <a:cubicBezTo>
                  <a:pt x="48" y="50"/>
                  <a:pt x="46" y="48"/>
                  <a:pt x="44" y="48"/>
                </a:cubicBezTo>
                <a:moveTo>
                  <a:pt x="36" y="8"/>
                </a:moveTo>
                <a:cubicBezTo>
                  <a:pt x="140" y="8"/>
                  <a:pt x="140" y="8"/>
                  <a:pt x="140" y="8"/>
                </a:cubicBezTo>
                <a:cubicBezTo>
                  <a:pt x="142" y="8"/>
                  <a:pt x="144" y="6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6"/>
                  <a:pt x="34" y="8"/>
                  <a:pt x="36" y="8"/>
                </a:cubicBezTo>
                <a:moveTo>
                  <a:pt x="20" y="24"/>
                </a:move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4" y="32"/>
                  <a:pt x="0" y="36"/>
                  <a:pt x="0" y="4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2" y="40"/>
                </a:moveTo>
                <a:cubicBezTo>
                  <a:pt x="14" y="40"/>
                  <a:pt x="16" y="42"/>
                  <a:pt x="16" y="44"/>
                </a:cubicBezTo>
                <a:cubicBezTo>
                  <a:pt x="16" y="46"/>
                  <a:pt x="14" y="48"/>
                  <a:pt x="12" y="48"/>
                </a:cubicBezTo>
                <a:cubicBezTo>
                  <a:pt x="10" y="48"/>
                  <a:pt x="8" y="46"/>
                  <a:pt x="8" y="44"/>
                </a:cubicBezTo>
                <a:cubicBezTo>
                  <a:pt x="8" y="42"/>
                  <a:pt x="10" y="40"/>
                  <a:pt x="12" y="40"/>
                </a:cubicBezTo>
                <a:moveTo>
                  <a:pt x="12" y="120"/>
                </a:moveTo>
                <a:cubicBezTo>
                  <a:pt x="10" y="120"/>
                  <a:pt x="8" y="118"/>
                  <a:pt x="8" y="116"/>
                </a:cubicBezTo>
                <a:cubicBezTo>
                  <a:pt x="8" y="114"/>
                  <a:pt x="10" y="112"/>
                  <a:pt x="12" y="112"/>
                </a:cubicBezTo>
                <a:cubicBezTo>
                  <a:pt x="14" y="112"/>
                  <a:pt x="16" y="114"/>
                  <a:pt x="16" y="116"/>
                </a:cubicBezTo>
                <a:cubicBezTo>
                  <a:pt x="16" y="118"/>
                  <a:pt x="14" y="120"/>
                  <a:pt x="12" y="120"/>
                </a:cubicBezTo>
                <a:moveTo>
                  <a:pt x="164" y="120"/>
                </a:moveTo>
                <a:cubicBezTo>
                  <a:pt x="162" y="120"/>
                  <a:pt x="160" y="118"/>
                  <a:pt x="160" y="116"/>
                </a:cubicBezTo>
                <a:cubicBezTo>
                  <a:pt x="160" y="114"/>
                  <a:pt x="162" y="112"/>
                  <a:pt x="164" y="112"/>
                </a:cubicBezTo>
                <a:cubicBezTo>
                  <a:pt x="166" y="112"/>
                  <a:pt x="168" y="114"/>
                  <a:pt x="168" y="116"/>
                </a:cubicBezTo>
                <a:cubicBezTo>
                  <a:pt x="168" y="118"/>
                  <a:pt x="166" y="120"/>
                  <a:pt x="164" y="120"/>
                </a:cubicBezTo>
                <a:moveTo>
                  <a:pt x="168" y="105"/>
                </a:moveTo>
                <a:cubicBezTo>
                  <a:pt x="167" y="104"/>
                  <a:pt x="165" y="104"/>
                  <a:pt x="164" y="104"/>
                </a:cubicBezTo>
                <a:cubicBezTo>
                  <a:pt x="157" y="104"/>
                  <a:pt x="152" y="109"/>
                  <a:pt x="152" y="116"/>
                </a:cubicBezTo>
                <a:cubicBezTo>
                  <a:pt x="152" y="117"/>
                  <a:pt x="152" y="119"/>
                  <a:pt x="15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4" y="119"/>
                  <a:pt x="24" y="117"/>
                  <a:pt x="24" y="116"/>
                </a:cubicBezTo>
                <a:cubicBezTo>
                  <a:pt x="24" y="109"/>
                  <a:pt x="19" y="104"/>
                  <a:pt x="12" y="104"/>
                </a:cubicBezTo>
                <a:cubicBezTo>
                  <a:pt x="11" y="104"/>
                  <a:pt x="9" y="104"/>
                  <a:pt x="8" y="105"/>
                </a:cubicBezTo>
                <a:cubicBezTo>
                  <a:pt x="8" y="55"/>
                  <a:pt x="8" y="55"/>
                  <a:pt x="8" y="55"/>
                </a:cubicBezTo>
                <a:cubicBezTo>
                  <a:pt x="9" y="56"/>
                  <a:pt x="11" y="56"/>
                  <a:pt x="12" y="56"/>
                </a:cubicBezTo>
                <a:cubicBezTo>
                  <a:pt x="19" y="56"/>
                  <a:pt x="24" y="51"/>
                  <a:pt x="24" y="44"/>
                </a:cubicBezTo>
                <a:cubicBezTo>
                  <a:pt x="24" y="43"/>
                  <a:pt x="24" y="41"/>
                  <a:pt x="23" y="40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52" y="41"/>
                  <a:pt x="152" y="43"/>
                  <a:pt x="152" y="44"/>
                </a:cubicBezTo>
                <a:cubicBezTo>
                  <a:pt x="152" y="51"/>
                  <a:pt x="157" y="56"/>
                  <a:pt x="164" y="56"/>
                </a:cubicBezTo>
                <a:cubicBezTo>
                  <a:pt x="165" y="56"/>
                  <a:pt x="167" y="56"/>
                  <a:pt x="168" y="55"/>
                </a:cubicBezTo>
                <a:lnTo>
                  <a:pt x="168" y="105"/>
                </a:lnTo>
                <a:close/>
                <a:moveTo>
                  <a:pt x="164" y="48"/>
                </a:moveTo>
                <a:cubicBezTo>
                  <a:pt x="162" y="48"/>
                  <a:pt x="160" y="46"/>
                  <a:pt x="160" y="44"/>
                </a:cubicBezTo>
                <a:cubicBezTo>
                  <a:pt x="160" y="42"/>
                  <a:pt x="162" y="40"/>
                  <a:pt x="164" y="40"/>
                </a:cubicBezTo>
                <a:cubicBezTo>
                  <a:pt x="166" y="40"/>
                  <a:pt x="168" y="42"/>
                  <a:pt x="168" y="44"/>
                </a:cubicBezTo>
                <a:cubicBezTo>
                  <a:pt x="168" y="46"/>
                  <a:pt x="166" y="48"/>
                  <a:pt x="164" y="48"/>
                </a:cubicBezTo>
                <a:moveTo>
                  <a:pt x="140" y="104"/>
                </a:moveTo>
                <a:cubicBezTo>
                  <a:pt x="132" y="104"/>
                  <a:pt x="132" y="104"/>
                  <a:pt x="132" y="104"/>
                </a:cubicBezTo>
                <a:cubicBezTo>
                  <a:pt x="130" y="104"/>
                  <a:pt x="128" y="106"/>
                  <a:pt x="128" y="108"/>
                </a:cubicBezTo>
                <a:cubicBezTo>
                  <a:pt x="128" y="110"/>
                  <a:pt x="130" y="112"/>
                  <a:pt x="132" y="112"/>
                </a:cubicBezTo>
                <a:cubicBezTo>
                  <a:pt x="140" y="112"/>
                  <a:pt x="140" y="112"/>
                  <a:pt x="140" y="112"/>
                </a:cubicBezTo>
                <a:cubicBezTo>
                  <a:pt x="142" y="112"/>
                  <a:pt x="144" y="110"/>
                  <a:pt x="144" y="108"/>
                </a:cubicBezTo>
                <a:cubicBezTo>
                  <a:pt x="144" y="106"/>
                  <a:pt x="142" y="104"/>
                  <a:pt x="140" y="104"/>
                </a:cubicBezTo>
                <a:moveTo>
                  <a:pt x="88" y="48"/>
                </a:moveTo>
                <a:cubicBezTo>
                  <a:pt x="70" y="48"/>
                  <a:pt x="56" y="62"/>
                  <a:pt x="56" y="80"/>
                </a:cubicBezTo>
                <a:cubicBezTo>
                  <a:pt x="56" y="98"/>
                  <a:pt x="70" y="112"/>
                  <a:pt x="88" y="112"/>
                </a:cubicBezTo>
                <a:cubicBezTo>
                  <a:pt x="106" y="112"/>
                  <a:pt x="120" y="98"/>
                  <a:pt x="120" y="80"/>
                </a:cubicBezTo>
                <a:cubicBezTo>
                  <a:pt x="120" y="62"/>
                  <a:pt x="106" y="48"/>
                  <a:pt x="88" y="48"/>
                </a:cubicBezTo>
                <a:moveTo>
                  <a:pt x="101" y="93"/>
                </a:moveTo>
                <a:cubicBezTo>
                  <a:pt x="100" y="95"/>
                  <a:pt x="99" y="96"/>
                  <a:pt x="98" y="97"/>
                </a:cubicBezTo>
                <a:cubicBezTo>
                  <a:pt x="97" y="98"/>
                  <a:pt x="96" y="99"/>
                  <a:pt x="94" y="99"/>
                </a:cubicBezTo>
                <a:cubicBezTo>
                  <a:pt x="93" y="100"/>
                  <a:pt x="91" y="100"/>
                  <a:pt x="90" y="100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4" y="100"/>
                  <a:pt x="83" y="100"/>
                  <a:pt x="82" y="99"/>
                </a:cubicBezTo>
                <a:cubicBezTo>
                  <a:pt x="80" y="99"/>
                  <a:pt x="79" y="98"/>
                  <a:pt x="77" y="97"/>
                </a:cubicBezTo>
                <a:cubicBezTo>
                  <a:pt x="76" y="96"/>
                  <a:pt x="75" y="94"/>
                  <a:pt x="75" y="93"/>
                </a:cubicBezTo>
                <a:cubicBezTo>
                  <a:pt x="74" y="91"/>
                  <a:pt x="74" y="90"/>
                  <a:pt x="74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90"/>
                  <a:pt x="80" y="92"/>
                  <a:pt x="82" y="93"/>
                </a:cubicBezTo>
                <a:cubicBezTo>
                  <a:pt x="83" y="95"/>
                  <a:pt x="84" y="95"/>
                  <a:pt x="86" y="95"/>
                </a:cubicBezTo>
                <a:cubicBezTo>
                  <a:pt x="86" y="82"/>
                  <a:pt x="86" y="82"/>
                  <a:pt x="86" y="82"/>
                </a:cubicBezTo>
                <a:cubicBezTo>
                  <a:pt x="85" y="82"/>
                  <a:pt x="84" y="81"/>
                  <a:pt x="82" y="81"/>
                </a:cubicBezTo>
                <a:cubicBezTo>
                  <a:pt x="81" y="80"/>
                  <a:pt x="80" y="79"/>
                  <a:pt x="79" y="79"/>
                </a:cubicBezTo>
                <a:cubicBezTo>
                  <a:pt x="77" y="78"/>
                  <a:pt x="76" y="77"/>
                  <a:pt x="76" y="75"/>
                </a:cubicBezTo>
                <a:cubicBezTo>
                  <a:pt x="75" y="74"/>
                  <a:pt x="75" y="72"/>
                  <a:pt x="75" y="70"/>
                </a:cubicBezTo>
                <a:cubicBezTo>
                  <a:pt x="75" y="69"/>
                  <a:pt x="75" y="67"/>
                  <a:pt x="76" y="66"/>
                </a:cubicBezTo>
                <a:cubicBezTo>
                  <a:pt x="76" y="64"/>
                  <a:pt x="77" y="63"/>
                  <a:pt x="78" y="62"/>
                </a:cubicBezTo>
                <a:cubicBezTo>
                  <a:pt x="79" y="61"/>
                  <a:pt x="81" y="61"/>
                  <a:pt x="82" y="60"/>
                </a:cubicBezTo>
                <a:cubicBezTo>
                  <a:pt x="84" y="60"/>
                  <a:pt x="85" y="60"/>
                  <a:pt x="86" y="60"/>
                </a:cubicBezTo>
                <a:cubicBezTo>
                  <a:pt x="86" y="56"/>
                  <a:pt x="86" y="56"/>
                  <a:pt x="86" y="56"/>
                </a:cubicBezTo>
                <a:cubicBezTo>
                  <a:pt x="90" y="56"/>
                  <a:pt x="90" y="56"/>
                  <a:pt x="90" y="56"/>
                </a:cubicBezTo>
                <a:cubicBezTo>
                  <a:pt x="90" y="60"/>
                  <a:pt x="90" y="60"/>
                  <a:pt x="90" y="60"/>
                </a:cubicBezTo>
                <a:cubicBezTo>
                  <a:pt x="91" y="60"/>
                  <a:pt x="92" y="60"/>
                  <a:pt x="94" y="60"/>
                </a:cubicBezTo>
                <a:cubicBezTo>
                  <a:pt x="95" y="61"/>
                  <a:pt x="96" y="61"/>
                  <a:pt x="97" y="62"/>
                </a:cubicBezTo>
                <a:cubicBezTo>
                  <a:pt x="99" y="63"/>
                  <a:pt x="99" y="64"/>
                  <a:pt x="100" y="66"/>
                </a:cubicBezTo>
                <a:cubicBezTo>
                  <a:pt x="101" y="67"/>
                  <a:pt x="101" y="68"/>
                  <a:pt x="101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68"/>
                  <a:pt x="94" y="67"/>
                  <a:pt x="93" y="66"/>
                </a:cubicBezTo>
                <a:cubicBezTo>
                  <a:pt x="93" y="65"/>
                  <a:pt x="92" y="64"/>
                  <a:pt x="90" y="64"/>
                </a:cubicBezTo>
                <a:cubicBezTo>
                  <a:pt x="90" y="76"/>
                  <a:pt x="90" y="76"/>
                  <a:pt x="90" y="76"/>
                </a:cubicBezTo>
                <a:cubicBezTo>
                  <a:pt x="91" y="76"/>
                  <a:pt x="92" y="77"/>
                  <a:pt x="94" y="77"/>
                </a:cubicBezTo>
                <a:cubicBezTo>
                  <a:pt x="95" y="78"/>
                  <a:pt x="97" y="79"/>
                  <a:pt x="98" y="80"/>
                </a:cubicBezTo>
                <a:cubicBezTo>
                  <a:pt x="99" y="81"/>
                  <a:pt x="100" y="82"/>
                  <a:pt x="101" y="83"/>
                </a:cubicBezTo>
                <a:cubicBezTo>
                  <a:pt x="102" y="84"/>
                  <a:pt x="102" y="86"/>
                  <a:pt x="102" y="88"/>
                </a:cubicBezTo>
                <a:cubicBezTo>
                  <a:pt x="102" y="90"/>
                  <a:pt x="102" y="92"/>
                  <a:pt x="101" y="93"/>
                </a:cubicBezTo>
                <a:moveTo>
                  <a:pt x="94" y="85"/>
                </a:moveTo>
                <a:cubicBezTo>
                  <a:pt x="93" y="84"/>
                  <a:pt x="92" y="84"/>
                  <a:pt x="92" y="83"/>
                </a:cubicBezTo>
                <a:cubicBezTo>
                  <a:pt x="91" y="83"/>
                  <a:pt x="90" y="83"/>
                  <a:pt x="90" y="83"/>
                </a:cubicBezTo>
                <a:cubicBezTo>
                  <a:pt x="90" y="95"/>
                  <a:pt x="90" y="95"/>
                  <a:pt x="90" y="95"/>
                </a:cubicBezTo>
                <a:cubicBezTo>
                  <a:pt x="92" y="95"/>
                  <a:pt x="93" y="95"/>
                  <a:pt x="94" y="94"/>
                </a:cubicBezTo>
                <a:cubicBezTo>
                  <a:pt x="95" y="93"/>
                  <a:pt x="96" y="91"/>
                  <a:pt x="96" y="89"/>
                </a:cubicBezTo>
                <a:cubicBezTo>
                  <a:pt x="96" y="88"/>
                  <a:pt x="96" y="87"/>
                  <a:pt x="95" y="86"/>
                </a:cubicBezTo>
                <a:cubicBezTo>
                  <a:pt x="95" y="86"/>
                  <a:pt x="94" y="85"/>
                  <a:pt x="94" y="85"/>
                </a:cubicBezTo>
                <a:moveTo>
                  <a:pt x="81" y="70"/>
                </a:moveTo>
                <a:cubicBezTo>
                  <a:pt x="81" y="71"/>
                  <a:pt x="81" y="71"/>
                  <a:pt x="81" y="72"/>
                </a:cubicBezTo>
                <a:cubicBezTo>
                  <a:pt x="82" y="73"/>
                  <a:pt x="82" y="73"/>
                  <a:pt x="83" y="74"/>
                </a:cubicBezTo>
                <a:cubicBezTo>
                  <a:pt x="83" y="74"/>
                  <a:pt x="84" y="74"/>
                  <a:pt x="85" y="75"/>
                </a:cubicBezTo>
                <a:cubicBezTo>
                  <a:pt x="85" y="75"/>
                  <a:pt x="86" y="75"/>
                  <a:pt x="86" y="75"/>
                </a:cubicBezTo>
                <a:cubicBezTo>
                  <a:pt x="86" y="64"/>
                  <a:pt x="86" y="64"/>
                  <a:pt x="86" y="64"/>
                </a:cubicBezTo>
                <a:cubicBezTo>
                  <a:pt x="84" y="64"/>
                  <a:pt x="83" y="65"/>
                  <a:pt x="82" y="66"/>
                </a:cubicBezTo>
                <a:cubicBezTo>
                  <a:pt x="81" y="67"/>
                  <a:pt x="81" y="68"/>
                  <a:pt x="81" y="70"/>
                </a:cubicBezTo>
              </a:path>
            </a:pathLst>
          </a:custGeom>
          <a:solidFill>
            <a:srgbClr val="002147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uk-UA" sz="1200"/>
          </a:p>
        </p:txBody>
      </p:sp>
      <p:sp>
        <p:nvSpPr>
          <p:cNvPr id="61" name="Oval 60"/>
          <p:cNvSpPr/>
          <p:nvPr/>
        </p:nvSpPr>
        <p:spPr>
          <a:xfrm>
            <a:off x="5672059" y="4137886"/>
            <a:ext cx="859069" cy="859069"/>
          </a:xfrm>
          <a:prstGeom prst="ellipse">
            <a:avLst/>
          </a:prstGeom>
          <a:solidFill>
            <a:srgbClr val="002147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62" name="TextBox 61"/>
          <p:cNvSpPr txBox="1"/>
          <p:nvPr/>
        </p:nvSpPr>
        <p:spPr>
          <a:xfrm>
            <a:off x="5335159" y="5183411"/>
            <a:ext cx="1521681" cy="461665"/>
          </a:xfrm>
          <a:prstGeom prst="rect">
            <a:avLst/>
          </a:prstGeom>
          <a:solidFill>
            <a:srgbClr val="0021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endParaRPr lang="uk-UA" sz="24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099404" y="5607049"/>
            <a:ext cx="1993192" cy="707694"/>
          </a:xfrm>
          <a:prstGeom prst="rect">
            <a:avLst/>
          </a:prstGeom>
          <a:solidFill>
            <a:srgbClr val="0021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skills to address the world’s most pressing issues. </a:t>
            </a:r>
            <a:endParaRPr lang="uk-UA" sz="13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353"/>
          <p:cNvSpPr>
            <a:spLocks noEditPoints="1"/>
          </p:cNvSpPr>
          <p:nvPr/>
        </p:nvSpPr>
        <p:spPr bwMode="auto">
          <a:xfrm>
            <a:off x="5920760" y="4435919"/>
            <a:ext cx="361667" cy="259459"/>
          </a:xfrm>
          <a:custGeom>
            <a:avLst/>
            <a:gdLst>
              <a:gd name="T0" fmla="*/ 4 w 176"/>
              <a:gd name="T1" fmla="*/ 24 h 128"/>
              <a:gd name="T2" fmla="*/ 50 w 176"/>
              <a:gd name="T3" fmla="*/ 24 h 128"/>
              <a:gd name="T4" fmla="*/ 75 w 176"/>
              <a:gd name="T5" fmla="*/ 55 h 128"/>
              <a:gd name="T6" fmla="*/ 80 w 176"/>
              <a:gd name="T7" fmla="*/ 48 h 128"/>
              <a:gd name="T8" fmla="*/ 55 w 176"/>
              <a:gd name="T9" fmla="*/ 17 h 128"/>
              <a:gd name="T10" fmla="*/ 55 w 176"/>
              <a:gd name="T11" fmla="*/ 18 h 128"/>
              <a:gd name="T12" fmla="*/ 52 w 176"/>
              <a:gd name="T13" fmla="*/ 16 h 128"/>
              <a:gd name="T14" fmla="*/ 4 w 176"/>
              <a:gd name="T15" fmla="*/ 16 h 128"/>
              <a:gd name="T16" fmla="*/ 0 w 176"/>
              <a:gd name="T17" fmla="*/ 20 h 128"/>
              <a:gd name="T18" fmla="*/ 4 w 176"/>
              <a:gd name="T19" fmla="*/ 24 h 128"/>
              <a:gd name="T20" fmla="*/ 159 w 176"/>
              <a:gd name="T21" fmla="*/ 89 h 128"/>
              <a:gd name="T22" fmla="*/ 156 w 176"/>
              <a:gd name="T23" fmla="*/ 88 h 128"/>
              <a:gd name="T24" fmla="*/ 152 w 176"/>
              <a:gd name="T25" fmla="*/ 92 h 128"/>
              <a:gd name="T26" fmla="*/ 153 w 176"/>
              <a:gd name="T27" fmla="*/ 95 h 128"/>
              <a:gd name="T28" fmla="*/ 162 w 176"/>
              <a:gd name="T29" fmla="*/ 104 h 128"/>
              <a:gd name="T30" fmla="*/ 126 w 176"/>
              <a:gd name="T31" fmla="*/ 104 h 128"/>
              <a:gd name="T32" fmla="*/ 101 w 176"/>
              <a:gd name="T33" fmla="*/ 73 h 128"/>
              <a:gd name="T34" fmla="*/ 96 w 176"/>
              <a:gd name="T35" fmla="*/ 80 h 128"/>
              <a:gd name="T36" fmla="*/ 121 w 176"/>
              <a:gd name="T37" fmla="*/ 111 h 128"/>
              <a:gd name="T38" fmla="*/ 121 w 176"/>
              <a:gd name="T39" fmla="*/ 110 h 128"/>
              <a:gd name="T40" fmla="*/ 124 w 176"/>
              <a:gd name="T41" fmla="*/ 112 h 128"/>
              <a:gd name="T42" fmla="*/ 162 w 176"/>
              <a:gd name="T43" fmla="*/ 112 h 128"/>
              <a:gd name="T44" fmla="*/ 153 w 176"/>
              <a:gd name="T45" fmla="*/ 121 h 128"/>
              <a:gd name="T46" fmla="*/ 152 w 176"/>
              <a:gd name="T47" fmla="*/ 124 h 128"/>
              <a:gd name="T48" fmla="*/ 156 w 176"/>
              <a:gd name="T49" fmla="*/ 128 h 128"/>
              <a:gd name="T50" fmla="*/ 159 w 176"/>
              <a:gd name="T51" fmla="*/ 127 h 128"/>
              <a:gd name="T52" fmla="*/ 175 w 176"/>
              <a:gd name="T53" fmla="*/ 111 h 128"/>
              <a:gd name="T54" fmla="*/ 176 w 176"/>
              <a:gd name="T55" fmla="*/ 108 h 128"/>
              <a:gd name="T56" fmla="*/ 175 w 176"/>
              <a:gd name="T57" fmla="*/ 105 h 128"/>
              <a:gd name="T58" fmla="*/ 159 w 176"/>
              <a:gd name="T59" fmla="*/ 89 h 128"/>
              <a:gd name="T60" fmla="*/ 162 w 176"/>
              <a:gd name="T61" fmla="*/ 24 h 128"/>
              <a:gd name="T62" fmla="*/ 153 w 176"/>
              <a:gd name="T63" fmla="*/ 33 h 128"/>
              <a:gd name="T64" fmla="*/ 152 w 176"/>
              <a:gd name="T65" fmla="*/ 36 h 128"/>
              <a:gd name="T66" fmla="*/ 156 w 176"/>
              <a:gd name="T67" fmla="*/ 40 h 128"/>
              <a:gd name="T68" fmla="*/ 159 w 176"/>
              <a:gd name="T69" fmla="*/ 39 h 128"/>
              <a:gd name="T70" fmla="*/ 175 w 176"/>
              <a:gd name="T71" fmla="*/ 23 h 128"/>
              <a:gd name="T72" fmla="*/ 176 w 176"/>
              <a:gd name="T73" fmla="*/ 20 h 128"/>
              <a:gd name="T74" fmla="*/ 175 w 176"/>
              <a:gd name="T75" fmla="*/ 17 h 128"/>
              <a:gd name="T76" fmla="*/ 159 w 176"/>
              <a:gd name="T77" fmla="*/ 1 h 128"/>
              <a:gd name="T78" fmla="*/ 156 w 176"/>
              <a:gd name="T79" fmla="*/ 0 h 128"/>
              <a:gd name="T80" fmla="*/ 152 w 176"/>
              <a:gd name="T81" fmla="*/ 4 h 128"/>
              <a:gd name="T82" fmla="*/ 153 w 176"/>
              <a:gd name="T83" fmla="*/ 7 h 128"/>
              <a:gd name="T84" fmla="*/ 162 w 176"/>
              <a:gd name="T85" fmla="*/ 16 h 128"/>
              <a:gd name="T86" fmla="*/ 124 w 176"/>
              <a:gd name="T87" fmla="*/ 16 h 128"/>
              <a:gd name="T88" fmla="*/ 121 w 176"/>
              <a:gd name="T89" fmla="*/ 18 h 128"/>
              <a:gd name="T90" fmla="*/ 121 w 176"/>
              <a:gd name="T91" fmla="*/ 17 h 128"/>
              <a:gd name="T92" fmla="*/ 50 w 176"/>
              <a:gd name="T93" fmla="*/ 104 h 128"/>
              <a:gd name="T94" fmla="*/ 4 w 176"/>
              <a:gd name="T95" fmla="*/ 104 h 128"/>
              <a:gd name="T96" fmla="*/ 0 w 176"/>
              <a:gd name="T97" fmla="*/ 108 h 128"/>
              <a:gd name="T98" fmla="*/ 4 w 176"/>
              <a:gd name="T99" fmla="*/ 112 h 128"/>
              <a:gd name="T100" fmla="*/ 52 w 176"/>
              <a:gd name="T101" fmla="*/ 112 h 128"/>
              <a:gd name="T102" fmla="*/ 55 w 176"/>
              <a:gd name="T103" fmla="*/ 110 h 128"/>
              <a:gd name="T104" fmla="*/ 55 w 176"/>
              <a:gd name="T105" fmla="*/ 111 h 128"/>
              <a:gd name="T106" fmla="*/ 126 w 176"/>
              <a:gd name="T107" fmla="*/ 24 h 128"/>
              <a:gd name="T108" fmla="*/ 162 w 176"/>
              <a:gd name="T109" fmla="*/ 2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28">
                <a:moveTo>
                  <a:pt x="4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75" y="55"/>
                  <a:pt x="75" y="55"/>
                  <a:pt x="75" y="55"/>
                </a:cubicBezTo>
                <a:cubicBezTo>
                  <a:pt x="80" y="48"/>
                  <a:pt x="80" y="48"/>
                  <a:pt x="80" y="48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5" y="18"/>
                  <a:pt x="55" y="18"/>
                </a:cubicBezTo>
                <a:cubicBezTo>
                  <a:pt x="54" y="17"/>
                  <a:pt x="53" y="16"/>
                  <a:pt x="52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8"/>
                  <a:pt x="0" y="20"/>
                </a:cubicBezTo>
                <a:cubicBezTo>
                  <a:pt x="0" y="22"/>
                  <a:pt x="2" y="24"/>
                  <a:pt x="4" y="24"/>
                </a:cubicBezTo>
                <a:moveTo>
                  <a:pt x="159" y="89"/>
                </a:moveTo>
                <a:cubicBezTo>
                  <a:pt x="158" y="88"/>
                  <a:pt x="157" y="88"/>
                  <a:pt x="156" y="88"/>
                </a:cubicBezTo>
                <a:cubicBezTo>
                  <a:pt x="154" y="88"/>
                  <a:pt x="152" y="90"/>
                  <a:pt x="152" y="92"/>
                </a:cubicBezTo>
                <a:cubicBezTo>
                  <a:pt x="152" y="93"/>
                  <a:pt x="152" y="94"/>
                  <a:pt x="153" y="95"/>
                </a:cubicBezTo>
                <a:cubicBezTo>
                  <a:pt x="162" y="104"/>
                  <a:pt x="162" y="104"/>
                  <a:pt x="162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01" y="73"/>
                  <a:pt x="101" y="73"/>
                  <a:pt x="101" y="73"/>
                </a:cubicBezTo>
                <a:cubicBezTo>
                  <a:pt x="96" y="80"/>
                  <a:pt x="96" y="80"/>
                  <a:pt x="96" y="80"/>
                </a:cubicBezTo>
                <a:cubicBezTo>
                  <a:pt x="121" y="111"/>
                  <a:pt x="121" y="111"/>
                  <a:pt x="121" y="111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22" y="111"/>
                  <a:pt x="123" y="112"/>
                  <a:pt x="124" y="112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53" y="121"/>
                  <a:pt x="153" y="121"/>
                  <a:pt x="153" y="121"/>
                </a:cubicBezTo>
                <a:cubicBezTo>
                  <a:pt x="152" y="122"/>
                  <a:pt x="152" y="123"/>
                  <a:pt x="152" y="124"/>
                </a:cubicBezTo>
                <a:cubicBezTo>
                  <a:pt x="152" y="126"/>
                  <a:pt x="154" y="128"/>
                  <a:pt x="156" y="128"/>
                </a:cubicBezTo>
                <a:cubicBezTo>
                  <a:pt x="157" y="128"/>
                  <a:pt x="158" y="128"/>
                  <a:pt x="159" y="127"/>
                </a:cubicBezTo>
                <a:cubicBezTo>
                  <a:pt x="175" y="111"/>
                  <a:pt x="175" y="111"/>
                  <a:pt x="175" y="111"/>
                </a:cubicBezTo>
                <a:cubicBezTo>
                  <a:pt x="176" y="110"/>
                  <a:pt x="176" y="109"/>
                  <a:pt x="176" y="108"/>
                </a:cubicBezTo>
                <a:cubicBezTo>
                  <a:pt x="176" y="107"/>
                  <a:pt x="176" y="106"/>
                  <a:pt x="175" y="105"/>
                </a:cubicBezTo>
                <a:lnTo>
                  <a:pt x="159" y="89"/>
                </a:lnTo>
                <a:close/>
                <a:moveTo>
                  <a:pt x="162" y="24"/>
                </a:moveTo>
                <a:cubicBezTo>
                  <a:pt x="153" y="33"/>
                  <a:pt x="153" y="33"/>
                  <a:pt x="153" y="33"/>
                </a:cubicBezTo>
                <a:cubicBezTo>
                  <a:pt x="152" y="34"/>
                  <a:pt x="152" y="35"/>
                  <a:pt x="152" y="36"/>
                </a:cubicBezTo>
                <a:cubicBezTo>
                  <a:pt x="152" y="38"/>
                  <a:pt x="154" y="40"/>
                  <a:pt x="156" y="40"/>
                </a:cubicBezTo>
                <a:cubicBezTo>
                  <a:pt x="157" y="40"/>
                  <a:pt x="158" y="40"/>
                  <a:pt x="159" y="39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6" y="22"/>
                  <a:pt x="176" y="21"/>
                  <a:pt x="176" y="20"/>
                </a:cubicBezTo>
                <a:cubicBezTo>
                  <a:pt x="176" y="19"/>
                  <a:pt x="176" y="18"/>
                  <a:pt x="175" y="17"/>
                </a:cubicBezTo>
                <a:cubicBezTo>
                  <a:pt x="159" y="1"/>
                  <a:pt x="159" y="1"/>
                  <a:pt x="159" y="1"/>
                </a:cubicBezTo>
                <a:cubicBezTo>
                  <a:pt x="158" y="0"/>
                  <a:pt x="157" y="0"/>
                  <a:pt x="156" y="0"/>
                </a:cubicBezTo>
                <a:cubicBezTo>
                  <a:pt x="154" y="0"/>
                  <a:pt x="152" y="2"/>
                  <a:pt x="152" y="4"/>
                </a:cubicBezTo>
                <a:cubicBezTo>
                  <a:pt x="152" y="5"/>
                  <a:pt x="152" y="6"/>
                  <a:pt x="153" y="7"/>
                </a:cubicBezTo>
                <a:cubicBezTo>
                  <a:pt x="162" y="16"/>
                  <a:pt x="162" y="16"/>
                  <a:pt x="162" y="16"/>
                </a:cubicBezTo>
                <a:cubicBezTo>
                  <a:pt x="124" y="16"/>
                  <a:pt x="124" y="16"/>
                  <a:pt x="124" y="16"/>
                </a:cubicBezTo>
                <a:cubicBezTo>
                  <a:pt x="123" y="16"/>
                  <a:pt x="122" y="17"/>
                  <a:pt x="121" y="18"/>
                </a:cubicBezTo>
                <a:cubicBezTo>
                  <a:pt x="121" y="17"/>
                  <a:pt x="121" y="17"/>
                  <a:pt x="121" y="17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" y="104"/>
                  <a:pt x="0" y="106"/>
                  <a:pt x="0" y="108"/>
                </a:cubicBezTo>
                <a:cubicBezTo>
                  <a:pt x="0" y="110"/>
                  <a:pt x="2" y="112"/>
                  <a:pt x="4" y="112"/>
                </a:cubicBezTo>
                <a:cubicBezTo>
                  <a:pt x="52" y="112"/>
                  <a:pt x="52" y="112"/>
                  <a:pt x="52" y="112"/>
                </a:cubicBezTo>
                <a:cubicBezTo>
                  <a:pt x="53" y="112"/>
                  <a:pt x="54" y="111"/>
                  <a:pt x="55" y="110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126" y="24"/>
                  <a:pt x="126" y="24"/>
                  <a:pt x="126" y="24"/>
                </a:cubicBezTo>
                <a:lnTo>
                  <a:pt x="162" y="24"/>
                </a:lnTo>
                <a:close/>
              </a:path>
            </a:pathLst>
          </a:custGeom>
          <a:solidFill>
            <a:srgbClr val="002147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uk-UA" sz="1200"/>
          </a:p>
        </p:txBody>
      </p:sp>
      <p:sp>
        <p:nvSpPr>
          <p:cNvPr id="70" name="TextBox 69"/>
          <p:cNvSpPr txBox="1"/>
          <p:nvPr/>
        </p:nvSpPr>
        <p:spPr>
          <a:xfrm>
            <a:off x="7102443" y="5607049"/>
            <a:ext cx="1993192" cy="707694"/>
          </a:xfrm>
          <a:prstGeom prst="rect">
            <a:avLst/>
          </a:prstGeom>
          <a:solidFill>
            <a:srgbClr val="0021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for an issue you are passionate about. </a:t>
            </a:r>
            <a:endParaRPr lang="uk-UA" sz="13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7675098" y="4137886"/>
            <a:ext cx="859069" cy="859069"/>
          </a:xfrm>
          <a:prstGeom prst="ellipse">
            <a:avLst/>
          </a:prstGeom>
          <a:solidFill>
            <a:srgbClr val="002147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69" name="TextBox 68"/>
          <p:cNvSpPr txBox="1"/>
          <p:nvPr/>
        </p:nvSpPr>
        <p:spPr>
          <a:xfrm>
            <a:off x="7338198" y="5183409"/>
            <a:ext cx="1521681" cy="461665"/>
          </a:xfrm>
          <a:prstGeom prst="rect">
            <a:avLst/>
          </a:prstGeom>
          <a:solidFill>
            <a:srgbClr val="0021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</a:t>
            </a:r>
            <a:endParaRPr lang="uk-UA" sz="24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reeform 362"/>
          <p:cNvSpPr>
            <a:spLocks noEditPoints="1"/>
          </p:cNvSpPr>
          <p:nvPr/>
        </p:nvSpPr>
        <p:spPr bwMode="auto">
          <a:xfrm>
            <a:off x="7888459" y="4364019"/>
            <a:ext cx="432347" cy="432346"/>
          </a:xfrm>
          <a:custGeom>
            <a:avLst/>
            <a:gdLst>
              <a:gd name="T0" fmla="*/ 88 w 176"/>
              <a:gd name="T1" fmla="*/ 56 h 176"/>
              <a:gd name="T2" fmla="*/ 80 w 176"/>
              <a:gd name="T3" fmla="*/ 64 h 176"/>
              <a:gd name="T4" fmla="*/ 88 w 176"/>
              <a:gd name="T5" fmla="*/ 72 h 176"/>
              <a:gd name="T6" fmla="*/ 96 w 176"/>
              <a:gd name="T7" fmla="*/ 64 h 176"/>
              <a:gd name="T8" fmla="*/ 88 w 176"/>
              <a:gd name="T9" fmla="*/ 56 h 176"/>
              <a:gd name="T10" fmla="*/ 92 w 176"/>
              <a:gd name="T11" fmla="*/ 8 h 176"/>
              <a:gd name="T12" fmla="*/ 92 w 176"/>
              <a:gd name="T13" fmla="*/ 4 h 176"/>
              <a:gd name="T14" fmla="*/ 88 w 176"/>
              <a:gd name="T15" fmla="*/ 0 h 176"/>
              <a:gd name="T16" fmla="*/ 84 w 176"/>
              <a:gd name="T17" fmla="*/ 4 h 176"/>
              <a:gd name="T18" fmla="*/ 84 w 176"/>
              <a:gd name="T19" fmla="*/ 8 h 176"/>
              <a:gd name="T20" fmla="*/ 0 w 176"/>
              <a:gd name="T21" fmla="*/ 92 h 176"/>
              <a:gd name="T22" fmla="*/ 4 w 176"/>
              <a:gd name="T23" fmla="*/ 96 h 176"/>
              <a:gd name="T24" fmla="*/ 84 w 176"/>
              <a:gd name="T25" fmla="*/ 96 h 176"/>
              <a:gd name="T26" fmla="*/ 84 w 176"/>
              <a:gd name="T27" fmla="*/ 152 h 176"/>
              <a:gd name="T28" fmla="*/ 68 w 176"/>
              <a:gd name="T29" fmla="*/ 168 h 176"/>
              <a:gd name="T30" fmla="*/ 52 w 176"/>
              <a:gd name="T31" fmla="*/ 152 h 176"/>
              <a:gd name="T32" fmla="*/ 48 w 176"/>
              <a:gd name="T33" fmla="*/ 148 h 176"/>
              <a:gd name="T34" fmla="*/ 44 w 176"/>
              <a:gd name="T35" fmla="*/ 152 h 176"/>
              <a:gd name="T36" fmla="*/ 68 w 176"/>
              <a:gd name="T37" fmla="*/ 176 h 176"/>
              <a:gd name="T38" fmla="*/ 92 w 176"/>
              <a:gd name="T39" fmla="*/ 156 h 176"/>
              <a:gd name="T40" fmla="*/ 92 w 176"/>
              <a:gd name="T41" fmla="*/ 156 h 176"/>
              <a:gd name="T42" fmla="*/ 92 w 176"/>
              <a:gd name="T43" fmla="*/ 96 h 176"/>
              <a:gd name="T44" fmla="*/ 172 w 176"/>
              <a:gd name="T45" fmla="*/ 96 h 176"/>
              <a:gd name="T46" fmla="*/ 176 w 176"/>
              <a:gd name="T47" fmla="*/ 92 h 176"/>
              <a:gd name="T48" fmla="*/ 92 w 176"/>
              <a:gd name="T49" fmla="*/ 8 h 176"/>
              <a:gd name="T50" fmla="*/ 8 w 176"/>
              <a:gd name="T51" fmla="*/ 88 h 176"/>
              <a:gd name="T52" fmla="*/ 88 w 176"/>
              <a:gd name="T53" fmla="*/ 16 h 176"/>
              <a:gd name="T54" fmla="*/ 168 w 176"/>
              <a:gd name="T55" fmla="*/ 88 h 176"/>
              <a:gd name="T56" fmla="*/ 8 w 176"/>
              <a:gd name="T57" fmla="*/ 88 h 176"/>
              <a:gd name="T58" fmla="*/ 32 w 176"/>
              <a:gd name="T59" fmla="*/ 64 h 176"/>
              <a:gd name="T60" fmla="*/ 24 w 176"/>
              <a:gd name="T61" fmla="*/ 72 h 176"/>
              <a:gd name="T62" fmla="*/ 32 w 176"/>
              <a:gd name="T63" fmla="*/ 80 h 176"/>
              <a:gd name="T64" fmla="*/ 40 w 176"/>
              <a:gd name="T65" fmla="*/ 72 h 176"/>
              <a:gd name="T66" fmla="*/ 32 w 176"/>
              <a:gd name="T67" fmla="*/ 64 h 176"/>
              <a:gd name="T68" fmla="*/ 64 w 176"/>
              <a:gd name="T69" fmla="*/ 40 h 176"/>
              <a:gd name="T70" fmla="*/ 56 w 176"/>
              <a:gd name="T71" fmla="*/ 48 h 176"/>
              <a:gd name="T72" fmla="*/ 64 w 176"/>
              <a:gd name="T73" fmla="*/ 56 h 176"/>
              <a:gd name="T74" fmla="*/ 72 w 176"/>
              <a:gd name="T75" fmla="*/ 48 h 176"/>
              <a:gd name="T76" fmla="*/ 64 w 176"/>
              <a:gd name="T77" fmla="*/ 40 h 176"/>
              <a:gd name="T78" fmla="*/ 136 w 176"/>
              <a:gd name="T79" fmla="*/ 64 h 176"/>
              <a:gd name="T80" fmla="*/ 128 w 176"/>
              <a:gd name="T81" fmla="*/ 72 h 176"/>
              <a:gd name="T82" fmla="*/ 136 w 176"/>
              <a:gd name="T83" fmla="*/ 80 h 176"/>
              <a:gd name="T84" fmla="*/ 144 w 176"/>
              <a:gd name="T85" fmla="*/ 72 h 176"/>
              <a:gd name="T86" fmla="*/ 136 w 176"/>
              <a:gd name="T87" fmla="*/ 64 h 176"/>
              <a:gd name="T88" fmla="*/ 112 w 176"/>
              <a:gd name="T89" fmla="*/ 32 h 176"/>
              <a:gd name="T90" fmla="*/ 104 w 176"/>
              <a:gd name="T91" fmla="*/ 40 h 176"/>
              <a:gd name="T92" fmla="*/ 112 w 176"/>
              <a:gd name="T93" fmla="*/ 48 h 176"/>
              <a:gd name="T94" fmla="*/ 120 w 176"/>
              <a:gd name="T95" fmla="*/ 40 h 176"/>
              <a:gd name="T96" fmla="*/ 112 w 176"/>
              <a:gd name="T97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6" h="176">
                <a:moveTo>
                  <a:pt x="88" y="56"/>
                </a:moveTo>
                <a:cubicBezTo>
                  <a:pt x="84" y="56"/>
                  <a:pt x="80" y="60"/>
                  <a:pt x="80" y="64"/>
                </a:cubicBezTo>
                <a:cubicBezTo>
                  <a:pt x="80" y="68"/>
                  <a:pt x="84" y="72"/>
                  <a:pt x="88" y="72"/>
                </a:cubicBezTo>
                <a:cubicBezTo>
                  <a:pt x="92" y="72"/>
                  <a:pt x="96" y="68"/>
                  <a:pt x="96" y="64"/>
                </a:cubicBezTo>
                <a:cubicBezTo>
                  <a:pt x="96" y="60"/>
                  <a:pt x="92" y="56"/>
                  <a:pt x="88" y="56"/>
                </a:cubicBezTo>
                <a:moveTo>
                  <a:pt x="92" y="8"/>
                </a:moveTo>
                <a:cubicBezTo>
                  <a:pt x="92" y="4"/>
                  <a:pt x="92" y="4"/>
                  <a:pt x="92" y="4"/>
                </a:cubicBezTo>
                <a:cubicBezTo>
                  <a:pt x="92" y="2"/>
                  <a:pt x="90" y="0"/>
                  <a:pt x="88" y="0"/>
                </a:cubicBezTo>
                <a:cubicBezTo>
                  <a:pt x="86" y="0"/>
                  <a:pt x="84" y="2"/>
                  <a:pt x="84" y="4"/>
                </a:cubicBezTo>
                <a:cubicBezTo>
                  <a:pt x="84" y="8"/>
                  <a:pt x="84" y="8"/>
                  <a:pt x="84" y="8"/>
                </a:cubicBezTo>
                <a:cubicBezTo>
                  <a:pt x="37" y="10"/>
                  <a:pt x="0" y="47"/>
                  <a:pt x="0" y="92"/>
                </a:cubicBezTo>
                <a:cubicBezTo>
                  <a:pt x="0" y="94"/>
                  <a:pt x="2" y="96"/>
                  <a:pt x="4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152"/>
                  <a:pt x="84" y="152"/>
                  <a:pt x="84" y="152"/>
                </a:cubicBezTo>
                <a:cubicBezTo>
                  <a:pt x="84" y="161"/>
                  <a:pt x="77" y="168"/>
                  <a:pt x="68" y="168"/>
                </a:cubicBezTo>
                <a:cubicBezTo>
                  <a:pt x="59" y="168"/>
                  <a:pt x="52" y="161"/>
                  <a:pt x="52" y="152"/>
                </a:cubicBezTo>
                <a:cubicBezTo>
                  <a:pt x="52" y="150"/>
                  <a:pt x="50" y="148"/>
                  <a:pt x="48" y="148"/>
                </a:cubicBezTo>
                <a:cubicBezTo>
                  <a:pt x="46" y="148"/>
                  <a:pt x="44" y="150"/>
                  <a:pt x="44" y="152"/>
                </a:cubicBezTo>
                <a:cubicBezTo>
                  <a:pt x="44" y="165"/>
                  <a:pt x="55" y="176"/>
                  <a:pt x="68" y="176"/>
                </a:cubicBezTo>
                <a:cubicBezTo>
                  <a:pt x="80" y="176"/>
                  <a:pt x="90" y="167"/>
                  <a:pt x="92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2" y="96"/>
                  <a:pt x="92" y="96"/>
                  <a:pt x="92" y="96"/>
                </a:cubicBezTo>
                <a:cubicBezTo>
                  <a:pt x="172" y="96"/>
                  <a:pt x="172" y="96"/>
                  <a:pt x="172" y="96"/>
                </a:cubicBezTo>
                <a:cubicBezTo>
                  <a:pt x="174" y="96"/>
                  <a:pt x="176" y="94"/>
                  <a:pt x="176" y="92"/>
                </a:cubicBezTo>
                <a:cubicBezTo>
                  <a:pt x="176" y="47"/>
                  <a:pt x="139" y="10"/>
                  <a:pt x="92" y="8"/>
                </a:cubicBezTo>
                <a:moveTo>
                  <a:pt x="8" y="88"/>
                </a:moveTo>
                <a:cubicBezTo>
                  <a:pt x="10" y="48"/>
                  <a:pt x="45" y="16"/>
                  <a:pt x="88" y="16"/>
                </a:cubicBezTo>
                <a:cubicBezTo>
                  <a:pt x="131" y="16"/>
                  <a:pt x="166" y="48"/>
                  <a:pt x="168" y="88"/>
                </a:cubicBezTo>
                <a:lnTo>
                  <a:pt x="8" y="88"/>
                </a:lnTo>
                <a:close/>
                <a:moveTo>
                  <a:pt x="32" y="64"/>
                </a:moveTo>
                <a:cubicBezTo>
                  <a:pt x="28" y="64"/>
                  <a:pt x="24" y="68"/>
                  <a:pt x="24" y="72"/>
                </a:cubicBezTo>
                <a:cubicBezTo>
                  <a:pt x="24" y="76"/>
                  <a:pt x="28" y="80"/>
                  <a:pt x="32" y="80"/>
                </a:cubicBezTo>
                <a:cubicBezTo>
                  <a:pt x="36" y="80"/>
                  <a:pt x="40" y="76"/>
                  <a:pt x="40" y="72"/>
                </a:cubicBezTo>
                <a:cubicBezTo>
                  <a:pt x="40" y="68"/>
                  <a:pt x="36" y="64"/>
                  <a:pt x="32" y="64"/>
                </a:cubicBezTo>
                <a:moveTo>
                  <a:pt x="64" y="40"/>
                </a:moveTo>
                <a:cubicBezTo>
                  <a:pt x="60" y="40"/>
                  <a:pt x="56" y="44"/>
                  <a:pt x="56" y="48"/>
                </a:cubicBezTo>
                <a:cubicBezTo>
                  <a:pt x="56" y="52"/>
                  <a:pt x="60" y="56"/>
                  <a:pt x="64" y="56"/>
                </a:cubicBezTo>
                <a:cubicBezTo>
                  <a:pt x="68" y="56"/>
                  <a:pt x="72" y="52"/>
                  <a:pt x="72" y="48"/>
                </a:cubicBezTo>
                <a:cubicBezTo>
                  <a:pt x="72" y="44"/>
                  <a:pt x="68" y="40"/>
                  <a:pt x="64" y="40"/>
                </a:cubicBezTo>
                <a:moveTo>
                  <a:pt x="136" y="64"/>
                </a:moveTo>
                <a:cubicBezTo>
                  <a:pt x="132" y="64"/>
                  <a:pt x="128" y="68"/>
                  <a:pt x="128" y="72"/>
                </a:cubicBezTo>
                <a:cubicBezTo>
                  <a:pt x="128" y="76"/>
                  <a:pt x="132" y="80"/>
                  <a:pt x="136" y="80"/>
                </a:cubicBezTo>
                <a:cubicBezTo>
                  <a:pt x="140" y="80"/>
                  <a:pt x="144" y="76"/>
                  <a:pt x="144" y="72"/>
                </a:cubicBezTo>
                <a:cubicBezTo>
                  <a:pt x="144" y="68"/>
                  <a:pt x="140" y="64"/>
                  <a:pt x="136" y="64"/>
                </a:cubicBezTo>
                <a:moveTo>
                  <a:pt x="112" y="32"/>
                </a:moveTo>
                <a:cubicBezTo>
                  <a:pt x="108" y="32"/>
                  <a:pt x="104" y="36"/>
                  <a:pt x="104" y="40"/>
                </a:cubicBezTo>
                <a:cubicBezTo>
                  <a:pt x="104" y="44"/>
                  <a:pt x="108" y="48"/>
                  <a:pt x="112" y="48"/>
                </a:cubicBezTo>
                <a:cubicBezTo>
                  <a:pt x="116" y="48"/>
                  <a:pt x="120" y="44"/>
                  <a:pt x="120" y="40"/>
                </a:cubicBezTo>
                <a:cubicBezTo>
                  <a:pt x="120" y="36"/>
                  <a:pt x="116" y="32"/>
                  <a:pt x="112" y="32"/>
                </a:cubicBezTo>
              </a:path>
            </a:pathLst>
          </a:custGeom>
          <a:solidFill>
            <a:srgbClr val="002147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uk-UA" sz="1200"/>
          </a:p>
        </p:txBody>
      </p:sp>
      <p:sp>
        <p:nvSpPr>
          <p:cNvPr id="74" name="Oval 73"/>
          <p:cNvSpPr/>
          <p:nvPr/>
        </p:nvSpPr>
        <p:spPr>
          <a:xfrm>
            <a:off x="9678138" y="4137886"/>
            <a:ext cx="859069" cy="859069"/>
          </a:xfrm>
          <a:prstGeom prst="ellipse">
            <a:avLst/>
          </a:prstGeom>
          <a:solidFill>
            <a:srgbClr val="002147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75" name="TextBox 74"/>
          <p:cNvSpPr txBox="1"/>
          <p:nvPr/>
        </p:nvSpPr>
        <p:spPr>
          <a:xfrm>
            <a:off x="9341238" y="5183411"/>
            <a:ext cx="1521681" cy="461665"/>
          </a:xfrm>
          <a:prstGeom prst="rect">
            <a:avLst/>
          </a:prstGeom>
          <a:solidFill>
            <a:srgbClr val="0021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endParaRPr lang="uk-UA" sz="24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105483" y="5607049"/>
            <a:ext cx="1993192" cy="707694"/>
          </a:xfrm>
          <a:prstGeom prst="rect">
            <a:avLst/>
          </a:prstGeom>
          <a:solidFill>
            <a:srgbClr val="0021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socially conscious students, researchers and practitioners. </a:t>
            </a:r>
            <a:endParaRPr lang="uk-UA" sz="13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reeform 150"/>
          <p:cNvSpPr>
            <a:spLocks noEditPoints="1"/>
          </p:cNvSpPr>
          <p:nvPr/>
        </p:nvSpPr>
        <p:spPr bwMode="auto">
          <a:xfrm>
            <a:off x="9878516" y="4461897"/>
            <a:ext cx="447127" cy="243007"/>
          </a:xfrm>
          <a:custGeom>
            <a:avLst/>
            <a:gdLst>
              <a:gd name="T0" fmla="*/ 88 w 176"/>
              <a:gd name="T1" fmla="*/ 24 h 96"/>
              <a:gd name="T2" fmla="*/ 32 w 176"/>
              <a:gd name="T3" fmla="*/ 48 h 96"/>
              <a:gd name="T4" fmla="*/ 72 w 176"/>
              <a:gd name="T5" fmla="*/ 48 h 96"/>
              <a:gd name="T6" fmla="*/ 80 w 176"/>
              <a:gd name="T7" fmla="*/ 72 h 96"/>
              <a:gd name="T8" fmla="*/ 136 w 176"/>
              <a:gd name="T9" fmla="*/ 48 h 96"/>
              <a:gd name="T10" fmla="*/ 96 w 176"/>
              <a:gd name="T11" fmla="*/ 48 h 96"/>
              <a:gd name="T12" fmla="*/ 88 w 176"/>
              <a:gd name="T13" fmla="*/ 24 h 96"/>
              <a:gd name="T14" fmla="*/ 168 w 176"/>
              <a:gd name="T15" fmla="*/ 32 h 96"/>
              <a:gd name="T16" fmla="*/ 168 w 176"/>
              <a:gd name="T17" fmla="*/ 16 h 96"/>
              <a:gd name="T18" fmla="*/ 152 w 176"/>
              <a:gd name="T19" fmla="*/ 0 h 96"/>
              <a:gd name="T20" fmla="*/ 16 w 176"/>
              <a:gd name="T21" fmla="*/ 0 h 96"/>
              <a:gd name="T22" fmla="*/ 0 w 176"/>
              <a:gd name="T23" fmla="*/ 16 h 96"/>
              <a:gd name="T24" fmla="*/ 0 w 176"/>
              <a:gd name="T25" fmla="*/ 80 h 96"/>
              <a:gd name="T26" fmla="*/ 16 w 176"/>
              <a:gd name="T27" fmla="*/ 96 h 96"/>
              <a:gd name="T28" fmla="*/ 152 w 176"/>
              <a:gd name="T29" fmla="*/ 96 h 96"/>
              <a:gd name="T30" fmla="*/ 168 w 176"/>
              <a:gd name="T31" fmla="*/ 80 h 96"/>
              <a:gd name="T32" fmla="*/ 168 w 176"/>
              <a:gd name="T33" fmla="*/ 64 h 96"/>
              <a:gd name="T34" fmla="*/ 176 w 176"/>
              <a:gd name="T35" fmla="*/ 56 h 96"/>
              <a:gd name="T36" fmla="*/ 176 w 176"/>
              <a:gd name="T37" fmla="*/ 40 h 96"/>
              <a:gd name="T38" fmla="*/ 168 w 176"/>
              <a:gd name="T39" fmla="*/ 32 h 96"/>
              <a:gd name="T40" fmla="*/ 160 w 176"/>
              <a:gd name="T41" fmla="*/ 80 h 96"/>
              <a:gd name="T42" fmla="*/ 152 w 176"/>
              <a:gd name="T43" fmla="*/ 88 h 96"/>
              <a:gd name="T44" fmla="*/ 16 w 176"/>
              <a:gd name="T45" fmla="*/ 88 h 96"/>
              <a:gd name="T46" fmla="*/ 8 w 176"/>
              <a:gd name="T47" fmla="*/ 80 h 96"/>
              <a:gd name="T48" fmla="*/ 8 w 176"/>
              <a:gd name="T49" fmla="*/ 16 h 96"/>
              <a:gd name="T50" fmla="*/ 16 w 176"/>
              <a:gd name="T51" fmla="*/ 8 h 96"/>
              <a:gd name="T52" fmla="*/ 152 w 176"/>
              <a:gd name="T53" fmla="*/ 8 h 96"/>
              <a:gd name="T54" fmla="*/ 160 w 176"/>
              <a:gd name="T55" fmla="*/ 16 h 96"/>
              <a:gd name="T56" fmla="*/ 160 w 176"/>
              <a:gd name="T57" fmla="*/ 8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96">
                <a:moveTo>
                  <a:pt x="88" y="24"/>
                </a:moveTo>
                <a:cubicBezTo>
                  <a:pt x="32" y="48"/>
                  <a:pt x="32" y="48"/>
                  <a:pt x="32" y="48"/>
                </a:cubicBezTo>
                <a:cubicBezTo>
                  <a:pt x="72" y="48"/>
                  <a:pt x="72" y="48"/>
                  <a:pt x="72" y="48"/>
                </a:cubicBezTo>
                <a:cubicBezTo>
                  <a:pt x="80" y="72"/>
                  <a:pt x="80" y="72"/>
                  <a:pt x="80" y="72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96" y="48"/>
                  <a:pt x="96" y="48"/>
                  <a:pt x="96" y="48"/>
                </a:cubicBezTo>
                <a:lnTo>
                  <a:pt x="88" y="24"/>
                </a:lnTo>
                <a:close/>
                <a:moveTo>
                  <a:pt x="168" y="32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"/>
                  <a:pt x="161" y="0"/>
                  <a:pt x="15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9"/>
                  <a:pt x="7" y="96"/>
                  <a:pt x="16" y="96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161" y="96"/>
                  <a:pt x="168" y="89"/>
                  <a:pt x="168" y="80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172" y="64"/>
                  <a:pt x="176" y="60"/>
                  <a:pt x="176" y="56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0" y="80"/>
                </a:moveTo>
                <a:cubicBezTo>
                  <a:pt x="160" y="84"/>
                  <a:pt x="156" y="88"/>
                  <a:pt x="152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12" y="88"/>
                  <a:pt x="8" y="84"/>
                  <a:pt x="8" y="8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52" y="8"/>
                  <a:pt x="152" y="8"/>
                  <a:pt x="152" y="8"/>
                </a:cubicBezTo>
                <a:cubicBezTo>
                  <a:pt x="156" y="8"/>
                  <a:pt x="160" y="12"/>
                  <a:pt x="160" y="16"/>
                </a:cubicBezTo>
                <a:lnTo>
                  <a:pt x="160" y="80"/>
                </a:lnTo>
                <a:close/>
              </a:path>
            </a:pathLst>
          </a:custGeom>
          <a:solidFill>
            <a:srgbClr val="002147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uk-UA" sz="120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005ED5A-501A-4027-8B2A-FC0DB187093E}"/>
              </a:ext>
            </a:extLst>
          </p:cNvPr>
          <p:cNvSpPr/>
          <p:nvPr/>
        </p:nvSpPr>
        <p:spPr>
          <a:xfrm>
            <a:off x="-720" y="284612"/>
            <a:ext cx="12191999" cy="12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270474B-D82D-4B09-B775-01E6A9935E7A}"/>
              </a:ext>
            </a:extLst>
          </p:cNvPr>
          <p:cNvSpPr/>
          <p:nvPr/>
        </p:nvSpPr>
        <p:spPr>
          <a:xfrm>
            <a:off x="303209" y="309610"/>
            <a:ext cx="377923" cy="1065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3" name="Picture 8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D1B0A1F-56FF-4F1C-A54C-A07EB25493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7" y="448611"/>
            <a:ext cx="2776195" cy="910525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FEC536E6-4075-4892-8243-BD390AE7B393}"/>
              </a:ext>
            </a:extLst>
          </p:cNvPr>
          <p:cNvGrpSpPr/>
          <p:nvPr/>
        </p:nvGrpSpPr>
        <p:grpSpPr>
          <a:xfrm>
            <a:off x="8947670" y="456027"/>
            <a:ext cx="2708829" cy="910512"/>
            <a:chOff x="249061" y="72570"/>
            <a:chExt cx="4397850" cy="1450851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DFC2FBC-60A3-4402-BF1A-386D238052CF}"/>
                </a:ext>
              </a:extLst>
            </p:cNvPr>
            <p:cNvGrpSpPr/>
            <p:nvPr/>
          </p:nvGrpSpPr>
          <p:grpSpPr>
            <a:xfrm>
              <a:off x="249061" y="72570"/>
              <a:ext cx="1444897" cy="1450851"/>
              <a:chOff x="5326674" y="239387"/>
              <a:chExt cx="1444897" cy="1450851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CB20A241-AE23-4F40-B09C-12D6F190AED3}"/>
                  </a:ext>
                </a:extLst>
              </p:cNvPr>
              <p:cNvSpPr/>
              <p:nvPr/>
            </p:nvSpPr>
            <p:spPr>
              <a:xfrm>
                <a:off x="5326674" y="239387"/>
                <a:ext cx="1444897" cy="14508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pic>
            <p:nvPicPr>
              <p:cNvPr id="96" name="Graphic 95">
                <a:extLst>
                  <a:ext uri="{FF2B5EF4-FFF2-40B4-BE49-F238E27FC236}">
                    <a16:creationId xmlns:a16="http://schemas.microsoft.com/office/drawing/2014/main" id="{53F52BA8-12DC-4617-B642-3F2A250D5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5399415" y="315105"/>
                <a:ext cx="1299413" cy="1299413"/>
              </a:xfrm>
              <a:prstGeom prst="rect">
                <a:avLst/>
              </a:prstGeom>
            </p:spPr>
          </p:pic>
        </p:grpSp>
        <p:pic>
          <p:nvPicPr>
            <p:cNvPr id="94" name="Picture 9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DA44AB9-98DB-4802-8CDE-E2444F953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161" y="358322"/>
              <a:ext cx="2910750" cy="826918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91C269B-F4B7-4C27-BD52-619E8FBBE517}"/>
              </a:ext>
            </a:extLst>
          </p:cNvPr>
          <p:cNvGrpSpPr/>
          <p:nvPr/>
        </p:nvGrpSpPr>
        <p:grpSpPr>
          <a:xfrm>
            <a:off x="4854164" y="434137"/>
            <a:ext cx="1822501" cy="944972"/>
            <a:chOff x="4803944" y="405078"/>
            <a:chExt cx="1819841" cy="939266"/>
          </a:xfrm>
          <a:solidFill>
            <a:schemeClr val="bg1"/>
          </a:solidFill>
        </p:grpSpPr>
        <p:pic>
          <p:nvPicPr>
            <p:cNvPr id="88" name="Picture 87" descr="A picture containing polygon&#10;&#10;Description automatically generated">
              <a:extLst>
                <a:ext uri="{FF2B5EF4-FFF2-40B4-BE49-F238E27FC236}">
                  <a16:creationId xmlns:a16="http://schemas.microsoft.com/office/drawing/2014/main" id="{45B32258-C841-46EA-843E-13AB9D713B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715"/>
            <a:stretch/>
          </p:blipFill>
          <p:spPr>
            <a:xfrm>
              <a:off x="4803944" y="409997"/>
              <a:ext cx="785617" cy="900000"/>
            </a:xfrm>
            <a:prstGeom prst="rect">
              <a:avLst/>
            </a:prstGeom>
            <a:grpFill/>
          </p:spPr>
        </p:pic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E334AC3-E1BC-4B8E-BE82-650ED9FAB0C0}"/>
                </a:ext>
              </a:extLst>
            </p:cNvPr>
            <p:cNvGrpSpPr/>
            <p:nvPr/>
          </p:nvGrpSpPr>
          <p:grpSpPr>
            <a:xfrm>
              <a:off x="5613447" y="405078"/>
              <a:ext cx="1010338" cy="939266"/>
              <a:chOff x="5043509" y="434038"/>
              <a:chExt cx="997856" cy="928053"/>
            </a:xfrm>
            <a:grpFill/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C2855D3-5502-44F5-B200-CE6EB3059E46}"/>
                  </a:ext>
                </a:extLst>
              </p:cNvPr>
              <p:cNvSpPr txBox="1"/>
              <p:nvPr/>
            </p:nvSpPr>
            <p:spPr>
              <a:xfrm>
                <a:off x="5071276" y="997169"/>
                <a:ext cx="942319" cy="364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Canada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67ACDC4-0B75-484C-80E5-9417BB740E41}"/>
                  </a:ext>
                </a:extLst>
              </p:cNvPr>
              <p:cNvSpPr txBox="1"/>
              <p:nvPr/>
            </p:nvSpPr>
            <p:spPr>
              <a:xfrm>
                <a:off x="5043509" y="434038"/>
                <a:ext cx="997856" cy="634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Z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Map the</a:t>
                </a:r>
              </a:p>
              <a:p>
                <a:pPr algn="ctr"/>
                <a:r>
                  <a:rPr lang="en-Z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</a:t>
                </a: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9C81478-0BA5-40E5-B762-E334653370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8168" y="1047530"/>
                <a:ext cx="720414" cy="0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6CC62A4-68CF-4BBF-9953-92DC24DFF94D}"/>
              </a:ext>
            </a:extLst>
          </p:cNvPr>
          <p:cNvCxnSpPr>
            <a:cxnSpLocks/>
          </p:cNvCxnSpPr>
          <p:nvPr/>
        </p:nvCxnSpPr>
        <p:spPr>
          <a:xfrm>
            <a:off x="3941639" y="521353"/>
            <a:ext cx="0" cy="77101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5B35A7A-8F06-48EB-AD11-39EBB61E0192}"/>
              </a:ext>
            </a:extLst>
          </p:cNvPr>
          <p:cNvCxnSpPr>
            <a:cxnSpLocks/>
          </p:cNvCxnSpPr>
          <p:nvPr/>
        </p:nvCxnSpPr>
        <p:spPr>
          <a:xfrm>
            <a:off x="8272310" y="521353"/>
            <a:ext cx="0" cy="77101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1DDE5AF-4EDA-4D60-AEB5-4272DAE95527}"/>
              </a:ext>
            </a:extLst>
          </p:cNvPr>
          <p:cNvSpPr txBox="1"/>
          <p:nvPr/>
        </p:nvSpPr>
        <p:spPr>
          <a:xfrm>
            <a:off x="2707044" y="2123511"/>
            <a:ext cx="67764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Proposition</a:t>
            </a:r>
          </a:p>
        </p:txBody>
      </p:sp>
      <p:pic>
        <p:nvPicPr>
          <p:cNvPr id="97" name="Graphic 96">
            <a:extLst>
              <a:ext uri="{FF2B5EF4-FFF2-40B4-BE49-F238E27FC236}">
                <a16:creationId xmlns:a16="http://schemas.microsoft.com/office/drawing/2014/main" id="{FE7501F3-B0EE-4B59-BE43-54E535F1A5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9829"/>
          <a:stretch/>
        </p:blipFill>
        <p:spPr>
          <a:xfrm>
            <a:off x="1851843" y="4319236"/>
            <a:ext cx="482341" cy="48438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F9B8A45-8FFB-4D17-9FB2-24879D79EDA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21674"/>
          <a:stretch/>
        </p:blipFill>
        <p:spPr>
          <a:xfrm>
            <a:off x="3918684" y="4386697"/>
            <a:ext cx="348552" cy="36694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3C138BB-2162-4160-B081-BCB6E529E9C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15790"/>
          <a:stretch/>
        </p:blipFill>
        <p:spPr>
          <a:xfrm>
            <a:off x="5878875" y="4333638"/>
            <a:ext cx="432807" cy="45558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58ED718-2983-47FB-9766-D0711333FF9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b="20992"/>
          <a:stretch/>
        </p:blipFill>
        <p:spPr>
          <a:xfrm>
            <a:off x="7865306" y="4334700"/>
            <a:ext cx="467464" cy="46166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A5B843E-EB82-486B-84D0-CC8923BACBE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b="18666"/>
          <a:stretch/>
        </p:blipFill>
        <p:spPr>
          <a:xfrm>
            <a:off x="9894058" y="4349359"/>
            <a:ext cx="452085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6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54" grpId="0" animBg="1"/>
      <p:bldP spid="55" grpId="0" animBg="1"/>
      <p:bldP spid="62" grpId="0" animBg="1"/>
      <p:bldP spid="63" grpId="0" animBg="1"/>
      <p:bldP spid="70" grpId="0" animBg="1"/>
      <p:bldP spid="69" grpId="0" animBg="1"/>
      <p:bldP spid="75" grpId="0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214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19200" y="1347584"/>
            <a:ext cx="6096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44763" y="1653987"/>
            <a:ext cx="3217040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must be current students or recent alumni from registered Canadian partner institutions.</a:t>
            </a:r>
            <a:endParaRPr lang="uk-UA" sz="13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5068" y="1244601"/>
            <a:ext cx="302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57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E790E5BB-6E86-4B63-8EF4-395C03521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76800"/>
            <a:ext cx="6096000" cy="198120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1219200" y="2926294"/>
            <a:ext cx="6096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44763" y="3232697"/>
            <a:ext cx="3217040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may be at undergraduate, diploma, postgraduate or doctoral levels of tuition.</a:t>
            </a:r>
            <a:endParaRPr lang="uk-UA" sz="13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15068" y="2823311"/>
            <a:ext cx="302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57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Level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219200" y="4499961"/>
            <a:ext cx="6096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44763" y="4806364"/>
            <a:ext cx="3217040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can enter the competition as lone individuals or in teams of up to five people. </a:t>
            </a:r>
            <a:endParaRPr lang="uk-UA" sz="13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15068" y="4396978"/>
            <a:ext cx="302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57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3E3353-5376-4154-A964-6819E822767B}"/>
              </a:ext>
            </a:extLst>
          </p:cNvPr>
          <p:cNvCxnSpPr/>
          <p:nvPr/>
        </p:nvCxnSpPr>
        <p:spPr>
          <a:xfrm>
            <a:off x="333829" y="195943"/>
            <a:ext cx="0" cy="34108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EA6679B-C31B-491C-B52F-BB8338C0A554}"/>
              </a:ext>
            </a:extLst>
          </p:cNvPr>
          <p:cNvSpPr txBox="1"/>
          <p:nvPr/>
        </p:nvSpPr>
        <p:spPr>
          <a:xfrm>
            <a:off x="341088" y="205604"/>
            <a:ext cx="214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Eligibility requirements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853117-E2A1-4766-8444-B17EF5FE8A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9196"/>
          <a:stretch/>
        </p:blipFill>
        <p:spPr>
          <a:xfrm>
            <a:off x="1383439" y="1440155"/>
            <a:ext cx="281121" cy="46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992908B-88E7-481E-A3BA-A993709EEA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26250"/>
          <a:stretch/>
        </p:blipFill>
        <p:spPr>
          <a:xfrm>
            <a:off x="1306822" y="3018018"/>
            <a:ext cx="462266" cy="42615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B3A798F-E02C-42C1-8DA4-71444AC824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9830"/>
          <a:stretch/>
        </p:blipFill>
        <p:spPr>
          <a:xfrm>
            <a:off x="1190066" y="4470118"/>
            <a:ext cx="667865" cy="66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9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7" grpId="0" animBg="1"/>
      <p:bldP spid="28" grpId="0"/>
      <p:bldP spid="29" grpId="0"/>
      <p:bldP spid="32" grpId="0" animBg="1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9FD7919-FB06-4FF2-8B4E-D3F9AEE3495D}"/>
              </a:ext>
            </a:extLst>
          </p:cNvPr>
          <p:cNvSpPr/>
          <p:nvPr/>
        </p:nvSpPr>
        <p:spPr>
          <a:xfrm>
            <a:off x="0" y="1681162"/>
            <a:ext cx="12192000" cy="3495675"/>
          </a:xfrm>
          <a:prstGeom prst="rect">
            <a:avLst/>
          </a:prstGeom>
          <a:solidFill>
            <a:srgbClr val="00214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49500" y="2450872"/>
            <a:ext cx="3479800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representation of system under analysis.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49500" y="2023033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79500" y="2023033"/>
            <a:ext cx="1066800" cy="10668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44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49500" y="4127272"/>
            <a:ext cx="3479800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3,000 word written analysis of chosen system.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349499" y="3699433"/>
            <a:ext cx="3332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79500" y="3699433"/>
            <a:ext cx="1066800" cy="10668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44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32700" y="2450872"/>
            <a:ext cx="3479800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written bibliography of all sources and materials consulted.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632700" y="2023033"/>
            <a:ext cx="4051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362700" y="2023033"/>
            <a:ext cx="1066800" cy="10668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44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632700" y="4127272"/>
            <a:ext cx="3479800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Verbal storytelling presentation outlining core findings.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632700" y="3699433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62700" y="3699433"/>
            <a:ext cx="1066800" cy="10668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44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157E43-2754-4130-BAF2-F78F47C295E0}"/>
              </a:ext>
            </a:extLst>
          </p:cNvPr>
          <p:cNvSpPr/>
          <p:nvPr/>
        </p:nvSpPr>
        <p:spPr>
          <a:xfrm>
            <a:off x="246743" y="304800"/>
            <a:ext cx="573314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7A742BE-E61E-4F84-B1F8-EAB6677273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4068"/>
          <a:stretch/>
        </p:blipFill>
        <p:spPr>
          <a:xfrm>
            <a:off x="1270000" y="2178014"/>
            <a:ext cx="646232" cy="61336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36ED81E-E38F-42BC-91FC-40589D61A7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0415"/>
          <a:stretch/>
        </p:blipFill>
        <p:spPr>
          <a:xfrm>
            <a:off x="1358900" y="3950596"/>
            <a:ext cx="567418" cy="56447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BC98A5F-83E9-4DEF-B421-7C2286CE03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21754"/>
          <a:stretch/>
        </p:blipFill>
        <p:spPr>
          <a:xfrm>
            <a:off x="6588210" y="2253865"/>
            <a:ext cx="615780" cy="60227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2AD8EF9-E9D2-4584-9F3F-23C23AD7C3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0024"/>
          <a:stretch/>
        </p:blipFill>
        <p:spPr>
          <a:xfrm>
            <a:off x="6604682" y="3992429"/>
            <a:ext cx="582836" cy="58266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1BA6698-81FE-4807-AF14-17C31AC64902}"/>
              </a:ext>
            </a:extLst>
          </p:cNvPr>
          <p:cNvSpPr txBox="1"/>
          <p:nvPr/>
        </p:nvSpPr>
        <p:spPr>
          <a:xfrm>
            <a:off x="3586338" y="490269"/>
            <a:ext cx="501932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Z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Submission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186126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2" grpId="0" animBg="1"/>
      <p:bldP spid="38" grpId="0"/>
      <p:bldP spid="39" grpId="0"/>
      <p:bldP spid="35" grpId="0" animBg="1"/>
      <p:bldP spid="47" grpId="0"/>
      <p:bldP spid="48" grpId="0"/>
      <p:bldP spid="45" grpId="0" animBg="1"/>
      <p:bldP spid="54" grpId="0"/>
      <p:bldP spid="55" grpId="0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/>
          <p:cNvCxnSpPr>
            <a:stCxn id="75" idx="6"/>
          </p:cNvCxnSpPr>
          <p:nvPr/>
        </p:nvCxnSpPr>
        <p:spPr>
          <a:xfrm>
            <a:off x="10384653" y="3429000"/>
            <a:ext cx="1807347" cy="0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2" idx="6"/>
            <a:endCxn id="75" idx="2"/>
          </p:cNvCxnSpPr>
          <p:nvPr/>
        </p:nvCxnSpPr>
        <p:spPr>
          <a:xfrm>
            <a:off x="6710581" y="3429000"/>
            <a:ext cx="3369272" cy="0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10079853" y="3276600"/>
            <a:ext cx="304800" cy="304800"/>
          </a:xfrm>
          <a:prstGeom prst="ellipse">
            <a:avLst/>
          </a:prstGeom>
          <a:solidFill>
            <a:srgbClr val="00214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502358" y="3750978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Submission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88019" y="2821787"/>
            <a:ext cx="233680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667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 2 </a:t>
            </a:r>
            <a:r>
              <a:rPr lang="en-ZA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66324" y="4444098"/>
            <a:ext cx="301352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1"/>
              </a:buClr>
            </a:pP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 submit</a:t>
            </a: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 written and visual deliverables by 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7 PM EST</a:t>
            </a:r>
            <a:endParaRPr lang="en-US" sz="1333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11729" y="2645229"/>
            <a:ext cx="1567543" cy="1567543"/>
          </a:xfrm>
          <a:prstGeom prst="ellipse">
            <a:avLst/>
          </a:prstGeom>
          <a:solidFill>
            <a:srgbClr val="00214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00200" y="2933700"/>
            <a:ext cx="990600" cy="990600"/>
          </a:xfrm>
          <a:prstGeom prst="ellipse">
            <a:avLst/>
          </a:prstGeom>
          <a:solidFill>
            <a:srgbClr val="00214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1954582" y="3254181"/>
            <a:ext cx="405581" cy="349639"/>
          </a:xfrm>
          <a:prstGeom prst="triangl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4" idx="6"/>
            <a:endCxn id="12" idx="2"/>
          </p:cNvCxnSpPr>
          <p:nvPr/>
        </p:nvCxnSpPr>
        <p:spPr>
          <a:xfrm>
            <a:off x="2879272" y="3429000"/>
            <a:ext cx="3526510" cy="0"/>
          </a:xfrm>
          <a:prstGeom prst="line">
            <a:avLst/>
          </a:prstGeom>
          <a:ln w="254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405782" y="3276600"/>
            <a:ext cx="304800" cy="304800"/>
          </a:xfrm>
          <a:prstGeom prst="ellipse">
            <a:avLst/>
          </a:prstGeom>
          <a:solidFill>
            <a:srgbClr val="00214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8287" y="3750978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Sign Up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3948" y="2821787"/>
            <a:ext cx="2336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67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 2 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2253" y="4444098"/>
            <a:ext cx="3013529" cy="111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1"/>
              </a:buClr>
            </a:pP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Students registration </a:t>
            </a: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opens and ends 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Jan 31, 2021</a:t>
            </a:r>
          </a:p>
          <a:p>
            <a:pPr algn="r">
              <a:buClr>
                <a:schemeClr val="tx1"/>
              </a:buClr>
            </a:pPr>
            <a:endParaRPr 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chemeClr val="tx1"/>
              </a:buClr>
            </a:pP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Registered teams 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final deliverables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C744B-F1E8-4E45-9D04-52BFBB6756DD}"/>
              </a:ext>
            </a:extLst>
          </p:cNvPr>
          <p:cNvSpPr/>
          <p:nvPr/>
        </p:nvSpPr>
        <p:spPr>
          <a:xfrm>
            <a:off x="246743" y="304800"/>
            <a:ext cx="573314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38995D-31CD-48F6-B785-3654731595A5}"/>
              </a:ext>
            </a:extLst>
          </p:cNvPr>
          <p:cNvSpPr txBox="1"/>
          <p:nvPr/>
        </p:nvSpPr>
        <p:spPr>
          <a:xfrm>
            <a:off x="3817171" y="515034"/>
            <a:ext cx="45576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Z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Dates &amp; Deadlines</a:t>
            </a:r>
          </a:p>
        </p:txBody>
      </p:sp>
    </p:spTree>
    <p:extLst>
      <p:ext uri="{BB962C8B-B14F-4D97-AF65-F5344CB8AC3E}">
        <p14:creationId xmlns:p14="http://schemas.microsoft.com/office/powerpoint/2010/main" val="275905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9" grpId="0"/>
      <p:bldP spid="14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Connector 96"/>
          <p:cNvCxnSpPr>
            <a:stCxn id="79" idx="6"/>
            <a:endCxn id="88" idx="2"/>
          </p:cNvCxnSpPr>
          <p:nvPr/>
        </p:nvCxnSpPr>
        <p:spPr>
          <a:xfrm>
            <a:off x="7006954" y="3429000"/>
            <a:ext cx="3304631" cy="0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10311585" y="3276600"/>
            <a:ext cx="304800" cy="304800"/>
          </a:xfrm>
          <a:prstGeom prst="ellipse">
            <a:avLst/>
          </a:prstGeom>
          <a:solidFill>
            <a:srgbClr val="00214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734090" y="3750978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Final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919751" y="2821787"/>
            <a:ext cx="2336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67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298056" y="4444098"/>
            <a:ext cx="301352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1"/>
              </a:buClr>
            </a:pP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Select Canadian teams to 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compete globally</a:t>
            </a: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 for chance of 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world title</a:t>
            </a:r>
          </a:p>
        </p:txBody>
      </p:sp>
      <p:cxnSp>
        <p:nvCxnSpPr>
          <p:cNvPr id="96" name="Straight Connector 95"/>
          <p:cNvCxnSpPr>
            <a:stCxn id="70" idx="6"/>
            <a:endCxn id="79" idx="2"/>
          </p:cNvCxnSpPr>
          <p:nvPr/>
        </p:nvCxnSpPr>
        <p:spPr>
          <a:xfrm>
            <a:off x="3397523" y="3429000"/>
            <a:ext cx="3304631" cy="0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6702154" y="3276600"/>
            <a:ext cx="304800" cy="304800"/>
          </a:xfrm>
          <a:prstGeom prst="ellipse">
            <a:avLst/>
          </a:prstGeom>
          <a:solidFill>
            <a:srgbClr val="00214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124659" y="3750978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Canadian Final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272250" y="2821787"/>
            <a:ext cx="23748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67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5-7 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88625" y="4444098"/>
            <a:ext cx="3013529" cy="111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1"/>
              </a:buClr>
            </a:pP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One team </a:t>
            </a: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from each Canadian partner institution to 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compete</a:t>
            </a: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nationally </a:t>
            </a: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prizes</a:t>
            </a: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 and an 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advance</a:t>
            </a: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the global final</a:t>
            </a:r>
          </a:p>
        </p:txBody>
      </p:sp>
      <p:cxnSp>
        <p:nvCxnSpPr>
          <p:cNvPr id="5" name="Straight Connector 4"/>
          <p:cNvCxnSpPr>
            <a:endCxn id="70" idx="2"/>
          </p:cNvCxnSpPr>
          <p:nvPr/>
        </p:nvCxnSpPr>
        <p:spPr>
          <a:xfrm>
            <a:off x="5699" y="3429000"/>
            <a:ext cx="3087023" cy="0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3092722" y="3276600"/>
            <a:ext cx="304800" cy="304800"/>
          </a:xfrm>
          <a:prstGeom prst="ellipse">
            <a:avLst/>
          </a:prstGeom>
          <a:solidFill>
            <a:srgbClr val="00214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888" y="2821787"/>
            <a:ext cx="233680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67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TBD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5227" y="3750979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Campus Final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9193" y="4444099"/>
            <a:ext cx="301352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1"/>
              </a:buClr>
            </a:pP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Teams to 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compete</a:t>
            </a: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campus finals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D34F4C-C756-48BD-BA93-0952B895621D}"/>
              </a:ext>
            </a:extLst>
          </p:cNvPr>
          <p:cNvSpPr txBox="1"/>
          <p:nvPr/>
        </p:nvSpPr>
        <p:spPr>
          <a:xfrm>
            <a:off x="5323994" y="515033"/>
            <a:ext cx="154401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Z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29575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2" grpId="0"/>
      <p:bldP spid="80" grpId="0"/>
      <p:bldP spid="81" grpId="0"/>
      <p:bldP spid="83" grpId="0"/>
      <p:bldP spid="72" grpId="0"/>
      <p:bldP spid="71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43" y="1767906"/>
            <a:ext cx="5838316" cy="332218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096223" y="2171098"/>
            <a:ext cx="609600" cy="609600"/>
          </a:xfrm>
          <a:prstGeom prst="ellipse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9" name="TextBox 8"/>
          <p:cNvSpPr txBox="1"/>
          <p:nvPr/>
        </p:nvSpPr>
        <p:spPr>
          <a:xfrm>
            <a:off x="7824704" y="2477501"/>
            <a:ext cx="321704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mapthesystem@uwaterloo.ca</a:t>
            </a:r>
            <a:endParaRPr lang="uk-UA" sz="13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95009" y="2068115"/>
            <a:ext cx="302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Campus Email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96223" y="3215635"/>
            <a:ext cx="609600" cy="609600"/>
          </a:xfrm>
          <a:prstGeom prst="ellipse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824704" y="3522038"/>
            <a:ext cx="321704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CPA Map the System</a:t>
            </a: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endParaRPr lang="uk-UA" sz="13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95009" y="3112652"/>
            <a:ext cx="302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CPA Website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96223" y="4260171"/>
            <a:ext cx="609600" cy="609600"/>
          </a:xfrm>
          <a:prstGeom prst="ellipse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TextBox 18"/>
          <p:cNvSpPr txBox="1"/>
          <p:nvPr/>
        </p:nvSpPr>
        <p:spPr>
          <a:xfrm>
            <a:off x="7824703" y="4566574"/>
            <a:ext cx="343475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33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ZA" sz="1333" b="1" dirty="0">
                <a:latin typeface="Arial" panose="020B0604020202020204" pitchFamily="34" charset="0"/>
                <a:cs typeface="Arial" panose="020B0604020202020204" pitchFamily="34" charset="0"/>
              </a:rPr>
              <a:t>Map the System Canada website</a:t>
            </a:r>
            <a:endParaRPr lang="uk-UA" sz="13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95009" y="4157188"/>
            <a:ext cx="302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MPS Canada Website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77EBEC-8B3B-40F9-B366-D76E5BB51F04}"/>
              </a:ext>
            </a:extLst>
          </p:cNvPr>
          <p:cNvSpPr/>
          <p:nvPr/>
        </p:nvSpPr>
        <p:spPr>
          <a:xfrm>
            <a:off x="2129972" y="2280666"/>
            <a:ext cx="3461657" cy="2158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0C1F42E-758F-4CB4-BF53-FA53D40E7581}"/>
              </a:ext>
            </a:extLst>
          </p:cNvPr>
          <p:cNvGrpSpPr/>
          <p:nvPr/>
        </p:nvGrpSpPr>
        <p:grpSpPr>
          <a:xfrm>
            <a:off x="2215243" y="2420698"/>
            <a:ext cx="2232000" cy="720000"/>
            <a:chOff x="249061" y="72570"/>
            <a:chExt cx="4397850" cy="145085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61C28D6-1CFC-4840-981A-DD3974FB72E1}"/>
                </a:ext>
              </a:extLst>
            </p:cNvPr>
            <p:cNvGrpSpPr/>
            <p:nvPr/>
          </p:nvGrpSpPr>
          <p:grpSpPr>
            <a:xfrm>
              <a:off x="249061" y="72570"/>
              <a:ext cx="1444897" cy="1450851"/>
              <a:chOff x="5326674" y="239387"/>
              <a:chExt cx="1444897" cy="1450851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F14EF1E-93E0-46A8-8540-5BE5FED9A461}"/>
                  </a:ext>
                </a:extLst>
              </p:cNvPr>
              <p:cNvSpPr/>
              <p:nvPr/>
            </p:nvSpPr>
            <p:spPr>
              <a:xfrm>
                <a:off x="5326674" y="239387"/>
                <a:ext cx="1444897" cy="14508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pic>
            <p:nvPicPr>
              <p:cNvPr id="37" name="Graphic 36">
                <a:extLst>
                  <a:ext uri="{FF2B5EF4-FFF2-40B4-BE49-F238E27FC236}">
                    <a16:creationId xmlns:a16="http://schemas.microsoft.com/office/drawing/2014/main" id="{C21F88FC-4BB8-40FB-93B4-C631568A4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5399415" y="315105"/>
                <a:ext cx="1299413" cy="1299413"/>
              </a:xfrm>
              <a:prstGeom prst="rect">
                <a:avLst/>
              </a:prstGeom>
            </p:spPr>
          </p:pic>
        </p:grpSp>
        <p:pic>
          <p:nvPicPr>
            <p:cNvPr id="35" name="Picture 3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ED0B242-8D07-42F3-BB39-57BE1F46F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161" y="358322"/>
              <a:ext cx="2910750" cy="826918"/>
            </a:xfrm>
            <a:prstGeom prst="rect">
              <a:avLst/>
            </a:prstGeom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F9851B8-EAC3-4934-8D98-FF3BD6C0D6C7}"/>
              </a:ext>
            </a:extLst>
          </p:cNvPr>
          <p:cNvCxnSpPr>
            <a:cxnSpLocks/>
          </p:cNvCxnSpPr>
          <p:nvPr/>
        </p:nvCxnSpPr>
        <p:spPr>
          <a:xfrm flipH="1">
            <a:off x="2129972" y="2280666"/>
            <a:ext cx="3461657" cy="2158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Graphic 42">
            <a:extLst>
              <a:ext uri="{FF2B5EF4-FFF2-40B4-BE49-F238E27FC236}">
                <a16:creationId xmlns:a16="http://schemas.microsoft.com/office/drawing/2014/main" id="{E11A1EAA-FAC3-4AAE-B3E3-8776C364A8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27812"/>
          <a:stretch/>
        </p:blipFill>
        <p:spPr>
          <a:xfrm>
            <a:off x="7227966" y="2304055"/>
            <a:ext cx="347921" cy="314783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6D4DFFDF-7FFD-4CD1-BBA6-C1A0A6035E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9587"/>
          <a:stretch/>
        </p:blipFill>
        <p:spPr>
          <a:xfrm>
            <a:off x="7240375" y="3351566"/>
            <a:ext cx="324751" cy="326429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344B82DA-DCDD-4EF8-991E-AD300D074D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9587"/>
          <a:stretch/>
        </p:blipFill>
        <p:spPr>
          <a:xfrm>
            <a:off x="7235223" y="4394499"/>
            <a:ext cx="324751" cy="326429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42584E5D-D26D-4043-AE3D-9C5949ADAB5A}"/>
              </a:ext>
            </a:extLst>
          </p:cNvPr>
          <p:cNvSpPr/>
          <p:nvPr/>
        </p:nvSpPr>
        <p:spPr>
          <a:xfrm>
            <a:off x="246743" y="304800"/>
            <a:ext cx="573314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DA8937-406B-46EA-8B5D-43061FEB0C03}"/>
              </a:ext>
            </a:extLst>
          </p:cNvPr>
          <p:cNvSpPr txBox="1"/>
          <p:nvPr/>
        </p:nvSpPr>
        <p:spPr>
          <a:xfrm>
            <a:off x="4881565" y="490269"/>
            <a:ext cx="242887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Z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Info</a:t>
            </a:r>
          </a:p>
        </p:txBody>
      </p:sp>
      <p:pic>
        <p:nvPicPr>
          <p:cNvPr id="58" name="Picture 5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5AFB655-012E-47EA-A25C-3BA5D451652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7" y="448611"/>
            <a:ext cx="2776195" cy="910525"/>
          </a:xfrm>
          <a:prstGeom prst="rect">
            <a:avLst/>
          </a:prstGeom>
        </p:spPr>
      </p:pic>
      <p:pic>
        <p:nvPicPr>
          <p:cNvPr id="60" name="Picture 59" descr="A picture containing logo&#10;&#10;Description automatically generated">
            <a:extLst>
              <a:ext uri="{FF2B5EF4-FFF2-40B4-BE49-F238E27FC236}">
                <a16:creationId xmlns:a16="http://schemas.microsoft.com/office/drawing/2014/main" id="{9B81B558-C875-4DDA-9ABD-0D491BD651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3433481"/>
            <a:ext cx="1588554" cy="9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6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5195" y="3298657"/>
            <a:ext cx="680016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7200" dirty="0">
                <a:solidFill>
                  <a:schemeClr val="bg1"/>
                </a:solidFill>
                <a:latin typeface="Times New Roman" panose="02020603050405020304" pitchFamily="18" charset="0"/>
                <a:ea typeface="Lato Semibold" panose="020F0502020204030203" pitchFamily="34" charset="0"/>
                <a:cs typeface="Times New Roman" panose="02020603050405020304" pitchFamily="18" charset="0"/>
              </a:rPr>
              <a:t>previous finalists.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ea typeface="Lato Semibold" panose="020F050202020403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47187" y="3306727"/>
            <a:ext cx="457200" cy="4572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bg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bg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9948201" y="4048213"/>
            <a:ext cx="457200" cy="4572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bg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bg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84DB56-6C9C-4E08-99AB-A611D007DDC3}"/>
              </a:ext>
            </a:extLst>
          </p:cNvPr>
          <p:cNvGrpSpPr/>
          <p:nvPr/>
        </p:nvGrpSpPr>
        <p:grpSpPr>
          <a:xfrm>
            <a:off x="-720" y="284612"/>
            <a:ext cx="12191999" cy="1224000"/>
            <a:chOff x="1" y="195843"/>
            <a:chExt cx="12191999" cy="1224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02E2CD-1FD4-4F35-9B29-C5085FAC5D06}"/>
                </a:ext>
              </a:extLst>
            </p:cNvPr>
            <p:cNvSpPr/>
            <p:nvPr/>
          </p:nvSpPr>
          <p:spPr>
            <a:xfrm>
              <a:off x="1" y="195843"/>
              <a:ext cx="12191999" cy="12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DFBD4C-0A13-41E2-B686-464428A086F8}"/>
                </a:ext>
              </a:extLst>
            </p:cNvPr>
            <p:cNvSpPr/>
            <p:nvPr/>
          </p:nvSpPr>
          <p:spPr>
            <a:xfrm>
              <a:off x="303930" y="220841"/>
              <a:ext cx="377923" cy="1065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4" name="Picture 1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33EF0148-FC1B-4061-9C15-7908AF62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48" y="359842"/>
              <a:ext cx="2776195" cy="910525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A712244-AE64-4C59-82A5-FA6B97FB45C1}"/>
                </a:ext>
              </a:extLst>
            </p:cNvPr>
            <p:cNvGrpSpPr/>
            <p:nvPr/>
          </p:nvGrpSpPr>
          <p:grpSpPr>
            <a:xfrm>
              <a:off x="8948391" y="367258"/>
              <a:ext cx="2708829" cy="910512"/>
              <a:chOff x="249061" y="72570"/>
              <a:chExt cx="4397850" cy="145085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23C3703-1C54-44C1-B4F1-A881ADD6C9F3}"/>
                  </a:ext>
                </a:extLst>
              </p:cNvPr>
              <p:cNvGrpSpPr/>
              <p:nvPr/>
            </p:nvGrpSpPr>
            <p:grpSpPr>
              <a:xfrm>
                <a:off x="249061" y="72570"/>
                <a:ext cx="1444897" cy="1450851"/>
                <a:chOff x="5326674" y="239387"/>
                <a:chExt cx="1444897" cy="1450851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380EB97-1854-4E3A-BF8E-EA9990D47C9A}"/>
                    </a:ext>
                  </a:extLst>
                </p:cNvPr>
                <p:cNvSpPr/>
                <p:nvPr/>
              </p:nvSpPr>
              <p:spPr>
                <a:xfrm>
                  <a:off x="5326674" y="239387"/>
                  <a:ext cx="1444897" cy="145085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pic>
              <p:nvPicPr>
                <p:cNvPr id="27" name="Graphic 26">
                  <a:extLst>
                    <a:ext uri="{FF2B5EF4-FFF2-40B4-BE49-F238E27FC236}">
                      <a16:creationId xmlns:a16="http://schemas.microsoft.com/office/drawing/2014/main" id="{D3C5E10C-A6F9-4CE2-84B2-E02840DA36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9415" y="315105"/>
                  <a:ext cx="1299413" cy="1299413"/>
                </a:xfrm>
                <a:prstGeom prst="rect">
                  <a:avLst/>
                </a:prstGeom>
              </p:spPr>
            </p:pic>
          </p:grpSp>
          <p:pic>
            <p:nvPicPr>
              <p:cNvPr id="25" name="Picture 24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2C07A6AE-7B8A-4FB7-859F-6E1C3228B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6161" y="358322"/>
                <a:ext cx="2910750" cy="826918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DFD47C2-42C4-41AB-BA3D-8D034C5C67F9}"/>
                </a:ext>
              </a:extLst>
            </p:cNvPr>
            <p:cNvGrpSpPr/>
            <p:nvPr/>
          </p:nvGrpSpPr>
          <p:grpSpPr>
            <a:xfrm>
              <a:off x="4854885" y="345368"/>
              <a:ext cx="1822501" cy="944972"/>
              <a:chOff x="4803944" y="405078"/>
              <a:chExt cx="1819841" cy="939266"/>
            </a:xfrm>
            <a:solidFill>
              <a:schemeClr val="bg1"/>
            </a:solidFill>
          </p:grpSpPr>
          <p:pic>
            <p:nvPicPr>
              <p:cNvPr id="19" name="Picture 18" descr="A picture containing polygon&#10;&#10;Description automatically generated">
                <a:extLst>
                  <a:ext uri="{FF2B5EF4-FFF2-40B4-BE49-F238E27FC236}">
                    <a16:creationId xmlns:a16="http://schemas.microsoft.com/office/drawing/2014/main" id="{19B432E7-1B19-4DEA-B627-21A85F013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715"/>
              <a:stretch/>
            </p:blipFill>
            <p:spPr>
              <a:xfrm>
                <a:off x="4803944" y="409997"/>
                <a:ext cx="785617" cy="900000"/>
              </a:xfrm>
              <a:prstGeom prst="rect">
                <a:avLst/>
              </a:prstGeom>
              <a:grpFill/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28C784C-ED0E-436F-BBC0-CE730F689F8C}"/>
                  </a:ext>
                </a:extLst>
              </p:cNvPr>
              <p:cNvGrpSpPr/>
              <p:nvPr/>
            </p:nvGrpSpPr>
            <p:grpSpPr>
              <a:xfrm>
                <a:off x="5613447" y="405078"/>
                <a:ext cx="1010338" cy="939266"/>
                <a:chOff x="5043509" y="434038"/>
                <a:chExt cx="997856" cy="928053"/>
              </a:xfrm>
              <a:grpFill/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26903CD-5E62-4910-BADE-218F07FD69AD}"/>
                    </a:ext>
                  </a:extLst>
                </p:cNvPr>
                <p:cNvSpPr txBox="1"/>
                <p:nvPr/>
              </p:nvSpPr>
              <p:spPr>
                <a:xfrm>
                  <a:off x="5071276" y="997169"/>
                  <a:ext cx="942319" cy="3649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ZA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Canada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E3AF5BF-4CF1-42F1-863C-7D3BC50FE983}"/>
                    </a:ext>
                  </a:extLst>
                </p:cNvPr>
                <p:cNvSpPr txBox="1"/>
                <p:nvPr/>
              </p:nvSpPr>
              <p:spPr>
                <a:xfrm>
                  <a:off x="5043509" y="434038"/>
                  <a:ext cx="997856" cy="634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ZA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Map the</a:t>
                  </a:r>
                </a:p>
                <a:p>
                  <a:pPr algn="ctr"/>
                  <a:r>
                    <a:rPr lang="en-ZA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System</a:t>
                  </a:r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5D48B8D-2D1C-44C0-8A92-E97AEC60F8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68" y="1047530"/>
                  <a:ext cx="720414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A2B03D-6A1C-4691-B3BC-F1245F89484E}"/>
                </a:ext>
              </a:extLst>
            </p:cNvPr>
            <p:cNvCxnSpPr>
              <a:cxnSpLocks/>
            </p:cNvCxnSpPr>
            <p:nvPr/>
          </p:nvCxnSpPr>
          <p:spPr>
            <a:xfrm>
              <a:off x="3942360" y="432584"/>
              <a:ext cx="0" cy="77101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D59BEE-8C60-4F54-AE5F-771AF005830D}"/>
                </a:ext>
              </a:extLst>
            </p:cNvPr>
            <p:cNvCxnSpPr>
              <a:cxnSpLocks/>
            </p:cNvCxnSpPr>
            <p:nvPr/>
          </p:nvCxnSpPr>
          <p:spPr>
            <a:xfrm>
              <a:off x="8273031" y="432584"/>
              <a:ext cx="0" cy="77101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0096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C19C2031-588A-4112-8652-40243544D90F}"/>
              </a:ext>
            </a:extLst>
          </p:cNvPr>
          <p:cNvSpPr/>
          <p:nvPr/>
        </p:nvSpPr>
        <p:spPr>
          <a:xfrm>
            <a:off x="0" y="1600200"/>
            <a:ext cx="12192000" cy="2438400"/>
          </a:xfrm>
          <a:prstGeom prst="rect">
            <a:avLst/>
          </a:prstGeom>
          <a:solidFill>
            <a:srgbClr val="00214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19691D3-40DA-468D-91AA-DFCF42239B2F}"/>
              </a:ext>
            </a:extLst>
          </p:cNvPr>
          <p:cNvSpPr/>
          <p:nvPr/>
        </p:nvSpPr>
        <p:spPr>
          <a:xfrm>
            <a:off x="0" y="0"/>
            <a:ext cx="12192000" cy="1681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00A265-F87D-4303-BC5F-AE73F822F56D}"/>
              </a:ext>
            </a:extLst>
          </p:cNvPr>
          <p:cNvSpPr/>
          <p:nvPr/>
        </p:nvSpPr>
        <p:spPr>
          <a:xfrm>
            <a:off x="0" y="1681162"/>
            <a:ext cx="12192000" cy="3495675"/>
          </a:xfrm>
          <a:prstGeom prst="rect">
            <a:avLst/>
          </a:prstGeom>
          <a:solidFill>
            <a:srgbClr val="00214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08196" y="2133600"/>
            <a:ext cx="2590800" cy="2590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cxnSpLocks/>
            <a:stCxn id="7" idx="1"/>
            <a:endCxn id="15" idx="2"/>
          </p:cNvCxnSpPr>
          <p:nvPr/>
        </p:nvCxnSpPr>
        <p:spPr>
          <a:xfrm>
            <a:off x="0" y="3429000"/>
            <a:ext cx="2108196" cy="0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3999" y="2736502"/>
            <a:ext cx="530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Transit-Induced Intensification and Gentrification in Kitchener-Waterloo: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Mapping Feedbacks Between Economic Development and Community Displacement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C9DE15-2145-42DE-8CED-8FB1F3770CFD}"/>
              </a:ext>
            </a:extLst>
          </p:cNvPr>
          <p:cNvSpPr/>
          <p:nvPr/>
        </p:nvSpPr>
        <p:spPr>
          <a:xfrm>
            <a:off x="1054098" y="310809"/>
            <a:ext cx="377371" cy="105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67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15A600-AE1D-4BFD-8EDF-6B9BA050FF16}"/>
              </a:ext>
            </a:extLst>
          </p:cNvPr>
          <p:cNvSpPr/>
          <p:nvPr/>
        </p:nvSpPr>
        <p:spPr>
          <a:xfrm rot="5400000" flipH="1" flipV="1">
            <a:off x="-381000" y="381000"/>
            <a:ext cx="6858000" cy="60960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39C561-997C-436C-B876-F6AF420A0A46}"/>
              </a:ext>
            </a:extLst>
          </p:cNvPr>
          <p:cNvSpPr txBox="1"/>
          <p:nvPr/>
        </p:nvSpPr>
        <p:spPr>
          <a:xfrm>
            <a:off x="7007383" y="1471448"/>
            <a:ext cx="4412343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solidFill>
                  <a:srgbClr val="F57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–</a:t>
            </a:r>
            <a:r>
              <a:rPr lang="en-US" sz="2933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 &amp; Greeting</a:t>
            </a:r>
            <a:endParaRPr lang="uk-UA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184562-5693-4DA0-B731-1B16DE55B2B1}"/>
              </a:ext>
            </a:extLst>
          </p:cNvPr>
          <p:cNvSpPr txBox="1"/>
          <p:nvPr/>
        </p:nvSpPr>
        <p:spPr>
          <a:xfrm>
            <a:off x="7007382" y="2321984"/>
            <a:ext cx="503221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solidFill>
                  <a:srgbClr val="F57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– 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the System Overview</a:t>
            </a:r>
            <a:endParaRPr lang="uk-UA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6DADE6-B81F-45C3-BAD7-BEAD5BFCA854}"/>
              </a:ext>
            </a:extLst>
          </p:cNvPr>
          <p:cNvSpPr txBox="1"/>
          <p:nvPr/>
        </p:nvSpPr>
        <p:spPr>
          <a:xfrm>
            <a:off x="7007383" y="3172520"/>
            <a:ext cx="458953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solidFill>
                  <a:srgbClr val="F57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– 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Dates &amp; Deadlines</a:t>
            </a:r>
            <a:endParaRPr lang="uk-UA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C0E069-ADEE-4308-908B-847D2C673A73}"/>
              </a:ext>
            </a:extLst>
          </p:cNvPr>
          <p:cNvSpPr txBox="1"/>
          <p:nvPr/>
        </p:nvSpPr>
        <p:spPr>
          <a:xfrm>
            <a:off x="7007383" y="4023056"/>
            <a:ext cx="487256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solidFill>
                  <a:srgbClr val="F57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– 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r>
              <a:rPr lang="en-US" sz="2933" dirty="0">
                <a:solidFill>
                  <a:srgbClr val="F57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Finalists</a:t>
            </a:r>
            <a:endParaRPr lang="uk-UA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A278C4-671D-4E77-88CC-1C01FA8B5DF4}"/>
              </a:ext>
            </a:extLst>
          </p:cNvPr>
          <p:cNvSpPr txBox="1"/>
          <p:nvPr/>
        </p:nvSpPr>
        <p:spPr>
          <a:xfrm>
            <a:off x="7007383" y="4873592"/>
            <a:ext cx="469884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solidFill>
                  <a:srgbClr val="F57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 – 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and Answers</a:t>
            </a:r>
            <a:endParaRPr lang="uk-UA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53BD53-5175-44CA-97A3-0EB5C507D4A7}"/>
              </a:ext>
            </a:extLst>
          </p:cNvPr>
          <p:cNvSpPr txBox="1"/>
          <p:nvPr/>
        </p:nvSpPr>
        <p:spPr>
          <a:xfrm>
            <a:off x="457200" y="2792896"/>
            <a:ext cx="5181600" cy="12722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667" dirty="0">
                <a:solidFill>
                  <a:schemeClr val="bg1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885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9999" y="3307638"/>
            <a:ext cx="88215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7200" dirty="0">
                <a:solidFill>
                  <a:schemeClr val="bg1"/>
                </a:solidFill>
                <a:latin typeface="Times New Roman" panose="02020603050405020304" pitchFamily="18" charset="0"/>
                <a:ea typeface="Lato Semibold" panose="020F0502020204030203" pitchFamily="34" charset="0"/>
                <a:cs typeface="Times New Roman" panose="02020603050405020304" pitchFamily="18" charset="0"/>
              </a:rPr>
              <a:t>questions and answers.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ea typeface="Lato Semibold" panose="020F050202020403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53501" y="3306727"/>
            <a:ext cx="457200" cy="4572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bg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bg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0689183" y="4048213"/>
            <a:ext cx="457200" cy="4572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bg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bg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84DB56-6C9C-4E08-99AB-A611D007DDC3}"/>
              </a:ext>
            </a:extLst>
          </p:cNvPr>
          <p:cNvGrpSpPr/>
          <p:nvPr/>
        </p:nvGrpSpPr>
        <p:grpSpPr>
          <a:xfrm>
            <a:off x="-720" y="284612"/>
            <a:ext cx="12191999" cy="1224000"/>
            <a:chOff x="1" y="195843"/>
            <a:chExt cx="12191999" cy="1224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02E2CD-1FD4-4F35-9B29-C5085FAC5D06}"/>
                </a:ext>
              </a:extLst>
            </p:cNvPr>
            <p:cNvSpPr/>
            <p:nvPr/>
          </p:nvSpPr>
          <p:spPr>
            <a:xfrm>
              <a:off x="1" y="195843"/>
              <a:ext cx="12191999" cy="12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DFBD4C-0A13-41E2-B686-464428A086F8}"/>
                </a:ext>
              </a:extLst>
            </p:cNvPr>
            <p:cNvSpPr/>
            <p:nvPr/>
          </p:nvSpPr>
          <p:spPr>
            <a:xfrm>
              <a:off x="303930" y="220841"/>
              <a:ext cx="377923" cy="1065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4" name="Picture 1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33EF0148-FC1B-4061-9C15-7908AF62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48" y="359842"/>
              <a:ext cx="2776195" cy="910525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A712244-AE64-4C59-82A5-FA6B97FB45C1}"/>
                </a:ext>
              </a:extLst>
            </p:cNvPr>
            <p:cNvGrpSpPr/>
            <p:nvPr/>
          </p:nvGrpSpPr>
          <p:grpSpPr>
            <a:xfrm>
              <a:off x="8948391" y="367258"/>
              <a:ext cx="2708829" cy="910512"/>
              <a:chOff x="249061" y="72570"/>
              <a:chExt cx="4397850" cy="145085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23C3703-1C54-44C1-B4F1-A881ADD6C9F3}"/>
                  </a:ext>
                </a:extLst>
              </p:cNvPr>
              <p:cNvGrpSpPr/>
              <p:nvPr/>
            </p:nvGrpSpPr>
            <p:grpSpPr>
              <a:xfrm>
                <a:off x="249061" y="72570"/>
                <a:ext cx="1444897" cy="1450851"/>
                <a:chOff x="5326674" y="239387"/>
                <a:chExt cx="1444897" cy="1450851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380EB97-1854-4E3A-BF8E-EA9990D47C9A}"/>
                    </a:ext>
                  </a:extLst>
                </p:cNvPr>
                <p:cNvSpPr/>
                <p:nvPr/>
              </p:nvSpPr>
              <p:spPr>
                <a:xfrm>
                  <a:off x="5326674" y="239387"/>
                  <a:ext cx="1444897" cy="145085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pic>
              <p:nvPicPr>
                <p:cNvPr id="27" name="Graphic 26">
                  <a:extLst>
                    <a:ext uri="{FF2B5EF4-FFF2-40B4-BE49-F238E27FC236}">
                      <a16:creationId xmlns:a16="http://schemas.microsoft.com/office/drawing/2014/main" id="{D3C5E10C-A6F9-4CE2-84B2-E02840DA36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9415" y="315105"/>
                  <a:ext cx="1299413" cy="1299413"/>
                </a:xfrm>
                <a:prstGeom prst="rect">
                  <a:avLst/>
                </a:prstGeom>
              </p:spPr>
            </p:pic>
          </p:grpSp>
          <p:pic>
            <p:nvPicPr>
              <p:cNvPr id="25" name="Picture 24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2C07A6AE-7B8A-4FB7-859F-6E1C3228B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6161" y="358322"/>
                <a:ext cx="2910750" cy="826918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DFD47C2-42C4-41AB-BA3D-8D034C5C67F9}"/>
                </a:ext>
              </a:extLst>
            </p:cNvPr>
            <p:cNvGrpSpPr/>
            <p:nvPr/>
          </p:nvGrpSpPr>
          <p:grpSpPr>
            <a:xfrm>
              <a:off x="4854885" y="345368"/>
              <a:ext cx="1822501" cy="944972"/>
              <a:chOff x="4803944" y="405078"/>
              <a:chExt cx="1819841" cy="939266"/>
            </a:xfrm>
            <a:solidFill>
              <a:schemeClr val="bg1"/>
            </a:solidFill>
          </p:grpSpPr>
          <p:pic>
            <p:nvPicPr>
              <p:cNvPr id="19" name="Picture 18" descr="A picture containing polygon&#10;&#10;Description automatically generated">
                <a:extLst>
                  <a:ext uri="{FF2B5EF4-FFF2-40B4-BE49-F238E27FC236}">
                    <a16:creationId xmlns:a16="http://schemas.microsoft.com/office/drawing/2014/main" id="{19B432E7-1B19-4DEA-B627-21A85F013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715"/>
              <a:stretch/>
            </p:blipFill>
            <p:spPr>
              <a:xfrm>
                <a:off x="4803944" y="409997"/>
                <a:ext cx="785617" cy="900000"/>
              </a:xfrm>
              <a:prstGeom prst="rect">
                <a:avLst/>
              </a:prstGeom>
              <a:grpFill/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28C784C-ED0E-436F-BBC0-CE730F689F8C}"/>
                  </a:ext>
                </a:extLst>
              </p:cNvPr>
              <p:cNvGrpSpPr/>
              <p:nvPr/>
            </p:nvGrpSpPr>
            <p:grpSpPr>
              <a:xfrm>
                <a:off x="5613447" y="405078"/>
                <a:ext cx="1010338" cy="939266"/>
                <a:chOff x="5043509" y="434038"/>
                <a:chExt cx="997856" cy="928053"/>
              </a:xfrm>
              <a:grpFill/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26903CD-5E62-4910-BADE-218F07FD69AD}"/>
                    </a:ext>
                  </a:extLst>
                </p:cNvPr>
                <p:cNvSpPr txBox="1"/>
                <p:nvPr/>
              </p:nvSpPr>
              <p:spPr>
                <a:xfrm>
                  <a:off x="5071276" y="997169"/>
                  <a:ext cx="942319" cy="3649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ZA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Canada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E3AF5BF-4CF1-42F1-863C-7D3BC50FE983}"/>
                    </a:ext>
                  </a:extLst>
                </p:cNvPr>
                <p:cNvSpPr txBox="1"/>
                <p:nvPr/>
              </p:nvSpPr>
              <p:spPr>
                <a:xfrm>
                  <a:off x="5043509" y="434038"/>
                  <a:ext cx="997856" cy="634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ZA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Map the</a:t>
                  </a:r>
                </a:p>
                <a:p>
                  <a:pPr algn="ctr"/>
                  <a:r>
                    <a:rPr lang="en-ZA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System</a:t>
                  </a:r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5D48B8D-2D1C-44C0-8A92-E97AEC60F8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68" y="1047530"/>
                  <a:ext cx="720414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A2B03D-6A1C-4691-B3BC-F1245F89484E}"/>
                </a:ext>
              </a:extLst>
            </p:cNvPr>
            <p:cNvCxnSpPr>
              <a:cxnSpLocks/>
            </p:cNvCxnSpPr>
            <p:nvPr/>
          </p:nvCxnSpPr>
          <p:spPr>
            <a:xfrm>
              <a:off x="3942360" y="432584"/>
              <a:ext cx="0" cy="77101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D59BEE-8C60-4F54-AE5F-771AF005830D}"/>
                </a:ext>
              </a:extLst>
            </p:cNvPr>
            <p:cNvCxnSpPr>
              <a:cxnSpLocks/>
            </p:cNvCxnSpPr>
            <p:nvPr/>
          </p:nvCxnSpPr>
          <p:spPr>
            <a:xfrm>
              <a:off x="8273031" y="432584"/>
              <a:ext cx="0" cy="77101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070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43" y="1767906"/>
            <a:ext cx="5838316" cy="332218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096223" y="2171098"/>
            <a:ext cx="609600" cy="609600"/>
          </a:xfrm>
          <a:prstGeom prst="ellipse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9" name="TextBox 8"/>
          <p:cNvSpPr txBox="1"/>
          <p:nvPr/>
        </p:nvSpPr>
        <p:spPr>
          <a:xfrm>
            <a:off x="7824704" y="2477501"/>
            <a:ext cx="321704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mapthesystem@uwaterloo.ca</a:t>
            </a:r>
            <a:endParaRPr lang="uk-UA" sz="13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95009" y="2068115"/>
            <a:ext cx="302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Campus Email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96223" y="3215635"/>
            <a:ext cx="609600" cy="609600"/>
          </a:xfrm>
          <a:prstGeom prst="ellipse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824704" y="3522038"/>
            <a:ext cx="321704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CPA Map the System</a:t>
            </a: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endParaRPr lang="uk-UA" sz="13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95009" y="3112652"/>
            <a:ext cx="302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CPA Website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96223" y="4260171"/>
            <a:ext cx="609600" cy="609600"/>
          </a:xfrm>
          <a:prstGeom prst="ellipse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TextBox 18"/>
          <p:cNvSpPr txBox="1"/>
          <p:nvPr/>
        </p:nvSpPr>
        <p:spPr>
          <a:xfrm>
            <a:off x="7824703" y="4566574"/>
            <a:ext cx="343475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33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ZA" sz="1333" b="1" dirty="0">
                <a:latin typeface="Arial" panose="020B0604020202020204" pitchFamily="34" charset="0"/>
                <a:cs typeface="Arial" panose="020B0604020202020204" pitchFamily="34" charset="0"/>
              </a:rPr>
              <a:t>Map the System Canada website</a:t>
            </a:r>
            <a:endParaRPr lang="uk-UA" sz="13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95009" y="4157188"/>
            <a:ext cx="302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MPS Canada Website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77EBEC-8B3B-40F9-B366-D76E5BB51F04}"/>
              </a:ext>
            </a:extLst>
          </p:cNvPr>
          <p:cNvSpPr/>
          <p:nvPr/>
        </p:nvSpPr>
        <p:spPr>
          <a:xfrm>
            <a:off x="2129972" y="2280666"/>
            <a:ext cx="3461657" cy="2158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0C1F42E-758F-4CB4-BF53-FA53D40E7581}"/>
              </a:ext>
            </a:extLst>
          </p:cNvPr>
          <p:cNvGrpSpPr/>
          <p:nvPr/>
        </p:nvGrpSpPr>
        <p:grpSpPr>
          <a:xfrm>
            <a:off x="2215243" y="2420698"/>
            <a:ext cx="2232000" cy="720000"/>
            <a:chOff x="249061" y="72570"/>
            <a:chExt cx="4397850" cy="145085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61C28D6-1CFC-4840-981A-DD3974FB72E1}"/>
                </a:ext>
              </a:extLst>
            </p:cNvPr>
            <p:cNvGrpSpPr/>
            <p:nvPr/>
          </p:nvGrpSpPr>
          <p:grpSpPr>
            <a:xfrm>
              <a:off x="249061" y="72570"/>
              <a:ext cx="1444897" cy="1450851"/>
              <a:chOff x="5326674" y="239387"/>
              <a:chExt cx="1444897" cy="1450851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F14EF1E-93E0-46A8-8540-5BE5FED9A461}"/>
                  </a:ext>
                </a:extLst>
              </p:cNvPr>
              <p:cNvSpPr/>
              <p:nvPr/>
            </p:nvSpPr>
            <p:spPr>
              <a:xfrm>
                <a:off x="5326674" y="239387"/>
                <a:ext cx="1444897" cy="14508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pic>
            <p:nvPicPr>
              <p:cNvPr id="37" name="Graphic 36">
                <a:extLst>
                  <a:ext uri="{FF2B5EF4-FFF2-40B4-BE49-F238E27FC236}">
                    <a16:creationId xmlns:a16="http://schemas.microsoft.com/office/drawing/2014/main" id="{C21F88FC-4BB8-40FB-93B4-C631568A4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5399415" y="315105"/>
                <a:ext cx="1299413" cy="1299413"/>
              </a:xfrm>
              <a:prstGeom prst="rect">
                <a:avLst/>
              </a:prstGeom>
            </p:spPr>
          </p:pic>
        </p:grpSp>
        <p:pic>
          <p:nvPicPr>
            <p:cNvPr id="35" name="Picture 3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ED0B242-8D07-42F3-BB39-57BE1F46F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161" y="358322"/>
              <a:ext cx="2910750" cy="826918"/>
            </a:xfrm>
            <a:prstGeom prst="rect">
              <a:avLst/>
            </a:prstGeom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F9851B8-EAC3-4934-8D98-FF3BD6C0D6C7}"/>
              </a:ext>
            </a:extLst>
          </p:cNvPr>
          <p:cNvCxnSpPr>
            <a:cxnSpLocks/>
          </p:cNvCxnSpPr>
          <p:nvPr/>
        </p:nvCxnSpPr>
        <p:spPr>
          <a:xfrm flipH="1">
            <a:off x="2129972" y="2280666"/>
            <a:ext cx="3461657" cy="2158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Graphic 42">
            <a:extLst>
              <a:ext uri="{FF2B5EF4-FFF2-40B4-BE49-F238E27FC236}">
                <a16:creationId xmlns:a16="http://schemas.microsoft.com/office/drawing/2014/main" id="{E11A1EAA-FAC3-4AAE-B3E3-8776C364A8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27812"/>
          <a:stretch/>
        </p:blipFill>
        <p:spPr>
          <a:xfrm>
            <a:off x="7227966" y="2304055"/>
            <a:ext cx="347921" cy="314783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6D4DFFDF-7FFD-4CD1-BBA6-C1A0A6035E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9587"/>
          <a:stretch/>
        </p:blipFill>
        <p:spPr>
          <a:xfrm>
            <a:off x="7240375" y="3351566"/>
            <a:ext cx="324751" cy="326429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344B82DA-DCDD-4EF8-991E-AD300D074D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9587"/>
          <a:stretch/>
        </p:blipFill>
        <p:spPr>
          <a:xfrm>
            <a:off x="7235223" y="4394499"/>
            <a:ext cx="324751" cy="326429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42584E5D-D26D-4043-AE3D-9C5949ADAB5A}"/>
              </a:ext>
            </a:extLst>
          </p:cNvPr>
          <p:cNvSpPr/>
          <p:nvPr/>
        </p:nvSpPr>
        <p:spPr>
          <a:xfrm>
            <a:off x="246743" y="304800"/>
            <a:ext cx="573314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DA8937-406B-46EA-8B5D-43061FEB0C03}"/>
              </a:ext>
            </a:extLst>
          </p:cNvPr>
          <p:cNvSpPr txBox="1"/>
          <p:nvPr/>
        </p:nvSpPr>
        <p:spPr>
          <a:xfrm>
            <a:off x="4881565" y="490269"/>
            <a:ext cx="242887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Z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Info</a:t>
            </a:r>
          </a:p>
        </p:txBody>
      </p: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D88CF03-A314-4FD2-B239-753BC097612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7" y="448611"/>
            <a:ext cx="2776195" cy="910525"/>
          </a:xfrm>
          <a:prstGeom prst="rect">
            <a:avLst/>
          </a:prstGeom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AD36F8D-B042-474D-9BBC-F969F72DD8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3433481"/>
            <a:ext cx="1588554" cy="9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E553DC7-FA25-4ADD-91B2-F4CCB9BFEF8A}"/>
              </a:ext>
            </a:extLst>
          </p:cNvPr>
          <p:cNvSpPr/>
          <p:nvPr/>
        </p:nvSpPr>
        <p:spPr>
          <a:xfrm>
            <a:off x="304799" y="6033004"/>
            <a:ext cx="965201" cy="743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0" y="1600200"/>
            <a:ext cx="12192000" cy="2438400"/>
          </a:xfrm>
          <a:prstGeom prst="rect">
            <a:avLst/>
          </a:prstGeom>
          <a:solidFill>
            <a:srgbClr val="00214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277600" y="6033004"/>
            <a:ext cx="1155700" cy="666977"/>
          </a:xfrm>
        </p:spPr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3</a:t>
            </a:fld>
            <a:endParaRPr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AD4F71-0305-4243-8568-54621C128E4C}"/>
              </a:ext>
            </a:extLst>
          </p:cNvPr>
          <p:cNvSpPr txBox="1"/>
          <p:nvPr/>
        </p:nvSpPr>
        <p:spPr>
          <a:xfrm>
            <a:off x="4686539" y="4686728"/>
            <a:ext cx="240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defRPr sz="3600">
                <a:latin typeface="+mj-lt"/>
              </a:defRPr>
            </a:lvl1pPr>
          </a:lstStyle>
          <a:p>
            <a:pPr algn="ctr"/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 </a:t>
            </a:r>
            <a:r>
              <a:rPr lang="en-ZA" sz="2400" dirty="0">
                <a:solidFill>
                  <a:srgbClr val="F57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Fraser</a:t>
            </a:r>
            <a:endParaRPr lang="uk-UA" sz="2400" dirty="0">
              <a:solidFill>
                <a:srgbClr val="F57E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937538E-7954-4A86-8BA8-3CAC07CA9290}"/>
              </a:ext>
            </a:extLst>
          </p:cNvPr>
          <p:cNvSpPr txBox="1"/>
          <p:nvPr/>
        </p:nvSpPr>
        <p:spPr>
          <a:xfrm flipH="1">
            <a:off x="787399" y="5504924"/>
            <a:ext cx="1989667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Student</a:t>
            </a:r>
            <a:r>
              <a:rPr lang="en-US" sz="133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33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3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</a:t>
            </a:r>
          </a:p>
          <a:p>
            <a:pPr algn="ctr"/>
            <a:r>
              <a:rPr lang="en-US" sz="133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Waterloo</a:t>
            </a:r>
            <a:endParaRPr lang="uk-UA" sz="1333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C97C1E0-AD59-404E-BED6-13E3555948FC}"/>
              </a:ext>
            </a:extLst>
          </p:cNvPr>
          <p:cNvSpPr/>
          <p:nvPr/>
        </p:nvSpPr>
        <p:spPr>
          <a:xfrm>
            <a:off x="5240965" y="3429000"/>
            <a:ext cx="1296000" cy="1296000"/>
          </a:xfrm>
          <a:prstGeom prst="ellipse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1676EF-3B2A-4CD2-8BAE-30AD95F316A4}"/>
              </a:ext>
            </a:extLst>
          </p:cNvPr>
          <p:cNvSpPr/>
          <p:nvPr/>
        </p:nvSpPr>
        <p:spPr>
          <a:xfrm>
            <a:off x="304800" y="319314"/>
            <a:ext cx="377371" cy="105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00105D-BDB3-4309-B787-9DD757DFC8BB}"/>
              </a:ext>
            </a:extLst>
          </p:cNvPr>
          <p:cNvSpPr/>
          <p:nvPr/>
        </p:nvSpPr>
        <p:spPr>
          <a:xfrm>
            <a:off x="10940610" y="5989735"/>
            <a:ext cx="965201" cy="743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40522D-FF88-4510-B736-15DC9E1C8BA9}"/>
              </a:ext>
            </a:extLst>
          </p:cNvPr>
          <p:cNvSpPr txBox="1"/>
          <p:nvPr/>
        </p:nvSpPr>
        <p:spPr>
          <a:xfrm>
            <a:off x="2678791" y="1880709"/>
            <a:ext cx="64203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Campus Lead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3BD74697-C8E9-442E-B6F2-E9C6A1B1930C}"/>
              </a:ext>
            </a:extLst>
          </p:cNvPr>
          <p:cNvCxnSpPr>
            <a:stCxn id="46" idx="1"/>
            <a:endCxn id="45" idx="0"/>
          </p:cNvCxnSpPr>
          <p:nvPr/>
        </p:nvCxnSpPr>
        <p:spPr>
          <a:xfrm rot="10800000" flipV="1">
            <a:off x="1782233" y="4917560"/>
            <a:ext cx="2904307" cy="587363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C3CF62-A2A1-4DB9-B47B-08AECED4F102}"/>
              </a:ext>
            </a:extLst>
          </p:cNvPr>
          <p:cNvSpPr txBox="1"/>
          <p:nvPr/>
        </p:nvSpPr>
        <p:spPr>
          <a:xfrm flipH="1">
            <a:off x="4893662" y="5504924"/>
            <a:ext cx="1989667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MPACS Program</a:t>
            </a:r>
            <a:r>
              <a:rPr lang="en-US" sz="133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33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3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Conrad Grebel University College</a:t>
            </a:r>
            <a:endParaRPr lang="uk-UA" sz="1333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41195C-D8EE-47F8-BBB7-8C4BC171A49C}"/>
              </a:ext>
            </a:extLst>
          </p:cNvPr>
          <p:cNvSpPr txBox="1"/>
          <p:nvPr/>
        </p:nvSpPr>
        <p:spPr>
          <a:xfrm flipH="1">
            <a:off x="9414934" y="5504924"/>
            <a:ext cx="1989667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Participant</a:t>
            </a:r>
            <a:r>
              <a:rPr lang="en-US" sz="133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33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3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the System</a:t>
            </a:r>
          </a:p>
          <a:p>
            <a:pPr algn="ctr"/>
            <a:r>
              <a:rPr lang="en-US" sz="133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uk-UA" sz="1333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EE56A691-79B4-4744-B6A0-D498889AFC0F}"/>
              </a:ext>
            </a:extLst>
          </p:cNvPr>
          <p:cNvCxnSpPr>
            <a:cxnSpLocks/>
            <a:stCxn id="46" idx="2"/>
            <a:endCxn id="10" idx="0"/>
          </p:cNvCxnSpPr>
          <p:nvPr/>
        </p:nvCxnSpPr>
        <p:spPr>
          <a:xfrm rot="5400000">
            <a:off x="5710466" y="5326423"/>
            <a:ext cx="356531" cy="47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F7552DD5-6A25-40A5-9C6B-1FEBA63DF5DF}"/>
              </a:ext>
            </a:extLst>
          </p:cNvPr>
          <p:cNvCxnSpPr>
            <a:cxnSpLocks/>
            <a:stCxn id="46" idx="3"/>
            <a:endCxn id="12" idx="0"/>
          </p:cNvCxnSpPr>
          <p:nvPr/>
        </p:nvCxnSpPr>
        <p:spPr>
          <a:xfrm>
            <a:off x="7091392" y="4917561"/>
            <a:ext cx="3318375" cy="587363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36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5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C19C2031-588A-4112-8652-40243544D90F}"/>
              </a:ext>
            </a:extLst>
          </p:cNvPr>
          <p:cNvSpPr/>
          <p:nvPr/>
        </p:nvSpPr>
        <p:spPr>
          <a:xfrm>
            <a:off x="0" y="1600200"/>
            <a:ext cx="12192000" cy="2438400"/>
          </a:xfrm>
          <a:prstGeom prst="rect">
            <a:avLst/>
          </a:prstGeom>
          <a:solidFill>
            <a:srgbClr val="00214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19691D3-40DA-468D-91AA-DFCF42239B2F}"/>
              </a:ext>
            </a:extLst>
          </p:cNvPr>
          <p:cNvSpPr/>
          <p:nvPr/>
        </p:nvSpPr>
        <p:spPr>
          <a:xfrm>
            <a:off x="0" y="-19317"/>
            <a:ext cx="12192000" cy="1681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00A265-F87D-4303-BC5F-AE73F822F56D}"/>
              </a:ext>
            </a:extLst>
          </p:cNvPr>
          <p:cNvSpPr/>
          <p:nvPr/>
        </p:nvSpPr>
        <p:spPr>
          <a:xfrm>
            <a:off x="0" y="1681162"/>
            <a:ext cx="12192000" cy="3495675"/>
          </a:xfrm>
          <a:prstGeom prst="rect">
            <a:avLst/>
          </a:prstGeom>
          <a:solidFill>
            <a:srgbClr val="00214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08196" y="2133600"/>
            <a:ext cx="2590800" cy="2590800"/>
          </a:xfrm>
          <a:prstGeom prst="ellipse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cxnSpLocks/>
            <a:stCxn id="7" idx="1"/>
            <a:endCxn id="15" idx="2"/>
          </p:cNvCxnSpPr>
          <p:nvPr/>
        </p:nvCxnSpPr>
        <p:spPr>
          <a:xfrm>
            <a:off x="0" y="3429000"/>
            <a:ext cx="2108196" cy="0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3999" y="2644169"/>
            <a:ext cx="530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Gig is Up: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Assessing the Human Impact of the Gig Economy in the Toronto-Waterloo Regional Corridor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C9DE15-2145-42DE-8CED-8FB1F3770CFD}"/>
              </a:ext>
            </a:extLst>
          </p:cNvPr>
          <p:cNvSpPr/>
          <p:nvPr/>
        </p:nvSpPr>
        <p:spPr>
          <a:xfrm>
            <a:off x="1054098" y="310809"/>
            <a:ext cx="377371" cy="105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6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00200"/>
            <a:ext cx="12192000" cy="2438400"/>
          </a:xfrm>
          <a:prstGeom prst="rect">
            <a:avLst/>
          </a:prstGeom>
          <a:solidFill>
            <a:srgbClr val="00214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270000" y="5132836"/>
            <a:ext cx="1989667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</a:p>
          <a:p>
            <a:pPr algn="ctr"/>
            <a:r>
              <a:rPr lang="en-US" sz="133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Kindred Credit Union Centre for Peace Advancement</a:t>
            </a:r>
            <a:endParaRPr lang="uk-UA" sz="1333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2406" y="4647303"/>
            <a:ext cx="2404853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defRPr sz="3600">
                <a:latin typeface="+mj-lt"/>
              </a:defRPr>
            </a:lvl1pPr>
          </a:lstStyle>
          <a:p>
            <a:pPr algn="ctr"/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</a:t>
            </a:r>
            <a:r>
              <a:rPr lang="en-ZA" sz="2400" dirty="0">
                <a:solidFill>
                  <a:srgbClr val="F57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Heidebrecht</a:t>
            </a:r>
            <a:endParaRPr lang="uk-UA" sz="2400" dirty="0">
              <a:solidFill>
                <a:srgbClr val="F57E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16832" y="3389575"/>
            <a:ext cx="1296000" cy="1296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277600" y="6033004"/>
            <a:ext cx="1155700" cy="666977"/>
          </a:xfrm>
        </p:spPr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5</a:t>
            </a:fld>
            <a:endParaRPr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937538E-7954-4A86-8BA8-3CAC07CA9290}"/>
              </a:ext>
            </a:extLst>
          </p:cNvPr>
          <p:cNvSpPr txBox="1"/>
          <p:nvPr/>
        </p:nvSpPr>
        <p:spPr>
          <a:xfrm flipH="1">
            <a:off x="4894133" y="5172261"/>
            <a:ext cx="1989667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</a:p>
          <a:p>
            <a:pPr algn="ctr"/>
            <a:r>
              <a:rPr lang="en-US" sz="133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Kindred Credit Union Centre for Peace Advancement</a:t>
            </a:r>
            <a:endParaRPr lang="uk-UA" sz="1333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AD4F71-0305-4243-8568-54621C128E4C}"/>
              </a:ext>
            </a:extLst>
          </p:cNvPr>
          <p:cNvSpPr txBox="1"/>
          <p:nvPr/>
        </p:nvSpPr>
        <p:spPr>
          <a:xfrm>
            <a:off x="4686539" y="4686728"/>
            <a:ext cx="240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defRPr sz="3600">
                <a:latin typeface="+mj-lt"/>
              </a:defRPr>
            </a:lvl1pPr>
          </a:lstStyle>
          <a:p>
            <a:pPr algn="ctr"/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Michelle </a:t>
            </a:r>
            <a:r>
              <a:rPr lang="en-ZA" sz="2400" dirty="0">
                <a:solidFill>
                  <a:srgbClr val="F57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Jackett</a:t>
            </a:r>
            <a:endParaRPr lang="uk-UA" sz="2400" dirty="0">
              <a:solidFill>
                <a:srgbClr val="F57E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C97C1E0-AD59-404E-BED6-13E3555948FC}"/>
              </a:ext>
            </a:extLst>
          </p:cNvPr>
          <p:cNvSpPr/>
          <p:nvPr/>
        </p:nvSpPr>
        <p:spPr>
          <a:xfrm>
            <a:off x="5240965" y="3429000"/>
            <a:ext cx="1296000" cy="1296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8862D6-8446-42B0-BCD3-A2074508BE6A}"/>
              </a:ext>
            </a:extLst>
          </p:cNvPr>
          <p:cNvSpPr txBox="1"/>
          <p:nvPr/>
        </p:nvSpPr>
        <p:spPr>
          <a:xfrm flipH="1">
            <a:off x="8517147" y="5172261"/>
            <a:ext cx="2404852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Assistant</a:t>
            </a:r>
          </a:p>
          <a:p>
            <a:pPr algn="ctr"/>
            <a:r>
              <a:rPr lang="en-US" sz="133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Kindred Credit Union</a:t>
            </a:r>
          </a:p>
          <a:p>
            <a:pPr algn="ctr"/>
            <a:r>
              <a:rPr lang="en-ZA" sz="133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for Peace</a:t>
            </a:r>
          </a:p>
          <a:p>
            <a:pPr algn="ctr"/>
            <a:r>
              <a:rPr lang="en-ZA" sz="133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Advancement</a:t>
            </a:r>
            <a:endParaRPr lang="uk-UA" sz="1333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3425870-C964-42FD-AC58-32C3173C2FF9}"/>
              </a:ext>
            </a:extLst>
          </p:cNvPr>
          <p:cNvSpPr txBox="1"/>
          <p:nvPr/>
        </p:nvSpPr>
        <p:spPr>
          <a:xfrm>
            <a:off x="8517147" y="4647303"/>
            <a:ext cx="240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defRPr sz="3600">
                <a:latin typeface="+mj-lt"/>
              </a:defRPr>
            </a:lvl1pPr>
          </a:lstStyle>
          <a:p>
            <a:pPr algn="ctr"/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Victoria </a:t>
            </a:r>
            <a:r>
              <a:rPr lang="en-ZA" sz="2400" dirty="0">
                <a:solidFill>
                  <a:srgbClr val="F57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Lumax</a:t>
            </a:r>
            <a:endParaRPr lang="uk-UA" sz="2400" dirty="0">
              <a:solidFill>
                <a:srgbClr val="F57E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24EDAE6-CBD1-4128-A722-B88BE193EB30}"/>
              </a:ext>
            </a:extLst>
          </p:cNvPr>
          <p:cNvSpPr/>
          <p:nvPr/>
        </p:nvSpPr>
        <p:spPr>
          <a:xfrm>
            <a:off x="9071573" y="3389575"/>
            <a:ext cx="1296000" cy="1296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1676EF-3B2A-4CD2-8BAE-30AD95F316A4}"/>
              </a:ext>
            </a:extLst>
          </p:cNvPr>
          <p:cNvSpPr/>
          <p:nvPr/>
        </p:nvSpPr>
        <p:spPr>
          <a:xfrm>
            <a:off x="304800" y="319314"/>
            <a:ext cx="377371" cy="105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553DC7-FA25-4ADD-91B2-F4CCB9BFEF8A}"/>
              </a:ext>
            </a:extLst>
          </p:cNvPr>
          <p:cNvSpPr/>
          <p:nvPr/>
        </p:nvSpPr>
        <p:spPr>
          <a:xfrm>
            <a:off x="304799" y="6033004"/>
            <a:ext cx="965201" cy="743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00105D-BDB3-4309-B787-9DD757DFC8BB}"/>
              </a:ext>
            </a:extLst>
          </p:cNvPr>
          <p:cNvSpPr/>
          <p:nvPr/>
        </p:nvSpPr>
        <p:spPr>
          <a:xfrm>
            <a:off x="10940610" y="5989735"/>
            <a:ext cx="965201" cy="743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40522D-FF88-4510-B736-15DC9E1C8BA9}"/>
              </a:ext>
            </a:extLst>
          </p:cNvPr>
          <p:cNvSpPr txBox="1"/>
          <p:nvPr/>
        </p:nvSpPr>
        <p:spPr>
          <a:xfrm>
            <a:off x="3406041" y="1880709"/>
            <a:ext cx="49658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CPA Team</a:t>
            </a:r>
          </a:p>
        </p:txBody>
      </p:sp>
    </p:spTree>
    <p:extLst>
      <p:ext uri="{BB962C8B-B14F-4D97-AF65-F5344CB8AC3E}">
        <p14:creationId xmlns:p14="http://schemas.microsoft.com/office/powerpoint/2010/main" val="217482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5" grpId="0"/>
      <p:bldP spid="46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00200"/>
            <a:ext cx="12192000" cy="2438400"/>
          </a:xfrm>
          <a:prstGeom prst="rect">
            <a:avLst/>
          </a:prstGeom>
          <a:solidFill>
            <a:srgbClr val="00214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457083" y="5172261"/>
            <a:ext cx="1989667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Candidate</a:t>
            </a:r>
            <a:r>
              <a:rPr lang="en-US" sz="133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33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3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and Regional Planning</a:t>
            </a:r>
            <a:endParaRPr lang="uk-UA" sz="1333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9489" y="4686728"/>
            <a:ext cx="240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defRPr sz="3600">
                <a:latin typeface="+mj-lt"/>
              </a:defRPr>
            </a:lvl1pPr>
          </a:lstStyle>
          <a:p>
            <a:pPr algn="ctr"/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Kaitlin </a:t>
            </a:r>
            <a:r>
              <a:rPr lang="en-ZA" sz="2400" dirty="0">
                <a:solidFill>
                  <a:srgbClr val="F57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Webber</a:t>
            </a:r>
            <a:endParaRPr lang="uk-UA" sz="2400" dirty="0">
              <a:solidFill>
                <a:srgbClr val="F57E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03915" y="3429000"/>
            <a:ext cx="1296000" cy="1296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277600" y="6033004"/>
            <a:ext cx="1155700" cy="666977"/>
          </a:xfrm>
        </p:spPr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6</a:t>
            </a:fld>
            <a:endParaRPr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8862D6-8446-42B0-BCD3-A2074508BE6A}"/>
              </a:ext>
            </a:extLst>
          </p:cNvPr>
          <p:cNvSpPr txBox="1"/>
          <p:nvPr/>
        </p:nvSpPr>
        <p:spPr>
          <a:xfrm flipH="1">
            <a:off x="6303594" y="5172261"/>
            <a:ext cx="1989667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Candidate</a:t>
            </a:r>
            <a:r>
              <a:rPr lang="en-US" sz="133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33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3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and Regional Planning</a:t>
            </a:r>
            <a:endParaRPr lang="uk-UA" sz="1333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3425870-C964-42FD-AC58-32C3173C2FF9}"/>
              </a:ext>
            </a:extLst>
          </p:cNvPr>
          <p:cNvSpPr txBox="1"/>
          <p:nvPr/>
        </p:nvSpPr>
        <p:spPr>
          <a:xfrm>
            <a:off x="6050651" y="4686728"/>
            <a:ext cx="249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defRPr sz="3600">
                <a:latin typeface="+mj-lt"/>
              </a:defRPr>
            </a:lvl1pPr>
          </a:lstStyle>
          <a:p>
            <a:pPr algn="ctr"/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Emma </a:t>
            </a:r>
            <a:r>
              <a:rPr lang="en-ZA" sz="2400" dirty="0">
                <a:solidFill>
                  <a:srgbClr val="F57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McDougall</a:t>
            </a:r>
            <a:endParaRPr lang="uk-UA" sz="2400" dirty="0">
              <a:solidFill>
                <a:srgbClr val="F57E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24EDAE6-CBD1-4128-A722-B88BE193EB30}"/>
              </a:ext>
            </a:extLst>
          </p:cNvPr>
          <p:cNvSpPr/>
          <p:nvPr/>
        </p:nvSpPr>
        <p:spPr>
          <a:xfrm>
            <a:off x="6650426" y="3429000"/>
            <a:ext cx="1296000" cy="1296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1676EF-3B2A-4CD2-8BAE-30AD95F316A4}"/>
              </a:ext>
            </a:extLst>
          </p:cNvPr>
          <p:cNvSpPr/>
          <p:nvPr/>
        </p:nvSpPr>
        <p:spPr>
          <a:xfrm>
            <a:off x="304800" y="319314"/>
            <a:ext cx="377371" cy="105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553DC7-FA25-4ADD-91B2-F4CCB9BFEF8A}"/>
              </a:ext>
            </a:extLst>
          </p:cNvPr>
          <p:cNvSpPr/>
          <p:nvPr/>
        </p:nvSpPr>
        <p:spPr>
          <a:xfrm>
            <a:off x="304799" y="6033004"/>
            <a:ext cx="965201" cy="743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00105D-BDB3-4309-B787-9DD757DFC8BB}"/>
              </a:ext>
            </a:extLst>
          </p:cNvPr>
          <p:cNvSpPr/>
          <p:nvPr/>
        </p:nvSpPr>
        <p:spPr>
          <a:xfrm>
            <a:off x="10940610" y="5989735"/>
            <a:ext cx="965201" cy="743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40522D-FF88-4510-B736-15DC9E1C8BA9}"/>
              </a:ext>
            </a:extLst>
          </p:cNvPr>
          <p:cNvSpPr txBox="1"/>
          <p:nvPr/>
        </p:nvSpPr>
        <p:spPr>
          <a:xfrm>
            <a:off x="1766682" y="1880709"/>
            <a:ext cx="82445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Finalists</a:t>
            </a:r>
          </a:p>
        </p:txBody>
      </p:sp>
    </p:spTree>
    <p:extLst>
      <p:ext uri="{BB962C8B-B14F-4D97-AF65-F5344CB8AC3E}">
        <p14:creationId xmlns:p14="http://schemas.microsoft.com/office/powerpoint/2010/main" val="197691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C19C2031-588A-4112-8652-40243544D90F}"/>
              </a:ext>
            </a:extLst>
          </p:cNvPr>
          <p:cNvSpPr/>
          <p:nvPr/>
        </p:nvSpPr>
        <p:spPr>
          <a:xfrm>
            <a:off x="0" y="1600200"/>
            <a:ext cx="12192000" cy="2438400"/>
          </a:xfrm>
          <a:prstGeom prst="rect">
            <a:avLst/>
          </a:prstGeom>
          <a:solidFill>
            <a:srgbClr val="00214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19691D3-40DA-468D-91AA-DFCF42239B2F}"/>
              </a:ext>
            </a:extLst>
          </p:cNvPr>
          <p:cNvSpPr/>
          <p:nvPr/>
        </p:nvSpPr>
        <p:spPr>
          <a:xfrm>
            <a:off x="0" y="0"/>
            <a:ext cx="12192000" cy="1681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00A265-F87D-4303-BC5F-AE73F822F56D}"/>
              </a:ext>
            </a:extLst>
          </p:cNvPr>
          <p:cNvSpPr/>
          <p:nvPr/>
        </p:nvSpPr>
        <p:spPr>
          <a:xfrm>
            <a:off x="0" y="1681162"/>
            <a:ext cx="12192000" cy="3495675"/>
          </a:xfrm>
          <a:prstGeom prst="rect">
            <a:avLst/>
          </a:prstGeom>
          <a:solidFill>
            <a:srgbClr val="00214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08196" y="2133600"/>
            <a:ext cx="2590800" cy="2590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cxnSpLocks/>
            <a:stCxn id="7" idx="1"/>
            <a:endCxn id="15" idx="2"/>
          </p:cNvCxnSpPr>
          <p:nvPr/>
        </p:nvCxnSpPr>
        <p:spPr>
          <a:xfrm>
            <a:off x="0" y="3429000"/>
            <a:ext cx="2108196" cy="0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3999" y="2736502"/>
            <a:ext cx="530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Transit-Induced Intensification and Gentrification in Kitchener-Waterloo: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Mapping Feedbacks Between Economic Development and Community Displacement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C9DE15-2145-42DE-8CED-8FB1F3770CFD}"/>
              </a:ext>
            </a:extLst>
          </p:cNvPr>
          <p:cNvSpPr/>
          <p:nvPr/>
        </p:nvSpPr>
        <p:spPr>
          <a:xfrm>
            <a:off x="1054098" y="310809"/>
            <a:ext cx="377371" cy="105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098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2667" y="3314610"/>
            <a:ext cx="62066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7200" dirty="0">
                <a:solidFill>
                  <a:schemeClr val="bg1"/>
                </a:solidFill>
                <a:latin typeface="Times New Roman" panose="02020603050405020304" pitchFamily="18" charset="0"/>
                <a:ea typeface="Lato Semibold" panose="020F0502020204030203" pitchFamily="34" charset="0"/>
                <a:cs typeface="Times New Roman" panose="02020603050405020304" pitchFamily="18" charset="0"/>
              </a:rPr>
              <a:t>overview.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ea typeface="Lato Semibold" panose="020F050202020403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05504" y="3314610"/>
            <a:ext cx="457200" cy="4572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bg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bg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8537177" y="4048213"/>
            <a:ext cx="457200" cy="4572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bg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bg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84DB56-6C9C-4E08-99AB-A611D007DDC3}"/>
              </a:ext>
            </a:extLst>
          </p:cNvPr>
          <p:cNvGrpSpPr/>
          <p:nvPr/>
        </p:nvGrpSpPr>
        <p:grpSpPr>
          <a:xfrm>
            <a:off x="-720" y="284612"/>
            <a:ext cx="12191999" cy="1224000"/>
            <a:chOff x="1" y="195843"/>
            <a:chExt cx="12191999" cy="1224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02E2CD-1FD4-4F35-9B29-C5085FAC5D06}"/>
                </a:ext>
              </a:extLst>
            </p:cNvPr>
            <p:cNvSpPr/>
            <p:nvPr/>
          </p:nvSpPr>
          <p:spPr>
            <a:xfrm>
              <a:off x="1" y="195843"/>
              <a:ext cx="12191999" cy="12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DFBD4C-0A13-41E2-B686-464428A086F8}"/>
                </a:ext>
              </a:extLst>
            </p:cNvPr>
            <p:cNvSpPr/>
            <p:nvPr/>
          </p:nvSpPr>
          <p:spPr>
            <a:xfrm>
              <a:off x="303930" y="220841"/>
              <a:ext cx="377923" cy="1065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4" name="Picture 1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33EF0148-FC1B-4061-9C15-7908AF62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48" y="359842"/>
              <a:ext cx="2776195" cy="910525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A712244-AE64-4C59-82A5-FA6B97FB45C1}"/>
                </a:ext>
              </a:extLst>
            </p:cNvPr>
            <p:cNvGrpSpPr/>
            <p:nvPr/>
          </p:nvGrpSpPr>
          <p:grpSpPr>
            <a:xfrm>
              <a:off x="8948391" y="367258"/>
              <a:ext cx="2708829" cy="910512"/>
              <a:chOff x="249061" y="72570"/>
              <a:chExt cx="4397850" cy="145085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23C3703-1C54-44C1-B4F1-A881ADD6C9F3}"/>
                  </a:ext>
                </a:extLst>
              </p:cNvPr>
              <p:cNvGrpSpPr/>
              <p:nvPr/>
            </p:nvGrpSpPr>
            <p:grpSpPr>
              <a:xfrm>
                <a:off x="249061" y="72570"/>
                <a:ext cx="1444897" cy="1450851"/>
                <a:chOff x="5326674" y="239387"/>
                <a:chExt cx="1444897" cy="1450851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380EB97-1854-4E3A-BF8E-EA9990D47C9A}"/>
                    </a:ext>
                  </a:extLst>
                </p:cNvPr>
                <p:cNvSpPr/>
                <p:nvPr/>
              </p:nvSpPr>
              <p:spPr>
                <a:xfrm>
                  <a:off x="5326674" y="239387"/>
                  <a:ext cx="1444897" cy="145085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pic>
              <p:nvPicPr>
                <p:cNvPr id="27" name="Graphic 26">
                  <a:extLst>
                    <a:ext uri="{FF2B5EF4-FFF2-40B4-BE49-F238E27FC236}">
                      <a16:creationId xmlns:a16="http://schemas.microsoft.com/office/drawing/2014/main" id="{D3C5E10C-A6F9-4CE2-84B2-E02840DA36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9415" y="315105"/>
                  <a:ext cx="1299413" cy="1299413"/>
                </a:xfrm>
                <a:prstGeom prst="rect">
                  <a:avLst/>
                </a:prstGeom>
              </p:spPr>
            </p:pic>
          </p:grpSp>
          <p:pic>
            <p:nvPicPr>
              <p:cNvPr id="25" name="Picture 24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2C07A6AE-7B8A-4FB7-859F-6E1C3228B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6161" y="358322"/>
                <a:ext cx="2910750" cy="826918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DFD47C2-42C4-41AB-BA3D-8D034C5C67F9}"/>
                </a:ext>
              </a:extLst>
            </p:cNvPr>
            <p:cNvGrpSpPr/>
            <p:nvPr/>
          </p:nvGrpSpPr>
          <p:grpSpPr>
            <a:xfrm>
              <a:off x="4854885" y="345368"/>
              <a:ext cx="1822501" cy="944972"/>
              <a:chOff x="4803944" y="405078"/>
              <a:chExt cx="1819841" cy="939266"/>
            </a:xfrm>
            <a:solidFill>
              <a:schemeClr val="bg1"/>
            </a:solidFill>
          </p:grpSpPr>
          <p:pic>
            <p:nvPicPr>
              <p:cNvPr id="19" name="Picture 18" descr="A picture containing polygon&#10;&#10;Description automatically generated">
                <a:extLst>
                  <a:ext uri="{FF2B5EF4-FFF2-40B4-BE49-F238E27FC236}">
                    <a16:creationId xmlns:a16="http://schemas.microsoft.com/office/drawing/2014/main" id="{19B432E7-1B19-4DEA-B627-21A85F013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715"/>
              <a:stretch/>
            </p:blipFill>
            <p:spPr>
              <a:xfrm>
                <a:off x="4803944" y="409997"/>
                <a:ext cx="785617" cy="900000"/>
              </a:xfrm>
              <a:prstGeom prst="rect">
                <a:avLst/>
              </a:prstGeom>
              <a:grpFill/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28C784C-ED0E-436F-BBC0-CE730F689F8C}"/>
                  </a:ext>
                </a:extLst>
              </p:cNvPr>
              <p:cNvGrpSpPr/>
              <p:nvPr/>
            </p:nvGrpSpPr>
            <p:grpSpPr>
              <a:xfrm>
                <a:off x="5613447" y="405078"/>
                <a:ext cx="1010338" cy="939266"/>
                <a:chOff x="5043509" y="434038"/>
                <a:chExt cx="997856" cy="928053"/>
              </a:xfrm>
              <a:grpFill/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26903CD-5E62-4910-BADE-218F07FD69AD}"/>
                    </a:ext>
                  </a:extLst>
                </p:cNvPr>
                <p:cNvSpPr txBox="1"/>
                <p:nvPr/>
              </p:nvSpPr>
              <p:spPr>
                <a:xfrm>
                  <a:off x="5071276" y="997169"/>
                  <a:ext cx="942319" cy="3649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ZA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Canada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E3AF5BF-4CF1-42F1-863C-7D3BC50FE983}"/>
                    </a:ext>
                  </a:extLst>
                </p:cNvPr>
                <p:cNvSpPr txBox="1"/>
                <p:nvPr/>
              </p:nvSpPr>
              <p:spPr>
                <a:xfrm>
                  <a:off x="5043509" y="434038"/>
                  <a:ext cx="997856" cy="634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ZA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Map the</a:t>
                  </a:r>
                </a:p>
                <a:p>
                  <a:pPr algn="ctr"/>
                  <a:r>
                    <a:rPr lang="en-ZA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System</a:t>
                  </a:r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5D48B8D-2D1C-44C0-8A92-E97AEC60F8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8168" y="1047530"/>
                  <a:ext cx="720414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A2B03D-6A1C-4691-B3BC-F1245F89484E}"/>
                </a:ext>
              </a:extLst>
            </p:cNvPr>
            <p:cNvCxnSpPr>
              <a:cxnSpLocks/>
            </p:cNvCxnSpPr>
            <p:nvPr/>
          </p:nvCxnSpPr>
          <p:spPr>
            <a:xfrm>
              <a:off x="3942360" y="432584"/>
              <a:ext cx="0" cy="77101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D59BEE-8C60-4F54-AE5F-771AF005830D}"/>
                </a:ext>
              </a:extLst>
            </p:cNvPr>
            <p:cNvCxnSpPr>
              <a:cxnSpLocks/>
            </p:cNvCxnSpPr>
            <p:nvPr/>
          </p:nvCxnSpPr>
          <p:spPr>
            <a:xfrm>
              <a:off x="8273031" y="432584"/>
              <a:ext cx="0" cy="77101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124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214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19200" y="1347584"/>
            <a:ext cx="6096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44763" y="1653987"/>
            <a:ext cx="3217040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Spearheaded internationally by the Skoll Centre for Social Entrepreneurship in partnership with educational institutions around the world.</a:t>
            </a:r>
            <a:endParaRPr lang="uk-UA" sz="13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5068" y="1244601"/>
            <a:ext cx="302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57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Competition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alpha val="1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pic>
        <p:nvPicPr>
          <p:cNvPr id="3" name="Picture Placeholder 2" descr="A picture containing object, view, water, sitting&#10;&#10;Description automatically generated">
            <a:extLst>
              <a:ext uri="{FF2B5EF4-FFF2-40B4-BE49-F238E27FC236}">
                <a16:creationId xmlns:a16="http://schemas.microsoft.com/office/drawing/2014/main" id="{95C32D64-1F07-434D-9DDE-512AF835E6F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6" r="20426"/>
          <a:stretch>
            <a:fillRect/>
          </a:stretch>
        </p:blipFill>
        <p:spPr>
          <a:xfrm>
            <a:off x="6096000" y="0"/>
            <a:ext cx="6096000" cy="6858000"/>
          </a:xfrm>
        </p:spPr>
      </p:pic>
      <p:pic>
        <p:nvPicPr>
          <p:cNvPr id="6" name="Picture 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E790E5BB-6E86-4B63-8EF4-395C03521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76800"/>
            <a:ext cx="6096000" cy="1981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909BE76-3B4B-400F-8F01-64590B1563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9829"/>
          <a:stretch/>
        </p:blipFill>
        <p:spPr>
          <a:xfrm>
            <a:off x="1332940" y="1466939"/>
            <a:ext cx="369323" cy="37088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1219200" y="2926294"/>
            <a:ext cx="6096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44763" y="3232697"/>
            <a:ext cx="3217040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systems thinking as a guiding approach for understanding some of the most complex issues facing the world today.</a:t>
            </a:r>
            <a:endParaRPr lang="uk-UA" sz="13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15068" y="2823311"/>
            <a:ext cx="302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57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Thinking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D4FCE9B-30FC-44D7-BB84-7A75FE53A9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9220"/>
          <a:stretch/>
        </p:blipFill>
        <p:spPr>
          <a:xfrm>
            <a:off x="1314165" y="3038900"/>
            <a:ext cx="395281" cy="399135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1219200" y="4499961"/>
            <a:ext cx="6096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44763" y="4806364"/>
            <a:ext cx="3217040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Employs a learning first approach that emphasizes deep, integrated knowledge of a particular social or environmental problem.</a:t>
            </a:r>
            <a:endParaRPr lang="uk-UA" sz="13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15068" y="4396978"/>
            <a:ext cx="302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57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Exploration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557C758-928F-4D5E-AF90-06362A8F5F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1252"/>
          <a:stretch/>
        </p:blipFill>
        <p:spPr>
          <a:xfrm>
            <a:off x="1288351" y="4593296"/>
            <a:ext cx="447654" cy="44064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3E3353-5376-4154-A964-6819E822767B}"/>
              </a:ext>
            </a:extLst>
          </p:cNvPr>
          <p:cNvCxnSpPr/>
          <p:nvPr/>
        </p:nvCxnSpPr>
        <p:spPr>
          <a:xfrm>
            <a:off x="333829" y="195943"/>
            <a:ext cx="0" cy="34108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EA6679B-C31B-491C-B52F-BB8338C0A554}"/>
              </a:ext>
            </a:extLst>
          </p:cNvPr>
          <p:cNvSpPr txBox="1"/>
          <p:nvPr/>
        </p:nvSpPr>
        <p:spPr>
          <a:xfrm>
            <a:off x="341088" y="205604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376289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7" grpId="0" animBg="1"/>
      <p:bldP spid="28" grpId="0"/>
      <p:bldP spid="29" grpId="0"/>
      <p:bldP spid="32" grpId="0" animBg="1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728</Words>
  <Application>Microsoft Office PowerPoint</Application>
  <PresentationFormat>Widescreen</PresentationFormat>
  <Paragraphs>139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Lato Semibold</vt:lpstr>
      <vt:lpstr>Roboto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Fraser</dc:creator>
  <cp:lastModifiedBy>cgccpaco</cp:lastModifiedBy>
  <cp:revision>157</cp:revision>
  <dcterms:created xsi:type="dcterms:W3CDTF">2020-11-05T17:12:24Z</dcterms:created>
  <dcterms:modified xsi:type="dcterms:W3CDTF">2020-11-11T14:05:35Z</dcterms:modified>
</cp:coreProperties>
</file>