
<file path=[Content_Types].xml><?xml version="1.0" encoding="utf-8"?>
<Types xmlns="http://schemas.openxmlformats.org/package/2006/content-types">
  <Default Extension="jpeg" ContentType="image/jpeg"/>
  <Default Extension="jpg" ContentType="image/jp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6" r:id="rId5"/>
  </p:sldMasterIdLst>
  <p:notesMasterIdLst>
    <p:notesMasterId r:id="rId23"/>
  </p:notesMasterIdLst>
  <p:sldIdLst>
    <p:sldId id="257" r:id="rId6"/>
    <p:sldId id="531" r:id="rId7"/>
    <p:sldId id="532" r:id="rId8"/>
    <p:sldId id="543" r:id="rId9"/>
    <p:sldId id="545" r:id="rId10"/>
    <p:sldId id="513" r:id="rId11"/>
    <p:sldId id="500" r:id="rId12"/>
    <p:sldId id="501" r:id="rId13"/>
    <p:sldId id="502" r:id="rId14"/>
    <p:sldId id="506" r:id="rId15"/>
    <p:sldId id="514" r:id="rId16"/>
    <p:sldId id="511" r:id="rId17"/>
    <p:sldId id="553" r:id="rId18"/>
    <p:sldId id="512" r:id="rId19"/>
    <p:sldId id="515" r:id="rId20"/>
    <p:sldId id="516" r:id="rId21"/>
    <p:sldId id="51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F3DC0A-83FC-4D42-37A3-575C50D09646}" v="91" dt="2024-02-22T15:54:54.8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7E0962-D806-4D84-BC84-EDCCFD3A908D}" type="doc">
      <dgm:prSet loTypeId="urn:microsoft.com/office/officeart/2005/8/layout/venn2" loCatId="relationship" qsTypeId="urn:microsoft.com/office/officeart/2005/8/quickstyle/simple4" qsCatId="simple" csTypeId="urn:microsoft.com/office/officeart/2005/8/colors/colorful4" csCatId="colorful" phldr="1"/>
      <dgm:spPr/>
      <dgm:t>
        <a:bodyPr/>
        <a:lstStyle/>
        <a:p>
          <a:endParaRPr lang="en-CA"/>
        </a:p>
      </dgm:t>
    </dgm:pt>
    <dgm:pt modelId="{0A90466C-1A87-436B-9237-56719E2C510F}">
      <dgm:prSet phldrT="[Text]" custT="1"/>
      <dgm:spPr>
        <a:solidFill>
          <a:srgbClr val="009A46"/>
        </a:solidFill>
      </dgm:spPr>
      <dgm:t>
        <a:bodyPr lIns="0" tIns="0" rIns="0" bIns="0" anchor="ctr" anchorCtr="0"/>
        <a:lstStyle/>
        <a:p>
          <a:r>
            <a:rPr lang="en-US" sz="2500">
              <a:solidFill>
                <a:schemeClr val="bg1"/>
              </a:solidFill>
              <a:latin typeface="Arial"/>
              <a:cs typeface="Arial"/>
            </a:rPr>
            <a:t>Next Steps</a:t>
          </a:r>
          <a:endParaRPr lang="en-CA" sz="2500">
            <a:solidFill>
              <a:schemeClr val="bg1"/>
            </a:solidFill>
            <a:latin typeface="Arial"/>
            <a:cs typeface="Arial"/>
          </a:endParaRPr>
        </a:p>
      </dgm:t>
      <dgm:extLst>
        <a:ext uri="{E40237B7-FDA0-4F09-8148-C483321AD2D9}">
          <dgm14:cNvPr xmlns:dgm14="http://schemas.microsoft.com/office/drawing/2010/diagram" id="0" name="" descr="Comfort Zones&#10;-concentric circles of varying colours&#10;-each circle has a title, starting with the smallest circle:&#10;1) comfort zone&#10;2) learning edge&#10;3) next steps"/>
        </a:ext>
      </dgm:extLst>
    </dgm:pt>
    <dgm:pt modelId="{C65D31FB-15AE-47E7-959F-1022CFFAA155}" type="parTrans" cxnId="{257E5A5E-CF31-4BA4-ABAB-3E1A56548AD8}">
      <dgm:prSet/>
      <dgm:spPr/>
      <dgm:t>
        <a:bodyPr/>
        <a:lstStyle/>
        <a:p>
          <a:endParaRPr lang="en-CA" sz="2500">
            <a:latin typeface="Arial" panose="020B0604020202020204" pitchFamily="34" charset="0"/>
            <a:cs typeface="Arial" panose="020B0604020202020204" pitchFamily="34" charset="0"/>
          </a:endParaRPr>
        </a:p>
      </dgm:t>
    </dgm:pt>
    <dgm:pt modelId="{152C572A-35C2-42A8-A3AE-7C6AEC6B1F9F}" type="sibTrans" cxnId="{257E5A5E-CF31-4BA4-ABAB-3E1A56548AD8}">
      <dgm:prSet/>
      <dgm:spPr/>
      <dgm:t>
        <a:bodyPr/>
        <a:lstStyle/>
        <a:p>
          <a:endParaRPr lang="en-CA" sz="2500">
            <a:latin typeface="Arial" panose="020B0604020202020204" pitchFamily="34" charset="0"/>
            <a:cs typeface="Arial" panose="020B0604020202020204" pitchFamily="34" charset="0"/>
          </a:endParaRPr>
        </a:p>
      </dgm:t>
    </dgm:pt>
    <dgm:pt modelId="{64C88BD7-DA7C-4A3A-850A-55929F529130}">
      <dgm:prSet phldrT="[Text]" custT="1"/>
      <dgm:spPr>
        <a:solidFill>
          <a:schemeClr val="accent6">
            <a:lumMod val="75000"/>
          </a:schemeClr>
        </a:solidFill>
      </dgm:spPr>
      <dgm:t>
        <a:bodyPr lIns="0" tIns="0" rIns="0" bIns="0" anchor="t" anchorCtr="0"/>
        <a:lstStyle/>
        <a:p>
          <a:r>
            <a:rPr lang="en-US" sz="2300">
              <a:solidFill>
                <a:schemeClr val="bg1"/>
              </a:solidFill>
              <a:latin typeface="Arial"/>
              <a:cs typeface="Arial"/>
            </a:rPr>
            <a:t>Learning Edge</a:t>
          </a:r>
          <a:endParaRPr lang="en-CA" sz="2300">
            <a:solidFill>
              <a:schemeClr val="bg1"/>
            </a:solidFill>
            <a:latin typeface="Arial"/>
            <a:cs typeface="Arial"/>
          </a:endParaRPr>
        </a:p>
      </dgm:t>
    </dgm:pt>
    <dgm:pt modelId="{E6A143E7-F0A2-4191-B922-65717B3B4580}" type="parTrans" cxnId="{517B6707-FF65-4E94-95D5-FFF7093B0ADB}">
      <dgm:prSet/>
      <dgm:spPr/>
      <dgm:t>
        <a:bodyPr/>
        <a:lstStyle/>
        <a:p>
          <a:endParaRPr lang="en-CA" sz="2500">
            <a:latin typeface="Arial" panose="020B0604020202020204" pitchFamily="34" charset="0"/>
            <a:cs typeface="Arial" panose="020B0604020202020204" pitchFamily="34" charset="0"/>
          </a:endParaRPr>
        </a:p>
      </dgm:t>
    </dgm:pt>
    <dgm:pt modelId="{6C8B77CF-8284-4E51-9C68-F0D99B7A44F9}" type="sibTrans" cxnId="{517B6707-FF65-4E94-95D5-FFF7093B0ADB}">
      <dgm:prSet/>
      <dgm:spPr/>
      <dgm:t>
        <a:bodyPr/>
        <a:lstStyle/>
        <a:p>
          <a:endParaRPr lang="en-CA" sz="2500">
            <a:latin typeface="Arial" panose="020B0604020202020204" pitchFamily="34" charset="0"/>
            <a:cs typeface="Arial" panose="020B0604020202020204" pitchFamily="34" charset="0"/>
          </a:endParaRPr>
        </a:p>
      </dgm:t>
    </dgm:pt>
    <dgm:pt modelId="{BFED6979-2425-418C-A93A-021C3BD9390E}">
      <dgm:prSet phldrT="[Text]" custT="1"/>
      <dgm:spPr>
        <a:solidFill>
          <a:schemeClr val="tx1"/>
        </a:solidFill>
      </dgm:spPr>
      <dgm:t>
        <a:bodyPr lIns="0" tIns="0" rIns="0" bIns="0"/>
        <a:lstStyle/>
        <a:p>
          <a:r>
            <a:rPr lang="en-US" sz="2400">
              <a:solidFill>
                <a:schemeClr val="bg1"/>
              </a:solidFill>
              <a:latin typeface="Arial"/>
              <a:cs typeface="Arial"/>
            </a:rPr>
            <a:t>Comfort Zone</a:t>
          </a:r>
          <a:endParaRPr lang="en-CA" sz="2400">
            <a:solidFill>
              <a:schemeClr val="bg1"/>
            </a:solidFill>
            <a:latin typeface="Arial"/>
            <a:cs typeface="Arial"/>
          </a:endParaRPr>
        </a:p>
      </dgm:t>
    </dgm:pt>
    <dgm:pt modelId="{A83AA13A-5775-477E-B39F-18441D4764F6}" type="parTrans" cxnId="{936FE460-AD80-404F-9A54-3243E51B7DDC}">
      <dgm:prSet/>
      <dgm:spPr/>
      <dgm:t>
        <a:bodyPr/>
        <a:lstStyle/>
        <a:p>
          <a:endParaRPr lang="en-CA" sz="2500">
            <a:latin typeface="Arial" panose="020B0604020202020204" pitchFamily="34" charset="0"/>
            <a:cs typeface="Arial" panose="020B0604020202020204" pitchFamily="34" charset="0"/>
          </a:endParaRPr>
        </a:p>
      </dgm:t>
    </dgm:pt>
    <dgm:pt modelId="{7782459F-1CC3-431B-A520-01F44305230E}" type="sibTrans" cxnId="{936FE460-AD80-404F-9A54-3243E51B7DDC}">
      <dgm:prSet/>
      <dgm:spPr/>
      <dgm:t>
        <a:bodyPr/>
        <a:lstStyle/>
        <a:p>
          <a:endParaRPr lang="en-CA" sz="2500">
            <a:latin typeface="Arial" panose="020B0604020202020204" pitchFamily="34" charset="0"/>
            <a:cs typeface="Arial" panose="020B0604020202020204" pitchFamily="34" charset="0"/>
          </a:endParaRPr>
        </a:p>
      </dgm:t>
    </dgm:pt>
    <dgm:pt modelId="{450672B6-9E91-4F28-A18F-25A016BC9FA3}" type="pres">
      <dgm:prSet presAssocID="{257E0962-D806-4D84-BC84-EDCCFD3A908D}" presName="Name0" presStyleCnt="0">
        <dgm:presLayoutVars>
          <dgm:chMax val="7"/>
          <dgm:resizeHandles val="exact"/>
        </dgm:presLayoutVars>
      </dgm:prSet>
      <dgm:spPr/>
    </dgm:pt>
    <dgm:pt modelId="{5008F436-B86F-4982-B4D3-152B548C9179}" type="pres">
      <dgm:prSet presAssocID="{257E0962-D806-4D84-BC84-EDCCFD3A908D}" presName="comp1" presStyleCnt="0"/>
      <dgm:spPr/>
    </dgm:pt>
    <dgm:pt modelId="{763526CD-1149-451C-9C0F-404CD4369179}" type="pres">
      <dgm:prSet presAssocID="{257E0962-D806-4D84-BC84-EDCCFD3A908D}" presName="circle1" presStyleLbl="node1" presStyleIdx="0" presStyleCnt="3"/>
      <dgm:spPr/>
    </dgm:pt>
    <dgm:pt modelId="{365553D0-FD14-4A6F-AC7A-163995DAE8F3}" type="pres">
      <dgm:prSet presAssocID="{257E0962-D806-4D84-BC84-EDCCFD3A908D}" presName="c1text" presStyleLbl="node1" presStyleIdx="0" presStyleCnt="3">
        <dgm:presLayoutVars>
          <dgm:bulletEnabled val="1"/>
        </dgm:presLayoutVars>
      </dgm:prSet>
      <dgm:spPr/>
    </dgm:pt>
    <dgm:pt modelId="{608D2F56-762B-46D0-8CB6-9D3F133C3CE1}" type="pres">
      <dgm:prSet presAssocID="{257E0962-D806-4D84-BC84-EDCCFD3A908D}" presName="comp2" presStyleCnt="0"/>
      <dgm:spPr/>
    </dgm:pt>
    <dgm:pt modelId="{9AE35827-FA95-45A4-ABB6-8A6DBD4C7BAB}" type="pres">
      <dgm:prSet presAssocID="{257E0962-D806-4D84-BC84-EDCCFD3A908D}" presName="circle2" presStyleLbl="node1" presStyleIdx="1" presStyleCnt="3" custScaleX="81923" custScaleY="87264" custLinFactNeighborX="0" custLinFactNeighborY="-16905"/>
      <dgm:spPr/>
    </dgm:pt>
    <dgm:pt modelId="{45185460-36C9-415C-809A-DDEFE6F2444C}" type="pres">
      <dgm:prSet presAssocID="{257E0962-D806-4D84-BC84-EDCCFD3A908D}" presName="c2text" presStyleLbl="node1" presStyleIdx="1" presStyleCnt="3">
        <dgm:presLayoutVars>
          <dgm:bulletEnabled val="1"/>
        </dgm:presLayoutVars>
      </dgm:prSet>
      <dgm:spPr/>
    </dgm:pt>
    <dgm:pt modelId="{0DA2FC41-2F92-4B4A-BF41-2D40B18BF26E}" type="pres">
      <dgm:prSet presAssocID="{257E0962-D806-4D84-BC84-EDCCFD3A908D}" presName="comp3" presStyleCnt="0"/>
      <dgm:spPr/>
    </dgm:pt>
    <dgm:pt modelId="{8B175163-8539-4F91-8D4F-B2659ED37212}" type="pres">
      <dgm:prSet presAssocID="{257E0962-D806-4D84-BC84-EDCCFD3A908D}" presName="circle3" presStyleLbl="node1" presStyleIdx="2" presStyleCnt="3" custScaleX="68269" custScaleY="68269" custLinFactNeighborX="0" custLinFactNeighborY="-47054"/>
      <dgm:spPr/>
    </dgm:pt>
    <dgm:pt modelId="{797C57C4-0613-4F09-B7A9-48FA445F1868}" type="pres">
      <dgm:prSet presAssocID="{257E0962-D806-4D84-BC84-EDCCFD3A908D}" presName="c3text" presStyleLbl="node1" presStyleIdx="2" presStyleCnt="3">
        <dgm:presLayoutVars>
          <dgm:bulletEnabled val="1"/>
        </dgm:presLayoutVars>
      </dgm:prSet>
      <dgm:spPr/>
    </dgm:pt>
  </dgm:ptLst>
  <dgm:cxnLst>
    <dgm:cxn modelId="{517B6707-FF65-4E94-95D5-FFF7093B0ADB}" srcId="{257E0962-D806-4D84-BC84-EDCCFD3A908D}" destId="{64C88BD7-DA7C-4A3A-850A-55929F529130}" srcOrd="1" destOrd="0" parTransId="{E6A143E7-F0A2-4191-B922-65717B3B4580}" sibTransId="{6C8B77CF-8284-4E51-9C68-F0D99B7A44F9}"/>
    <dgm:cxn modelId="{E9AA0114-41FF-4D6F-9C98-C0FD10281F3E}" type="presOf" srcId="{BFED6979-2425-418C-A93A-021C3BD9390E}" destId="{797C57C4-0613-4F09-B7A9-48FA445F1868}" srcOrd="1" destOrd="0" presId="urn:microsoft.com/office/officeart/2005/8/layout/venn2"/>
    <dgm:cxn modelId="{257E5A5E-CF31-4BA4-ABAB-3E1A56548AD8}" srcId="{257E0962-D806-4D84-BC84-EDCCFD3A908D}" destId="{0A90466C-1A87-436B-9237-56719E2C510F}" srcOrd="0" destOrd="0" parTransId="{C65D31FB-15AE-47E7-959F-1022CFFAA155}" sibTransId="{152C572A-35C2-42A8-A3AE-7C6AEC6B1F9F}"/>
    <dgm:cxn modelId="{936FE460-AD80-404F-9A54-3243E51B7DDC}" srcId="{257E0962-D806-4D84-BC84-EDCCFD3A908D}" destId="{BFED6979-2425-418C-A93A-021C3BD9390E}" srcOrd="2" destOrd="0" parTransId="{A83AA13A-5775-477E-B39F-18441D4764F6}" sibTransId="{7782459F-1CC3-431B-A520-01F44305230E}"/>
    <dgm:cxn modelId="{D30ED56A-24AA-46CB-959F-ADC70AACF0D9}" type="presOf" srcId="{257E0962-D806-4D84-BC84-EDCCFD3A908D}" destId="{450672B6-9E91-4F28-A18F-25A016BC9FA3}" srcOrd="0" destOrd="0" presId="urn:microsoft.com/office/officeart/2005/8/layout/venn2"/>
    <dgm:cxn modelId="{328AD06F-C86F-410F-A21A-4AAF31E804C6}" type="presOf" srcId="{0A90466C-1A87-436B-9237-56719E2C510F}" destId="{365553D0-FD14-4A6F-AC7A-163995DAE8F3}" srcOrd="1" destOrd="0" presId="urn:microsoft.com/office/officeart/2005/8/layout/venn2"/>
    <dgm:cxn modelId="{A7167476-4834-4081-A148-9F2D9DA4670A}" type="presOf" srcId="{64C88BD7-DA7C-4A3A-850A-55929F529130}" destId="{45185460-36C9-415C-809A-DDEFE6F2444C}" srcOrd="1" destOrd="0" presId="urn:microsoft.com/office/officeart/2005/8/layout/venn2"/>
    <dgm:cxn modelId="{A0D82C83-E3ED-4223-BBBC-1E3E4D304B1B}" type="presOf" srcId="{64C88BD7-DA7C-4A3A-850A-55929F529130}" destId="{9AE35827-FA95-45A4-ABB6-8A6DBD4C7BAB}" srcOrd="0" destOrd="0" presId="urn:microsoft.com/office/officeart/2005/8/layout/venn2"/>
    <dgm:cxn modelId="{3A67219B-8839-4070-AAAF-AC0450A43473}" type="presOf" srcId="{0A90466C-1A87-436B-9237-56719E2C510F}" destId="{763526CD-1149-451C-9C0F-404CD4369179}" srcOrd="0" destOrd="0" presId="urn:microsoft.com/office/officeart/2005/8/layout/venn2"/>
    <dgm:cxn modelId="{6D3A4BD4-69D2-4AAB-8F51-B3A813CDB5C4}" type="presOf" srcId="{BFED6979-2425-418C-A93A-021C3BD9390E}" destId="{8B175163-8539-4F91-8D4F-B2659ED37212}" srcOrd="0" destOrd="0" presId="urn:microsoft.com/office/officeart/2005/8/layout/venn2"/>
    <dgm:cxn modelId="{F7C172CF-71FD-4959-AF6D-797B49875628}" type="presParOf" srcId="{450672B6-9E91-4F28-A18F-25A016BC9FA3}" destId="{5008F436-B86F-4982-B4D3-152B548C9179}" srcOrd="0" destOrd="0" presId="urn:microsoft.com/office/officeart/2005/8/layout/venn2"/>
    <dgm:cxn modelId="{E6CBD798-4B95-444C-A29C-A549362BAC69}" type="presParOf" srcId="{5008F436-B86F-4982-B4D3-152B548C9179}" destId="{763526CD-1149-451C-9C0F-404CD4369179}" srcOrd="0" destOrd="0" presId="urn:microsoft.com/office/officeart/2005/8/layout/venn2"/>
    <dgm:cxn modelId="{9E7CACDB-B086-4AB3-84B4-BFF220F4652A}" type="presParOf" srcId="{5008F436-B86F-4982-B4D3-152B548C9179}" destId="{365553D0-FD14-4A6F-AC7A-163995DAE8F3}" srcOrd="1" destOrd="0" presId="urn:microsoft.com/office/officeart/2005/8/layout/venn2"/>
    <dgm:cxn modelId="{96AC2FE2-5E17-4679-96B2-D2B0854D2611}" type="presParOf" srcId="{450672B6-9E91-4F28-A18F-25A016BC9FA3}" destId="{608D2F56-762B-46D0-8CB6-9D3F133C3CE1}" srcOrd="1" destOrd="0" presId="urn:microsoft.com/office/officeart/2005/8/layout/venn2"/>
    <dgm:cxn modelId="{36132BA7-C0D1-4499-ADD8-0E6217966DFD}" type="presParOf" srcId="{608D2F56-762B-46D0-8CB6-9D3F133C3CE1}" destId="{9AE35827-FA95-45A4-ABB6-8A6DBD4C7BAB}" srcOrd="0" destOrd="0" presId="urn:microsoft.com/office/officeart/2005/8/layout/venn2"/>
    <dgm:cxn modelId="{B3965688-8253-483E-86DB-96160E74E1E3}" type="presParOf" srcId="{608D2F56-762B-46D0-8CB6-9D3F133C3CE1}" destId="{45185460-36C9-415C-809A-DDEFE6F2444C}" srcOrd="1" destOrd="0" presId="urn:microsoft.com/office/officeart/2005/8/layout/venn2"/>
    <dgm:cxn modelId="{D4873DF4-ACD1-4064-B6D1-55CED2E79076}" type="presParOf" srcId="{450672B6-9E91-4F28-A18F-25A016BC9FA3}" destId="{0DA2FC41-2F92-4B4A-BF41-2D40B18BF26E}" srcOrd="2" destOrd="0" presId="urn:microsoft.com/office/officeart/2005/8/layout/venn2"/>
    <dgm:cxn modelId="{84E56C75-6CE2-4176-9599-0751307B9F00}" type="presParOf" srcId="{0DA2FC41-2F92-4B4A-BF41-2D40B18BF26E}" destId="{8B175163-8539-4F91-8D4F-B2659ED37212}" srcOrd="0" destOrd="0" presId="urn:microsoft.com/office/officeart/2005/8/layout/venn2"/>
    <dgm:cxn modelId="{E002940A-941D-456F-B019-18C6D1D864D7}" type="presParOf" srcId="{0DA2FC41-2F92-4B4A-BF41-2D40B18BF26E}" destId="{797C57C4-0613-4F09-B7A9-48FA445F1868}" srcOrd="1" destOrd="0" presId="urn:microsoft.com/office/officeart/2005/8/layout/ven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3526CD-1149-451C-9C0F-404CD4369179}">
      <dsp:nvSpPr>
        <dsp:cNvPr id="0" name=""/>
        <dsp:cNvSpPr/>
      </dsp:nvSpPr>
      <dsp:spPr>
        <a:xfrm>
          <a:off x="615725" y="0"/>
          <a:ext cx="4490972" cy="4490972"/>
        </a:xfrm>
        <a:prstGeom prst="ellipse">
          <a:avLst/>
        </a:prstGeom>
        <a:solidFill>
          <a:srgbClr val="009A4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US" sz="2500" kern="1200">
              <a:solidFill>
                <a:schemeClr val="bg1"/>
              </a:solidFill>
              <a:latin typeface="Arial"/>
              <a:cs typeface="Arial"/>
            </a:rPr>
            <a:t>Next Steps</a:t>
          </a:r>
          <a:endParaRPr lang="en-CA" sz="2500" kern="1200">
            <a:solidFill>
              <a:schemeClr val="bg1"/>
            </a:solidFill>
            <a:latin typeface="Arial"/>
            <a:cs typeface="Arial"/>
          </a:endParaRPr>
        </a:p>
      </dsp:txBody>
      <dsp:txXfrm>
        <a:off x="2076414" y="224548"/>
        <a:ext cx="1569594" cy="673645"/>
      </dsp:txXfrm>
    </dsp:sp>
    <dsp:sp modelId="{9AE35827-FA95-45A4-ABB6-8A6DBD4C7BAB}">
      <dsp:nvSpPr>
        <dsp:cNvPr id="0" name=""/>
        <dsp:cNvSpPr/>
      </dsp:nvSpPr>
      <dsp:spPr>
        <a:xfrm>
          <a:off x="1481534" y="767832"/>
          <a:ext cx="2759354" cy="2939251"/>
        </a:xfrm>
        <a:prstGeom prst="ellipse">
          <a:avLst/>
        </a:prstGeom>
        <a:solidFill>
          <a:schemeClr val="accent6">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pPr>
          <a:r>
            <a:rPr lang="en-US" sz="2300" kern="1200">
              <a:solidFill>
                <a:schemeClr val="bg1"/>
              </a:solidFill>
              <a:latin typeface="Arial"/>
              <a:cs typeface="Arial"/>
            </a:rPr>
            <a:t>Learning Edge</a:t>
          </a:r>
          <a:endParaRPr lang="en-CA" sz="2300" kern="1200">
            <a:solidFill>
              <a:schemeClr val="bg1"/>
            </a:solidFill>
            <a:latin typeface="Arial"/>
            <a:cs typeface="Arial"/>
          </a:endParaRPr>
        </a:p>
      </dsp:txBody>
      <dsp:txXfrm>
        <a:off x="2218282" y="951535"/>
        <a:ext cx="1285859" cy="551109"/>
      </dsp:txXfrm>
    </dsp:sp>
    <dsp:sp modelId="{8B175163-8539-4F91-8D4F-B2659ED37212}">
      <dsp:nvSpPr>
        <dsp:cNvPr id="0" name=""/>
        <dsp:cNvSpPr/>
      </dsp:nvSpPr>
      <dsp:spPr>
        <a:xfrm>
          <a:off x="2094726" y="1545152"/>
          <a:ext cx="1532970" cy="1532970"/>
        </a:xfrm>
        <a:prstGeom prst="ellipse">
          <a:avLst/>
        </a:prstGeom>
        <a:solidFill>
          <a:schemeClr val="tx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bg1"/>
              </a:solidFill>
              <a:latin typeface="Arial"/>
              <a:cs typeface="Arial"/>
            </a:rPr>
            <a:t>Comfort Zone</a:t>
          </a:r>
          <a:endParaRPr lang="en-CA" sz="2400" kern="1200">
            <a:solidFill>
              <a:schemeClr val="bg1"/>
            </a:solidFill>
            <a:latin typeface="Arial"/>
            <a:cs typeface="Arial"/>
          </a:endParaRPr>
        </a:p>
      </dsp:txBody>
      <dsp:txXfrm>
        <a:off x="2319224" y="1928395"/>
        <a:ext cx="1083974" cy="766485"/>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79C778-48AF-4C22-A7CC-A7350926C0E4}" type="datetimeFigureOut">
              <a:rPr lang="en-US" smtClean="0"/>
              <a:t>3/21/2024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1EA064-9254-4585-ADD2-C2F2866B6F0C}" type="slidenum">
              <a:rPr lang="en-US" smtClean="0"/>
              <a:t>‹#›</a:t>
            </a:fld>
            <a:endParaRPr lang="en-US"/>
          </a:p>
        </p:txBody>
      </p:sp>
    </p:spTree>
    <p:extLst>
      <p:ext uri="{BB962C8B-B14F-4D97-AF65-F5344CB8AC3E}">
        <p14:creationId xmlns:p14="http://schemas.microsoft.com/office/powerpoint/2010/main" val="2367977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1EA064-9254-4585-ADD2-C2F2866B6F0C}" type="slidenum">
              <a:rPr lang="en-US" smtClean="0"/>
              <a:t>1</a:t>
            </a:fld>
            <a:endParaRPr lang="en-US"/>
          </a:p>
        </p:txBody>
      </p:sp>
    </p:spTree>
    <p:extLst>
      <p:ext uri="{BB962C8B-B14F-4D97-AF65-F5344CB8AC3E}">
        <p14:creationId xmlns:p14="http://schemas.microsoft.com/office/powerpoint/2010/main" val="607881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BE1BB-BF07-4C40-9248-4494A49C38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621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BE1BB-BF07-4C40-9248-4494A49C38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0260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BE1BB-BF07-4C40-9248-4494A49C38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718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BE1BB-BF07-4C40-9248-4494A49C38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4771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1EA064-9254-4585-ADD2-C2F2866B6F0C}" type="slidenum">
              <a:rPr lang="en-US" smtClean="0"/>
              <a:t>14</a:t>
            </a:fld>
            <a:endParaRPr lang="en-US"/>
          </a:p>
        </p:txBody>
      </p:sp>
    </p:spTree>
    <p:extLst>
      <p:ext uri="{BB962C8B-B14F-4D97-AF65-F5344CB8AC3E}">
        <p14:creationId xmlns:p14="http://schemas.microsoft.com/office/powerpoint/2010/main" val="786826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1EA064-9254-4585-ADD2-C2F2866B6F0C}" type="slidenum">
              <a:rPr lang="en-US" smtClean="0"/>
              <a:t>15</a:t>
            </a:fld>
            <a:endParaRPr lang="en-US"/>
          </a:p>
        </p:txBody>
      </p:sp>
    </p:spTree>
    <p:extLst>
      <p:ext uri="{BB962C8B-B14F-4D97-AF65-F5344CB8AC3E}">
        <p14:creationId xmlns:p14="http://schemas.microsoft.com/office/powerpoint/2010/main" val="1480054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F1EA064-9254-4585-ADD2-C2F2866B6F0C}" type="slidenum">
              <a:rPr lang="en-US" smtClean="0"/>
              <a:t>16</a:t>
            </a:fld>
            <a:endParaRPr lang="en-US"/>
          </a:p>
        </p:txBody>
      </p:sp>
    </p:spTree>
    <p:extLst>
      <p:ext uri="{BB962C8B-B14F-4D97-AF65-F5344CB8AC3E}">
        <p14:creationId xmlns:p14="http://schemas.microsoft.com/office/powerpoint/2010/main" val="4197837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1EA064-9254-4585-ADD2-C2F2866B6F0C}" type="slidenum">
              <a:rPr lang="en-US" smtClean="0"/>
              <a:t>17</a:t>
            </a:fld>
            <a:endParaRPr lang="en-US"/>
          </a:p>
        </p:txBody>
      </p:sp>
    </p:spTree>
    <p:extLst>
      <p:ext uri="{BB962C8B-B14F-4D97-AF65-F5344CB8AC3E}">
        <p14:creationId xmlns:p14="http://schemas.microsoft.com/office/powerpoint/2010/main" val="3120876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4809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F7D1-689C-4BC1-B59B-4A4CE078EC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335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BE1BB-BF07-4C40-9248-4494A49C38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839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1EA064-9254-4585-ADD2-C2F2866B6F0C}" type="slidenum">
              <a:rPr lang="en-US" smtClean="0"/>
              <a:t>5</a:t>
            </a:fld>
            <a:endParaRPr lang="en-US"/>
          </a:p>
        </p:txBody>
      </p:sp>
    </p:spTree>
    <p:extLst>
      <p:ext uri="{BB962C8B-B14F-4D97-AF65-F5344CB8AC3E}">
        <p14:creationId xmlns:p14="http://schemas.microsoft.com/office/powerpoint/2010/main" val="4265038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BE1BB-BF07-4C40-9248-4494A49C38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139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BE1BB-BF07-4C40-9248-4494A49C38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153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sngStrike">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BE1BB-BF07-4C40-9248-4494A49C38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592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BE1BB-BF07-4C40-9248-4494A49C38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828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64873" y="569467"/>
            <a:ext cx="11462255" cy="57404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40011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000" b="0" i="0">
                <a:solidFill>
                  <a:schemeClr val="tx1"/>
                </a:solidFill>
                <a:latin typeface="Verdana"/>
                <a:cs typeface="Verdana"/>
              </a:defRPr>
            </a:lvl1pPr>
          </a:lstStyle>
          <a:p>
            <a:pPr marL="12700">
              <a:spcBef>
                <a:spcPts val="105"/>
              </a:spcBef>
            </a:pPr>
            <a:r>
              <a:rPr lang="en-US" spc="-5"/>
              <a:t>2SLGBTQ+</a:t>
            </a:r>
            <a:r>
              <a:rPr lang="en-US" spc="-20"/>
              <a:t> </a:t>
            </a:r>
            <a:r>
              <a:rPr lang="en-US" spc="-5"/>
              <a:t>Fundamentals</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3/21/2024</a:t>
            </a:fld>
            <a:endParaRPr lang="en-US"/>
          </a:p>
        </p:txBody>
      </p:sp>
      <p:sp>
        <p:nvSpPr>
          <p:cNvPr id="6" name="Holder 6"/>
          <p:cNvSpPr>
            <a:spLocks noGrp="1"/>
          </p:cNvSpPr>
          <p:nvPr>
            <p:ph type="sldNum" sz="quarter" idx="7"/>
          </p:nvPr>
        </p:nvSpPr>
        <p:spPr/>
        <p:txBody>
          <a:bodyPr lIns="0" tIns="0" rIns="0" bIns="0"/>
          <a:lstStyle>
            <a:lvl1pPr>
              <a:defRPr sz="1000" b="0" i="0">
                <a:solidFill>
                  <a:schemeClr val="tx1"/>
                </a:solidFill>
                <a:latin typeface="Verdana"/>
                <a:cs typeface="Verdana"/>
              </a:defRPr>
            </a:lvl1pPr>
          </a:lstStyle>
          <a:p>
            <a:pPr marL="12700">
              <a:spcBef>
                <a:spcPts val="105"/>
              </a:spcBef>
            </a:pPr>
            <a:r>
              <a:rPr lang="en-US" spc="-5"/>
              <a:t>PAGE</a:t>
            </a:r>
            <a:r>
              <a:rPr lang="en-US" spc="290"/>
              <a:t> </a:t>
            </a:r>
            <a:fld id="{81D60167-4931-47E6-BA6A-407CBD079E47}" type="slidenum">
              <a:rPr smtClean="0"/>
              <a:pPr marL="12700">
                <a:spcBef>
                  <a:spcPts val="105"/>
                </a:spcBef>
              </a:pPr>
              <a:t>‹#›</a:t>
            </a:fld>
            <a:endParaRPr/>
          </a:p>
        </p:txBody>
      </p:sp>
    </p:spTree>
    <p:extLst>
      <p:ext uri="{BB962C8B-B14F-4D97-AF65-F5344CB8AC3E}">
        <p14:creationId xmlns:p14="http://schemas.microsoft.com/office/powerpoint/2010/main" val="1510565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D4B0C9-B47E-4B33-A656-C78D1805DA95}" type="datetime1">
              <a:rPr lang="en-US" smtClean="0"/>
              <a:t>3/21/2024</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24337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hasCustomPrompt="1"/>
          </p:nvPr>
        </p:nvSpPr>
        <p:spPr>
          <a:xfrm>
            <a:off x="7407697" y="685060"/>
            <a:ext cx="1420859" cy="286052"/>
          </a:xfrm>
        </p:spPr>
        <p:txBody>
          <a:bodyPr anchor="ctr">
            <a:noAutofit/>
          </a:bodyPr>
          <a:lstStyle>
            <a:lvl1pPr marL="0" indent="0" algn="ctr">
              <a:buNone/>
              <a:defRPr sz="10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1</a:t>
            </a:r>
          </a:p>
        </p:txBody>
      </p:sp>
      <p:sp>
        <p:nvSpPr>
          <p:cNvPr id="9" name="Text Placeholder 7"/>
          <p:cNvSpPr>
            <a:spLocks noGrp="1"/>
          </p:cNvSpPr>
          <p:nvPr>
            <p:ph type="body" sz="quarter" idx="14" hasCustomPrompt="1"/>
          </p:nvPr>
        </p:nvSpPr>
        <p:spPr>
          <a:xfrm>
            <a:off x="8908225" y="685060"/>
            <a:ext cx="1420859" cy="286052"/>
          </a:xfrm>
        </p:spPr>
        <p:txBody>
          <a:bodyPr anchor="ctr">
            <a:noAutofit/>
          </a:bodyPr>
          <a:lstStyle>
            <a:lvl1pPr marL="0" indent="0" algn="ctr">
              <a:buNone/>
              <a:defRPr sz="10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2</a:t>
            </a:r>
          </a:p>
        </p:txBody>
      </p:sp>
      <p:sp>
        <p:nvSpPr>
          <p:cNvPr id="10" name="Text Placeholder 7"/>
          <p:cNvSpPr>
            <a:spLocks noGrp="1"/>
          </p:cNvSpPr>
          <p:nvPr>
            <p:ph type="body" sz="quarter" idx="15" hasCustomPrompt="1"/>
          </p:nvPr>
        </p:nvSpPr>
        <p:spPr>
          <a:xfrm>
            <a:off x="10408753" y="685060"/>
            <a:ext cx="1420859" cy="286052"/>
          </a:xfrm>
        </p:spPr>
        <p:txBody>
          <a:bodyPr anchor="ctr">
            <a:noAutofit/>
          </a:bodyPr>
          <a:lstStyle>
            <a:lvl1pPr marL="0" indent="0" algn="ctr">
              <a:buNone/>
              <a:defRPr sz="100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3</a:t>
            </a:r>
          </a:p>
        </p:txBody>
      </p:sp>
      <p:sp>
        <p:nvSpPr>
          <p:cNvPr id="7" name="Date Placeholder 6"/>
          <p:cNvSpPr>
            <a:spLocks noGrp="1"/>
          </p:cNvSpPr>
          <p:nvPr>
            <p:ph type="dt" sz="half" idx="16"/>
          </p:nvPr>
        </p:nvSpPr>
        <p:spPr/>
        <p:txBody>
          <a:bodyPr/>
          <a:lstStyle/>
          <a:p>
            <a:fld id="{48C228CE-C572-4AF5-9728-AA6E475873DD}" type="datetime1">
              <a:rPr lang="en-US" smtClean="0"/>
              <a:t>3/21/2024</a:t>
            </a:fld>
            <a:endParaRPr lang="en-US"/>
          </a:p>
        </p:txBody>
      </p:sp>
      <p:sp>
        <p:nvSpPr>
          <p:cNvPr id="11" name="Footer Placeholder 10"/>
          <p:cNvSpPr>
            <a:spLocks noGrp="1"/>
          </p:cNvSpPr>
          <p:nvPr>
            <p:ph type="ftr" sz="quarter" idx="17"/>
          </p:nvPr>
        </p:nvSpPr>
        <p:spPr/>
        <p:txBody>
          <a:bodyPr/>
          <a:lstStyle/>
          <a:p>
            <a:r>
              <a:rPr lang="en-US"/>
              <a:t>PRESENTATION TITLE</a:t>
            </a:r>
          </a:p>
        </p:txBody>
      </p:sp>
      <p:sp>
        <p:nvSpPr>
          <p:cNvPr id="12" name="Slide Number Placeholder 11"/>
          <p:cNvSpPr>
            <a:spLocks noGrp="1"/>
          </p:cNvSpPr>
          <p:nvPr>
            <p:ph type="sldNum" sz="quarter" idx="18"/>
          </p:nvPr>
        </p:nvSpPr>
        <p:spPr/>
        <p:txBody>
          <a:bodyPr/>
          <a:lstStyle/>
          <a:p>
            <a:r>
              <a:rPr lang="en-US"/>
              <a:t>PAGE  </a:t>
            </a:r>
            <a:fld id="{93005692-73BE-493E-93AB-ECD6027A7652}" type="slidenum">
              <a:rPr lang="en-US" smtClean="0"/>
              <a:pPr/>
              <a:t>‹#›</a:t>
            </a:fld>
            <a:endParaRPr lang="en-US"/>
          </a:p>
        </p:txBody>
      </p:sp>
      <p:sp>
        <p:nvSpPr>
          <p:cNvPr id="4" name="Title 3"/>
          <p:cNvSpPr>
            <a:spLocks noGrp="1"/>
          </p:cNvSpPr>
          <p:nvPr>
            <p:ph type="title"/>
          </p:nvPr>
        </p:nvSpPr>
        <p:spPr>
          <a:xfrm>
            <a:off x="259886" y="434112"/>
            <a:ext cx="7046081" cy="895927"/>
          </a:xfrm>
        </p:spPr>
        <p:txBody>
          <a:bodyPr tIns="182880"/>
          <a:lstStyle>
            <a:lvl1pPr>
              <a:defRPr cap="all" baseline="0"/>
            </a:lvl1pPr>
          </a:lstStyle>
          <a:p>
            <a:r>
              <a:rPr lang="en-US"/>
              <a:t>Click to edit Master title style</a:t>
            </a:r>
          </a:p>
        </p:txBody>
      </p:sp>
    </p:spTree>
    <p:extLst>
      <p:ext uri="{BB962C8B-B14F-4D97-AF65-F5344CB8AC3E}">
        <p14:creationId xmlns:p14="http://schemas.microsoft.com/office/powerpoint/2010/main" val="262032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4" y="1709742"/>
            <a:ext cx="9399507" cy="2852737"/>
          </a:xfrm>
        </p:spPr>
        <p:txBody>
          <a:bodyPr anchor="b">
            <a:normAutofit/>
          </a:bodyPr>
          <a:lstStyle>
            <a:lvl1pPr algn="l">
              <a:defRPr sz="4000" baseline="0">
                <a:solidFill>
                  <a:schemeClr val="tx1"/>
                </a:solidFill>
              </a:defRPr>
            </a:lvl1pPr>
          </a:lstStyle>
          <a:p>
            <a:r>
              <a:rPr lang="en-US"/>
              <a:t>CLICK TO EDIT MASTER</a:t>
            </a:r>
            <a:br>
              <a:rPr lang="en-US"/>
            </a:br>
            <a:r>
              <a:rPr lang="en-US"/>
              <a:t>SECTION TITLE SLIDE</a:t>
            </a:r>
          </a:p>
        </p:txBody>
      </p:sp>
      <p:sp>
        <p:nvSpPr>
          <p:cNvPr id="3" name="Text Placeholder 2"/>
          <p:cNvSpPr>
            <a:spLocks noGrp="1"/>
          </p:cNvSpPr>
          <p:nvPr>
            <p:ph type="body" idx="1"/>
          </p:nvPr>
        </p:nvSpPr>
        <p:spPr>
          <a:xfrm>
            <a:off x="259884" y="4589467"/>
            <a:ext cx="9399507" cy="1500187"/>
          </a:xfrm>
        </p:spPr>
        <p:txBody>
          <a:bodyPr>
            <a:normAutofit/>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026D43AC-4B94-471D-A170-0D88FCD1FB54}" type="datetime1">
              <a:rPr lang="en-US" smtClean="0"/>
              <a:t>3/21/2024</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302689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Section Header_AL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960523" y="1692454"/>
            <a:ext cx="6933512" cy="1331092"/>
          </a:xfrm>
          <a:prstGeom prst="rect">
            <a:avLst/>
          </a:prstGeom>
        </p:spPr>
      </p:pic>
      <p:sp>
        <p:nvSpPr>
          <p:cNvPr id="2" name="Title 1"/>
          <p:cNvSpPr>
            <a:spLocks noGrp="1"/>
          </p:cNvSpPr>
          <p:nvPr>
            <p:ph type="ctrTitle" hasCustomPrompt="1"/>
          </p:nvPr>
        </p:nvSpPr>
        <p:spPr>
          <a:xfrm>
            <a:off x="960523" y="3727927"/>
            <a:ext cx="8770620" cy="1212056"/>
          </a:xfrm>
        </p:spPr>
        <p:txBody>
          <a:bodyPr anchor="b">
            <a:noAutofit/>
          </a:bodyPr>
          <a:lstStyle>
            <a:lvl1pPr algn="l">
              <a:defRPr sz="4000" baseline="0">
                <a:solidFill>
                  <a:schemeClr val="tx1"/>
                </a:solidFill>
                <a:latin typeface="+mj-lt"/>
              </a:defRPr>
            </a:lvl1pPr>
          </a:lstStyle>
          <a:p>
            <a:r>
              <a:rPr lang="en-US"/>
              <a:t>CLICK TO EDIT MASTER</a:t>
            </a:r>
            <a:br>
              <a:rPr lang="en-US"/>
            </a:br>
            <a:r>
              <a:rPr lang="en-US"/>
              <a:t>SECTION TITLE SLIDE OPTION 2</a:t>
            </a:r>
          </a:p>
        </p:txBody>
      </p:sp>
      <p:sp>
        <p:nvSpPr>
          <p:cNvPr id="3" name="Subtitle 2"/>
          <p:cNvSpPr>
            <a:spLocks noGrp="1"/>
          </p:cNvSpPr>
          <p:nvPr>
            <p:ph type="subTitle" idx="1"/>
          </p:nvPr>
        </p:nvSpPr>
        <p:spPr bwMode="gray">
          <a:xfrm>
            <a:off x="960523" y="4947817"/>
            <a:ext cx="8770620" cy="666549"/>
          </a:xfrm>
        </p:spPr>
        <p:txBody>
          <a:bodyPr anchor="t">
            <a:normAutofit/>
          </a:bodyPr>
          <a:lstStyle>
            <a:lvl1pPr marL="0" indent="0" algn="l">
              <a:buNone/>
              <a:defRPr sz="2400">
                <a:solidFill>
                  <a:schemeClr val="tx1">
                    <a:lumMod val="50000"/>
                    <a:lumOff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2EFF9E2-52BD-4C8D-9C57-79F661DB94A1}" type="datetime1">
              <a:rPr lang="en-US" smtClean="0"/>
              <a:t>3/21/2024</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16" name="Group 15"/>
          <p:cNvGrpSpPr/>
          <p:nvPr userDrawn="1"/>
        </p:nvGrpSpPr>
        <p:grpSpPr>
          <a:xfrm>
            <a:off x="0" y="0"/>
            <a:ext cx="12192000" cy="397164"/>
            <a:chOff x="421830" y="1342659"/>
            <a:chExt cx="10018760" cy="290558"/>
          </a:xfrm>
        </p:grpSpPr>
        <p:sp>
          <p:nvSpPr>
            <p:cNvPr id="17" name="Rectangle 16"/>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62714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6" y="434112"/>
            <a:ext cx="11569729" cy="895927"/>
          </a:xfrm>
        </p:spPr>
        <p:txBody>
          <a:bodyPr/>
          <a:lstStyle/>
          <a:p>
            <a:r>
              <a:rPr lang="en-US"/>
              <a:t>CLICK TO EDIT MASTER TITLE STYLE</a:t>
            </a:r>
          </a:p>
        </p:txBody>
      </p:sp>
      <p:sp>
        <p:nvSpPr>
          <p:cNvPr id="3" name="Content Placeholder 2"/>
          <p:cNvSpPr>
            <a:spLocks noGrp="1"/>
          </p:cNvSpPr>
          <p:nvPr>
            <p:ph sz="half" idx="1"/>
          </p:nvPr>
        </p:nvSpPr>
        <p:spPr>
          <a:xfrm>
            <a:off x="259884" y="1413164"/>
            <a:ext cx="5586855" cy="4590472"/>
          </a:xfrm>
        </p:spPr>
        <p:txBody>
          <a:bodyPr/>
          <a:lstStyle>
            <a:lvl1pPr marL="288918" indent="-288918">
              <a:spcBef>
                <a:spcPts val="800"/>
              </a:spcBef>
              <a:spcAft>
                <a:spcPts val="800"/>
              </a:spcAft>
              <a:buFont typeface="Wingdings" charset="2"/>
              <a:buChar char="§"/>
              <a:defRPr/>
            </a:lvl1pPr>
            <a:lvl2pPr marL="685783" indent="-228594">
              <a:spcBef>
                <a:spcPts val="800"/>
              </a:spcBef>
              <a:spcAft>
                <a:spcPts val="800"/>
              </a:spcAft>
              <a:buFont typeface="Wingdings" charset="2"/>
              <a:buChar char="§"/>
              <a:defRPr/>
            </a:lvl2pPr>
            <a:lvl3pPr marL="1142971" indent="-228594">
              <a:spcBef>
                <a:spcPts val="800"/>
              </a:spcBef>
              <a:spcAft>
                <a:spcPts val="800"/>
              </a:spcAft>
              <a:buFont typeface="Wingdings" charset="2"/>
              <a:buChar char="§"/>
              <a:defRPr/>
            </a:lvl3pPr>
            <a:lvl4pPr marL="1600160" indent="-228594">
              <a:spcBef>
                <a:spcPts val="800"/>
              </a:spcBef>
              <a:spcAft>
                <a:spcPts val="800"/>
              </a:spcAft>
              <a:buFont typeface="Wingdings" charset="2"/>
              <a:buChar char="§"/>
              <a:defRPr/>
            </a:lvl4pPr>
            <a:lvl5pPr marL="2057349" indent="-228594">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994" y="1413164"/>
            <a:ext cx="5658620" cy="4590472"/>
          </a:xfrm>
        </p:spPr>
        <p:txBody>
          <a:bodyPr/>
          <a:lstStyle>
            <a:lvl1pPr marL="288918" indent="-288918">
              <a:spcBef>
                <a:spcPts val="800"/>
              </a:spcBef>
              <a:spcAft>
                <a:spcPts val="800"/>
              </a:spcAft>
              <a:buFont typeface="Wingdings" charset="2"/>
              <a:buChar char="§"/>
              <a:defRPr/>
            </a:lvl1pPr>
            <a:lvl2pPr marL="685783" indent="-228594">
              <a:spcBef>
                <a:spcPts val="800"/>
              </a:spcBef>
              <a:spcAft>
                <a:spcPts val="800"/>
              </a:spcAft>
              <a:buFont typeface="Wingdings" charset="2"/>
              <a:buChar char="§"/>
              <a:defRPr/>
            </a:lvl2pPr>
            <a:lvl3pPr marL="1142971" indent="-228594">
              <a:spcBef>
                <a:spcPts val="800"/>
              </a:spcBef>
              <a:spcAft>
                <a:spcPts val="800"/>
              </a:spcAft>
              <a:buFont typeface="Wingdings" charset="2"/>
              <a:buChar char="§"/>
              <a:defRPr/>
            </a:lvl3pPr>
            <a:lvl4pPr marL="1600160" indent="-228594">
              <a:spcBef>
                <a:spcPts val="800"/>
              </a:spcBef>
              <a:spcAft>
                <a:spcPts val="800"/>
              </a:spcAft>
              <a:buFont typeface="Wingdings" charset="2"/>
              <a:buChar char="§"/>
              <a:defRPr/>
            </a:lvl4pPr>
            <a:lvl5pPr marL="2057349" indent="-228594">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081881F3-AB4F-4026-8B03-DBF7475676B1}" type="datetime1">
              <a:rPr lang="en-US" smtClean="0"/>
              <a:t>3/21/2024</a:t>
            </a:fld>
            <a:endParaRPr lang="en-US"/>
          </a:p>
        </p:txBody>
      </p:sp>
      <p:sp>
        <p:nvSpPr>
          <p:cNvPr id="9" name="Footer Placeholder 8"/>
          <p:cNvSpPr>
            <a:spLocks noGrp="1"/>
          </p:cNvSpPr>
          <p:nvPr>
            <p:ph type="ftr" sz="quarter" idx="11"/>
          </p:nvPr>
        </p:nvSpPr>
        <p:spPr/>
        <p:txBody>
          <a:bodyPr/>
          <a:lstStyle/>
          <a:p>
            <a:r>
              <a:rPr lang="en-US"/>
              <a:t>PRESENTATION TITLE</a:t>
            </a:r>
          </a:p>
        </p:txBody>
      </p:sp>
      <p:sp>
        <p:nvSpPr>
          <p:cNvPr id="10" name="Slide Number Placeholder 9"/>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397404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9883" y="1396192"/>
            <a:ext cx="5619624" cy="670270"/>
          </a:xfrm>
        </p:spPr>
        <p:txBody>
          <a:bodyPr anchor="b">
            <a:noAutofit/>
          </a:bodyPr>
          <a:lstStyle>
            <a:lvl1pPr marL="0" indent="0">
              <a:buNone/>
              <a:defRPr sz="2800" b="1" baseline="0">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259883" y="2184402"/>
            <a:ext cx="5619624" cy="3846945"/>
          </a:xfrm>
        </p:spPr>
        <p:txBody>
          <a:bodyPr>
            <a:normAutofit/>
          </a:bodyPr>
          <a:lstStyle>
            <a:lvl1pPr marL="288918" indent="-288918">
              <a:spcBef>
                <a:spcPts val="800"/>
              </a:spcBef>
              <a:spcAft>
                <a:spcPts val="800"/>
              </a:spcAft>
              <a:buFont typeface="Wingdings" charset="2"/>
              <a:buChar char="§"/>
              <a:defRPr sz="2000"/>
            </a:lvl1pPr>
            <a:lvl2pPr marL="685783" indent="-228594">
              <a:spcBef>
                <a:spcPts val="800"/>
              </a:spcBef>
              <a:spcAft>
                <a:spcPts val="800"/>
              </a:spcAft>
              <a:buFont typeface="Wingdings" charset="2"/>
              <a:buChar char="§"/>
              <a:defRPr sz="1800"/>
            </a:lvl2pPr>
            <a:lvl3pPr marL="1142971" indent="-228594">
              <a:spcBef>
                <a:spcPts val="800"/>
              </a:spcBef>
              <a:spcAft>
                <a:spcPts val="800"/>
              </a:spcAft>
              <a:buFont typeface="Wingdings" charset="2"/>
              <a:buChar char="§"/>
              <a:defRPr sz="1600"/>
            </a:lvl3pPr>
            <a:lvl4pPr marL="1600160" indent="-228594">
              <a:spcBef>
                <a:spcPts val="800"/>
              </a:spcBef>
              <a:spcAft>
                <a:spcPts val="800"/>
              </a:spcAft>
              <a:buFont typeface="Wingdings" charset="2"/>
              <a:buChar char="§"/>
              <a:defRPr sz="1400"/>
            </a:lvl4pPr>
            <a:lvl5pPr marL="2057349" indent="-228594">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36153" y="1396192"/>
            <a:ext cx="5593459" cy="670270"/>
          </a:xfrm>
        </p:spPr>
        <p:txBody>
          <a:bodyPr anchor="b">
            <a:normAutofit/>
          </a:bodyPr>
          <a:lstStyle>
            <a:lvl1pPr marL="0" indent="0">
              <a:buNone/>
              <a:defRPr sz="2800" b="1">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236153" y="2184402"/>
            <a:ext cx="5593459" cy="3846945"/>
          </a:xfrm>
        </p:spPr>
        <p:txBody>
          <a:bodyPr>
            <a:normAutofit/>
          </a:bodyPr>
          <a:lstStyle>
            <a:lvl1pPr marL="288918" indent="-288918">
              <a:spcBef>
                <a:spcPts val="800"/>
              </a:spcBef>
              <a:spcAft>
                <a:spcPts val="800"/>
              </a:spcAft>
              <a:buFont typeface="Wingdings" charset="2"/>
              <a:buChar char="§"/>
              <a:defRPr sz="2000"/>
            </a:lvl1pPr>
            <a:lvl2pPr marL="685783" indent="-228594">
              <a:spcBef>
                <a:spcPts val="800"/>
              </a:spcBef>
              <a:spcAft>
                <a:spcPts val="800"/>
              </a:spcAft>
              <a:buFont typeface="Wingdings" charset="2"/>
              <a:buChar char="§"/>
              <a:defRPr sz="1800"/>
            </a:lvl2pPr>
            <a:lvl3pPr marL="1142971" indent="-228594">
              <a:spcBef>
                <a:spcPts val="800"/>
              </a:spcBef>
              <a:spcAft>
                <a:spcPts val="800"/>
              </a:spcAft>
              <a:buFont typeface="Wingdings" charset="2"/>
              <a:buChar char="§"/>
              <a:defRPr sz="1600"/>
            </a:lvl3pPr>
            <a:lvl4pPr marL="1600160" indent="-228594">
              <a:spcBef>
                <a:spcPts val="800"/>
              </a:spcBef>
              <a:spcAft>
                <a:spcPts val="800"/>
              </a:spcAft>
              <a:buFont typeface="Wingdings" charset="2"/>
              <a:buChar char="§"/>
              <a:defRPr sz="1400"/>
            </a:lvl4pPr>
            <a:lvl5pPr marL="2057349" indent="-228594">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hasCustomPrompt="1"/>
          </p:nvPr>
        </p:nvSpPr>
        <p:spPr>
          <a:xfrm>
            <a:off x="259886" y="434112"/>
            <a:ext cx="11569729" cy="895927"/>
          </a:xfrm>
        </p:spPr>
        <p:txBody>
          <a:bodyPr/>
          <a:lstStyle/>
          <a:p>
            <a:r>
              <a:rPr lang="en-US"/>
              <a:t>CLICK TO EDIT MASTER TITLE STYLE</a:t>
            </a:r>
          </a:p>
        </p:txBody>
      </p:sp>
      <p:sp>
        <p:nvSpPr>
          <p:cNvPr id="2" name="Date Placeholder 1"/>
          <p:cNvSpPr>
            <a:spLocks noGrp="1"/>
          </p:cNvSpPr>
          <p:nvPr>
            <p:ph type="dt" sz="half" idx="10"/>
          </p:nvPr>
        </p:nvSpPr>
        <p:spPr/>
        <p:txBody>
          <a:bodyPr/>
          <a:lstStyle/>
          <a:p>
            <a:fld id="{C17F432B-3FBE-4889-963D-BF97BFBB7D3F}" type="datetime1">
              <a:rPr lang="en-US" smtClean="0"/>
              <a:t>3/21/2024</a:t>
            </a:fld>
            <a:endParaRPr lang="en-US"/>
          </a:p>
        </p:txBody>
      </p:sp>
      <p:sp>
        <p:nvSpPr>
          <p:cNvPr id="11" name="Footer Placeholder 10"/>
          <p:cNvSpPr>
            <a:spLocks noGrp="1"/>
          </p:cNvSpPr>
          <p:nvPr>
            <p:ph type="ftr" sz="quarter" idx="11"/>
          </p:nvPr>
        </p:nvSpPr>
        <p:spPr/>
        <p:txBody>
          <a:bodyPr/>
          <a:lstStyle/>
          <a:p>
            <a:r>
              <a:rPr lang="en-US"/>
              <a:t>PRESENTATION TITLE</a:t>
            </a:r>
          </a:p>
        </p:txBody>
      </p:sp>
      <p:sp>
        <p:nvSpPr>
          <p:cNvPr id="12" name="Slide Number Placeholder 11"/>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42107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6" name="Date Placeholder 5"/>
          <p:cNvSpPr>
            <a:spLocks noGrp="1"/>
          </p:cNvSpPr>
          <p:nvPr>
            <p:ph type="dt" sz="half" idx="10"/>
          </p:nvPr>
        </p:nvSpPr>
        <p:spPr/>
        <p:txBody>
          <a:bodyPr/>
          <a:lstStyle/>
          <a:p>
            <a:fld id="{310CCC04-1E76-41EE-A8AC-75AD85313D09}" type="datetime1">
              <a:rPr lang="en-US" smtClean="0"/>
              <a:t>3/21/2024</a:t>
            </a:fld>
            <a:endParaRPr lang="en-US"/>
          </a:p>
        </p:txBody>
      </p:sp>
      <p:sp>
        <p:nvSpPr>
          <p:cNvPr id="7" name="Footer Placeholder 6"/>
          <p:cNvSpPr>
            <a:spLocks noGrp="1"/>
          </p:cNvSpPr>
          <p:nvPr>
            <p:ph type="ftr" sz="quarter" idx="11"/>
          </p:nvPr>
        </p:nvSpPr>
        <p:spPr/>
        <p:txBody>
          <a:bodyPr/>
          <a:lstStyle/>
          <a:p>
            <a:r>
              <a:rPr lang="en-US"/>
              <a:t>PRESENTATION TITLE</a:t>
            </a:r>
          </a:p>
        </p:txBody>
      </p:sp>
      <p:sp>
        <p:nvSpPr>
          <p:cNvPr id="8" name="Slide Number Placeholder 7"/>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29470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3974A9E-84AC-4661-9381-CC35B09E47F7}" type="datetime1">
              <a:rPr lang="en-US" smtClean="0"/>
              <a:t>3/21/2024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55053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_NoBkgr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E55829F-8847-4C2A-8DD0-690EAD78E53F}" type="datetime1">
              <a:rPr lang="en-US" smtClean="0"/>
              <a:t>3/21/2024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07026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ntext or Quot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0074" y="1237675"/>
            <a:ext cx="4331855" cy="910202"/>
          </a:xfrm>
        </p:spPr>
        <p:txBody>
          <a:bodyPr anchor="b">
            <a:normAutofit/>
          </a:bodyPr>
          <a:lstStyle>
            <a:lvl1pPr algn="ctr">
              <a:defRPr sz="2800" cap="all" baseline="0"/>
            </a:lvl1pPr>
          </a:lstStyle>
          <a:p>
            <a:r>
              <a:rPr lang="en-US"/>
              <a:t>CONTEXT or THEME</a:t>
            </a:r>
          </a:p>
        </p:txBody>
      </p:sp>
      <p:sp>
        <p:nvSpPr>
          <p:cNvPr id="3" name="Date Placeholder 2"/>
          <p:cNvSpPr>
            <a:spLocks noGrp="1"/>
          </p:cNvSpPr>
          <p:nvPr>
            <p:ph type="dt" sz="half" idx="10"/>
          </p:nvPr>
        </p:nvSpPr>
        <p:spPr>
          <a:xfrm>
            <a:off x="10687613" y="6335313"/>
            <a:ext cx="1181115" cy="250337"/>
          </a:xfrm>
        </p:spPr>
        <p:txBody>
          <a:bodyPr/>
          <a:lstStyle/>
          <a:p>
            <a:fld id="{5FDFC970-B950-4395-A833-47227D4A68CA}" type="datetime1">
              <a:rPr lang="en-US" smtClean="0"/>
              <a:t>3/21/2024</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cxnSp>
        <p:nvCxnSpPr>
          <p:cNvPr id="12" name="Straight Connector 11"/>
          <p:cNvCxnSpPr/>
          <p:nvPr userDrawn="1"/>
        </p:nvCxnSpPr>
        <p:spPr>
          <a:xfrm>
            <a:off x="3930075"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930075"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p:nvPr>
        </p:nvSpPr>
        <p:spPr>
          <a:xfrm>
            <a:off x="660400" y="2420360"/>
            <a:ext cx="10871200" cy="2114550"/>
          </a:xfrm>
        </p:spPr>
        <p:txBody>
          <a:bodyPr anchor="ctr">
            <a:normAutofit/>
          </a:bodyPr>
          <a:lstStyle>
            <a:lvl1pPr marL="0" indent="0" algn="ctr">
              <a:lnSpc>
                <a:spcPct val="100000"/>
              </a:lnSpc>
              <a:buNone/>
              <a:defRPr sz="28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3930075" y="4784729"/>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spTree>
    <p:extLst>
      <p:ext uri="{BB962C8B-B14F-4D97-AF65-F5344CB8AC3E}">
        <p14:creationId xmlns:p14="http://schemas.microsoft.com/office/powerpoint/2010/main" val="62261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Impact"/>
                <a:cs typeface="Impact"/>
              </a:defRPr>
            </a:lvl1pPr>
          </a:lstStyle>
          <a:p>
            <a:endParaRPr/>
          </a:p>
        </p:txBody>
      </p:sp>
      <p:sp>
        <p:nvSpPr>
          <p:cNvPr id="3" name="Holder 3"/>
          <p:cNvSpPr>
            <a:spLocks noGrp="1"/>
          </p:cNvSpPr>
          <p:nvPr>
            <p:ph type="body" idx="1"/>
          </p:nvPr>
        </p:nvSpPr>
        <p:spPr/>
        <p:txBody>
          <a:bodyPr lIns="0" tIns="0" rIns="0" bIns="0"/>
          <a:lstStyle>
            <a:lvl1pPr>
              <a:defRPr sz="2600" b="0" i="0">
                <a:solidFill>
                  <a:schemeClr val="tx1"/>
                </a:solidFill>
                <a:latin typeface="Georgia"/>
                <a:cs typeface="Georgia"/>
              </a:defRPr>
            </a:lvl1pPr>
          </a:lstStyle>
          <a:p>
            <a:endParaRPr/>
          </a:p>
        </p:txBody>
      </p:sp>
      <p:sp>
        <p:nvSpPr>
          <p:cNvPr id="4" name="Holder 4"/>
          <p:cNvSpPr>
            <a:spLocks noGrp="1"/>
          </p:cNvSpPr>
          <p:nvPr>
            <p:ph type="ftr" sz="quarter" idx="5"/>
          </p:nvPr>
        </p:nvSpPr>
        <p:spPr/>
        <p:txBody>
          <a:bodyPr lIns="0" tIns="0" rIns="0" bIns="0"/>
          <a:lstStyle>
            <a:lvl1pPr>
              <a:defRPr sz="1000" b="0" i="0">
                <a:solidFill>
                  <a:schemeClr val="tx1"/>
                </a:solidFill>
                <a:latin typeface="Verdana"/>
                <a:cs typeface="Verdana"/>
              </a:defRPr>
            </a:lvl1pPr>
          </a:lstStyle>
          <a:p>
            <a:pPr marL="12700">
              <a:spcBef>
                <a:spcPts val="105"/>
              </a:spcBef>
            </a:pPr>
            <a:r>
              <a:rPr lang="en-US" spc="-5"/>
              <a:t>2SLGBTQ+</a:t>
            </a:r>
            <a:r>
              <a:rPr lang="en-US" spc="-20"/>
              <a:t> </a:t>
            </a:r>
            <a:r>
              <a:rPr lang="en-US" spc="-5"/>
              <a:t>Fundamentals</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3/21/2024</a:t>
            </a:fld>
            <a:endParaRPr lang="en-US"/>
          </a:p>
        </p:txBody>
      </p:sp>
      <p:sp>
        <p:nvSpPr>
          <p:cNvPr id="6" name="Holder 6"/>
          <p:cNvSpPr>
            <a:spLocks noGrp="1"/>
          </p:cNvSpPr>
          <p:nvPr>
            <p:ph type="sldNum" sz="quarter" idx="7"/>
          </p:nvPr>
        </p:nvSpPr>
        <p:spPr/>
        <p:txBody>
          <a:bodyPr lIns="0" tIns="0" rIns="0" bIns="0"/>
          <a:lstStyle>
            <a:lvl1pPr>
              <a:defRPr sz="1000" b="0" i="0">
                <a:solidFill>
                  <a:schemeClr val="tx1"/>
                </a:solidFill>
                <a:latin typeface="Verdana"/>
                <a:cs typeface="Verdana"/>
              </a:defRPr>
            </a:lvl1pPr>
          </a:lstStyle>
          <a:p>
            <a:pPr marL="12700">
              <a:spcBef>
                <a:spcPts val="105"/>
              </a:spcBef>
            </a:pPr>
            <a:r>
              <a:rPr lang="en-US" spc="-5"/>
              <a:t>PAGE</a:t>
            </a:r>
            <a:r>
              <a:rPr lang="en-US" spc="290"/>
              <a:t> </a:t>
            </a:r>
            <a:fld id="{81D60167-4931-47E6-BA6A-407CBD079E47}" type="slidenum">
              <a:rPr smtClean="0"/>
              <a:pPr marL="12700">
                <a:spcBef>
                  <a:spcPts val="105"/>
                </a:spcBef>
              </a:pPr>
              <a:t>‹#›</a:t>
            </a:fld>
            <a:endParaRPr/>
          </a:p>
        </p:txBody>
      </p:sp>
    </p:spTree>
    <p:extLst>
      <p:ext uri="{BB962C8B-B14F-4D97-AF65-F5344CB8AC3E}">
        <p14:creationId xmlns:p14="http://schemas.microsoft.com/office/powerpoint/2010/main" val="33204617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ntext or Quote with Photo">
    <p:bg>
      <p:bgPr>
        <a:solidFill>
          <a:schemeClr val="bg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6350285" y="495661"/>
            <a:ext cx="5440648" cy="5757360"/>
          </a:xfrm>
        </p:spPr>
        <p:txBody>
          <a:bodyPr/>
          <a:lstStyle/>
          <a:p>
            <a:r>
              <a:rPr lang="en-US"/>
              <a:t>Click icon to add picture</a:t>
            </a:r>
          </a:p>
        </p:txBody>
      </p:sp>
      <p:sp>
        <p:nvSpPr>
          <p:cNvPr id="2" name="Title 1"/>
          <p:cNvSpPr>
            <a:spLocks noGrp="1"/>
          </p:cNvSpPr>
          <p:nvPr>
            <p:ph type="title" hasCustomPrompt="1"/>
          </p:nvPr>
        </p:nvSpPr>
        <p:spPr>
          <a:xfrm>
            <a:off x="854365" y="1237675"/>
            <a:ext cx="4331855" cy="910202"/>
          </a:xfrm>
        </p:spPr>
        <p:txBody>
          <a:bodyPr anchor="b">
            <a:normAutofit/>
          </a:bodyPr>
          <a:lstStyle>
            <a:lvl1pPr algn="ctr">
              <a:defRPr sz="2800" cap="all" baseline="0"/>
            </a:lvl1pPr>
          </a:lstStyle>
          <a:p>
            <a:r>
              <a:rPr lang="en-US"/>
              <a:t>CONTEXT or THEME</a:t>
            </a:r>
          </a:p>
        </p:txBody>
      </p:sp>
      <p:sp>
        <p:nvSpPr>
          <p:cNvPr id="3" name="Date Placeholder 2"/>
          <p:cNvSpPr>
            <a:spLocks noGrp="1"/>
          </p:cNvSpPr>
          <p:nvPr>
            <p:ph type="dt" sz="half" idx="10"/>
          </p:nvPr>
        </p:nvSpPr>
        <p:spPr>
          <a:xfrm>
            <a:off x="10692948" y="6335313"/>
            <a:ext cx="1181115" cy="250337"/>
          </a:xfrm>
        </p:spPr>
        <p:txBody>
          <a:bodyPr/>
          <a:lstStyle/>
          <a:p>
            <a:fld id="{5FDFC970-B950-4395-A833-47227D4A68CA}" type="datetime1">
              <a:rPr lang="en-US" smtClean="0"/>
              <a:t>3/21/2024</a:t>
            </a:fld>
            <a:endParaRPr lang="en-US"/>
          </a:p>
        </p:txBody>
      </p:sp>
      <p:sp>
        <p:nvSpPr>
          <p:cNvPr id="4" name="Footer Placeholder 3"/>
          <p:cNvSpPr>
            <a:spLocks noGrp="1"/>
          </p:cNvSpPr>
          <p:nvPr>
            <p:ph type="ftr" sz="quarter" idx="11"/>
          </p:nvPr>
        </p:nvSpPr>
        <p:spPr>
          <a:xfrm>
            <a:off x="259884" y="6335313"/>
            <a:ext cx="3887245" cy="250337"/>
          </a:xfrm>
        </p:spPr>
        <p:txBody>
          <a:bodyPr/>
          <a:lstStyle/>
          <a:p>
            <a:r>
              <a:rPr lang="en-US"/>
              <a:t>PRESENTATION TITLE</a:t>
            </a:r>
          </a:p>
        </p:txBody>
      </p:sp>
      <p:sp>
        <p:nvSpPr>
          <p:cNvPr id="5" name="Slide Number Placeholder 4"/>
          <p:cNvSpPr>
            <a:spLocks noGrp="1"/>
          </p:cNvSpPr>
          <p:nvPr>
            <p:ph type="sldNum" sz="quarter" idx="12"/>
          </p:nvPr>
        </p:nvSpPr>
        <p:spPr>
          <a:xfrm>
            <a:off x="4479637" y="6335313"/>
            <a:ext cx="1300273" cy="250337"/>
          </a:xfrm>
        </p:spPr>
        <p:txBody>
          <a:bodyPr/>
          <a:lstStyle/>
          <a:p>
            <a:r>
              <a:rPr lang="en-US"/>
              <a:t>PAGE  </a:t>
            </a:r>
            <a:fld id="{93005692-73BE-493E-93AB-ECD6027A7652}" type="slidenum">
              <a:rPr lang="en-US" smtClean="0"/>
              <a:pPr/>
              <a:t>‹#›</a:t>
            </a:fld>
            <a:endParaRPr lang="en-US"/>
          </a:p>
        </p:txBody>
      </p:sp>
      <p:sp>
        <p:nvSpPr>
          <p:cNvPr id="15" name="Text Placeholder 14"/>
          <p:cNvSpPr>
            <a:spLocks noGrp="1"/>
          </p:cNvSpPr>
          <p:nvPr>
            <p:ph type="body" sz="quarter" idx="13"/>
          </p:nvPr>
        </p:nvSpPr>
        <p:spPr>
          <a:xfrm>
            <a:off x="544945" y="2409026"/>
            <a:ext cx="4950695" cy="2114550"/>
          </a:xfrm>
        </p:spPr>
        <p:txBody>
          <a:bodyPr anchor="ctr">
            <a:normAutofit/>
          </a:bodyPr>
          <a:lstStyle>
            <a:lvl1pPr marL="0" indent="0" algn="ctr">
              <a:lnSpc>
                <a:spcPct val="100000"/>
              </a:lnSpc>
              <a:buNone/>
              <a:defRPr sz="22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854365" y="4784729"/>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cxnSp>
        <p:nvCxnSpPr>
          <p:cNvPr id="10" name="Straight Connector 9"/>
          <p:cNvCxnSpPr/>
          <p:nvPr userDrawn="1"/>
        </p:nvCxnSpPr>
        <p:spPr>
          <a:xfrm>
            <a:off x="854366"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854366"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791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91" y="3461559"/>
            <a:ext cx="9070975" cy="598488"/>
          </a:xfrm>
        </p:spPr>
        <p:txBody>
          <a:bodyPr>
            <a:normAutofit/>
          </a:bodyPr>
          <a:lstStyle>
            <a:lvl1pPr marL="0" indent="0" algn="ctr">
              <a:buNone/>
              <a:defRPr sz="3200"/>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4" y="2382985"/>
            <a:ext cx="11569729" cy="1046019"/>
          </a:xfrm>
        </p:spPr>
        <p:txBody>
          <a:bodyPr anchor="b">
            <a:normAutofit/>
          </a:bodyPr>
          <a:lstStyle>
            <a:lvl1pPr algn="ctr">
              <a:defRPr sz="6000" cap="all" baseline="0"/>
            </a:lvl1pPr>
          </a:lstStyle>
          <a:p>
            <a:r>
              <a:rPr lang="en-US"/>
              <a:t>SECTION DIVIDER</a:t>
            </a:r>
          </a:p>
        </p:txBody>
      </p:sp>
      <p:sp>
        <p:nvSpPr>
          <p:cNvPr id="3" name="Date Placeholder 2"/>
          <p:cNvSpPr>
            <a:spLocks noGrp="1"/>
          </p:cNvSpPr>
          <p:nvPr>
            <p:ph type="dt" sz="half" idx="10"/>
          </p:nvPr>
        </p:nvSpPr>
        <p:spPr>
          <a:xfrm>
            <a:off x="10676205" y="6335313"/>
            <a:ext cx="1181115" cy="250337"/>
          </a:xfrm>
        </p:spPr>
        <p:txBody>
          <a:bodyPr/>
          <a:lstStyle/>
          <a:p>
            <a:fld id="{5FDFC970-B950-4395-A833-47227D4A68CA}" type="datetime1">
              <a:rPr lang="en-US" smtClean="0"/>
              <a:t>3/21/2024</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4707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91" y="3461559"/>
            <a:ext cx="9070975" cy="598488"/>
          </a:xfrm>
        </p:spPr>
        <p:txBody>
          <a:bodyPr>
            <a:normAutofit/>
          </a:bodyPr>
          <a:lstStyle>
            <a:lvl1pPr marL="0" indent="0" algn="ctr">
              <a:buNone/>
              <a:defRPr sz="3200"/>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4" y="2382985"/>
            <a:ext cx="11569729" cy="1046019"/>
          </a:xfrm>
        </p:spPr>
        <p:txBody>
          <a:bodyPr anchor="b">
            <a:normAutofit/>
          </a:bodyPr>
          <a:lstStyle>
            <a:lvl1pPr algn="ctr">
              <a:defRPr sz="6000" cap="all" baseline="0"/>
            </a:lvl1pPr>
          </a:lstStyle>
          <a:p>
            <a:r>
              <a:rPr lang="en-US"/>
              <a:t>SECTION DIVIDER</a:t>
            </a:r>
          </a:p>
        </p:txBody>
      </p:sp>
      <p:sp>
        <p:nvSpPr>
          <p:cNvPr id="3" name="Date Placeholder 2"/>
          <p:cNvSpPr>
            <a:spLocks noGrp="1"/>
          </p:cNvSpPr>
          <p:nvPr>
            <p:ph type="dt" sz="half" idx="10"/>
          </p:nvPr>
        </p:nvSpPr>
        <p:spPr>
          <a:xfrm>
            <a:off x="10676205" y="6335313"/>
            <a:ext cx="1181115" cy="250337"/>
          </a:xfrm>
        </p:spPr>
        <p:txBody>
          <a:bodyPr/>
          <a:lstStyle/>
          <a:p>
            <a:fld id="{5FDFC970-B950-4395-A833-47227D4A68CA}" type="datetime1">
              <a:rPr lang="en-US" smtClean="0"/>
              <a:t>3/21/2024</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4063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91" y="3461559"/>
            <a:ext cx="9070975" cy="598488"/>
          </a:xfrm>
        </p:spPr>
        <p:txBody>
          <a:bodyPr>
            <a:normAutofit/>
          </a:bodyPr>
          <a:lstStyle>
            <a:lvl1pPr marL="0" indent="0" algn="ctr">
              <a:buNone/>
              <a:defRPr sz="3200">
                <a:solidFill>
                  <a:schemeClr val="bg1"/>
                </a:solidFill>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4" y="2382985"/>
            <a:ext cx="11569729" cy="1046019"/>
          </a:xfrm>
        </p:spPr>
        <p:txBody>
          <a:bodyPr anchor="b">
            <a:normAutofit/>
          </a:bodyPr>
          <a:lstStyle>
            <a:lvl1pPr algn="ctr">
              <a:defRPr sz="6000" cap="all" baseline="0">
                <a:solidFill>
                  <a:schemeClr val="bg1"/>
                </a:solidFill>
              </a:defRPr>
            </a:lvl1pPr>
          </a:lstStyle>
          <a:p>
            <a:r>
              <a:rPr lang="en-US"/>
              <a:t>SECTION DIVIDER</a:t>
            </a:r>
          </a:p>
        </p:txBody>
      </p:sp>
      <p:sp>
        <p:nvSpPr>
          <p:cNvPr id="3" name="Date Placeholder 2"/>
          <p:cNvSpPr>
            <a:spLocks noGrp="1"/>
          </p:cNvSpPr>
          <p:nvPr>
            <p:ph type="dt" sz="half" idx="10"/>
          </p:nvPr>
        </p:nvSpPr>
        <p:spPr>
          <a:xfrm>
            <a:off x="10676205" y="6335313"/>
            <a:ext cx="1181115" cy="250337"/>
          </a:xfrm>
        </p:spPr>
        <p:txBody>
          <a:bodyPr/>
          <a:lstStyle>
            <a:lvl1pPr>
              <a:defRPr>
                <a:solidFill>
                  <a:schemeClr val="bg1"/>
                </a:solidFill>
              </a:defRPr>
            </a:lvl1pPr>
          </a:lstStyle>
          <a:p>
            <a:fld id="{5FDFC970-B950-4395-A833-47227D4A68CA}" type="datetime1">
              <a:rPr lang="en-US" smtClean="0"/>
              <a:pPr/>
              <a:t>3/21/2024</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382228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7" name="Picture 6" title="University of Waterlo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9154" y="546789"/>
            <a:ext cx="8533695" cy="4157128"/>
          </a:xfrm>
          <a:prstGeom prst="rect">
            <a:avLst/>
          </a:prstGeom>
        </p:spPr>
      </p:pic>
      <p:sp>
        <p:nvSpPr>
          <p:cNvPr id="2" name="Title 1"/>
          <p:cNvSpPr>
            <a:spLocks noGrp="1"/>
          </p:cNvSpPr>
          <p:nvPr>
            <p:ph type="title" hasCustomPrompt="1"/>
          </p:nvPr>
        </p:nvSpPr>
        <p:spPr>
          <a:xfrm>
            <a:off x="657227" y="4581240"/>
            <a:ext cx="10877551" cy="1597891"/>
          </a:xfrm>
          <a:noFill/>
        </p:spPr>
        <p:txBody>
          <a:bodyPr wrap="square" rtlCol="0" anchor="ctr" anchorCtr="1">
            <a:noAutofit/>
          </a:bodyPr>
          <a:lstStyle>
            <a:lvl1pPr algn="ctr">
              <a:defRPr lang="en-US" sz="1800" b="0" cap="all" baseline="0">
                <a:solidFill>
                  <a:schemeClr val="tx1"/>
                </a:solidFill>
                <a:latin typeface="Verdana" charset="0"/>
                <a:ea typeface="Verdana" charset="0"/>
                <a:cs typeface="Verdana" charset="0"/>
              </a:defRPr>
            </a:lvl1pPr>
          </a:lstStyle>
          <a:p>
            <a:pPr marL="0" lvl="0" algn="ctr">
              <a:lnSpc>
                <a:spcPct val="75000"/>
              </a:lnSpc>
            </a:pPr>
            <a:r>
              <a:rPr lang="en-US"/>
              <a:t>click to edit master closing slide</a:t>
            </a:r>
          </a:p>
        </p:txBody>
      </p:sp>
      <p:sp>
        <p:nvSpPr>
          <p:cNvPr id="6" name="Date Placeholder 5"/>
          <p:cNvSpPr>
            <a:spLocks noGrp="1"/>
          </p:cNvSpPr>
          <p:nvPr>
            <p:ph type="dt" sz="half" idx="10"/>
          </p:nvPr>
        </p:nvSpPr>
        <p:spPr/>
        <p:txBody>
          <a:bodyPr/>
          <a:lstStyle/>
          <a:p>
            <a:fld id="{75D660D7-90CE-4513-A3CE-C070B9421917}" type="datetime1">
              <a:rPr lang="en-US" smtClean="0"/>
              <a:t>3/21/2024</a:t>
            </a:fld>
            <a:endParaRPr lang="en-US"/>
          </a:p>
        </p:txBody>
      </p:sp>
      <p:sp>
        <p:nvSpPr>
          <p:cNvPr id="10" name="Footer Placeholder 9"/>
          <p:cNvSpPr>
            <a:spLocks noGrp="1"/>
          </p:cNvSpPr>
          <p:nvPr>
            <p:ph type="ftr" sz="quarter" idx="11"/>
          </p:nvPr>
        </p:nvSpPr>
        <p:spPr/>
        <p:txBody>
          <a:bodyPr/>
          <a:lstStyle/>
          <a:p>
            <a:r>
              <a:rPr lang="en-US"/>
              <a:t>PRESENTATION TITLE</a:t>
            </a:r>
          </a:p>
        </p:txBody>
      </p:sp>
      <p:sp>
        <p:nvSpPr>
          <p:cNvPr id="11" name="Slide Number Placeholder 10"/>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8" name="Group 7"/>
          <p:cNvGrpSpPr/>
          <p:nvPr userDrawn="1"/>
        </p:nvGrpSpPr>
        <p:grpSpPr>
          <a:xfrm>
            <a:off x="0" y="0"/>
            <a:ext cx="12192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286178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Slide_ALT">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18A6F62-5352-3145-9BE0-543E6C199098}"/>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908" r="2878"/>
          <a:stretch/>
        </p:blipFill>
        <p:spPr>
          <a:xfrm>
            <a:off x="-365008" y="398874"/>
            <a:ext cx="12557008" cy="6459127"/>
          </a:xfrm>
          <a:prstGeom prst="rect">
            <a:avLst/>
          </a:prstGeom>
        </p:spPr>
      </p:pic>
      <p:sp>
        <p:nvSpPr>
          <p:cNvPr id="6" name="Date Placeholder 5"/>
          <p:cNvSpPr>
            <a:spLocks noGrp="1"/>
          </p:cNvSpPr>
          <p:nvPr>
            <p:ph type="dt" sz="half" idx="10"/>
          </p:nvPr>
        </p:nvSpPr>
        <p:spPr/>
        <p:txBody>
          <a:bodyPr/>
          <a:lstStyle/>
          <a:p>
            <a:fld id="{0A368D4B-3D0A-49AB-8EA2-2DC8CB4594DB}" type="datetime1">
              <a:rPr lang="en-US" smtClean="0"/>
              <a:t>3/21/2024</a:t>
            </a:fld>
            <a:endParaRPr lang="en-US"/>
          </a:p>
        </p:txBody>
      </p:sp>
      <p:sp>
        <p:nvSpPr>
          <p:cNvPr id="7" name="Footer Placeholder 6"/>
          <p:cNvSpPr>
            <a:spLocks noGrp="1"/>
          </p:cNvSpPr>
          <p:nvPr>
            <p:ph type="ftr" sz="quarter" idx="11"/>
          </p:nvPr>
        </p:nvSpPr>
        <p:spPr/>
        <p:txBody>
          <a:bodyPr/>
          <a:lstStyle/>
          <a:p>
            <a:r>
              <a:rPr lang="en-US"/>
              <a:t>PRESENTATION TITLE</a:t>
            </a:r>
          </a:p>
        </p:txBody>
      </p:sp>
      <p:sp>
        <p:nvSpPr>
          <p:cNvPr id="8" name="Slide Number Placeholder 7"/>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pic>
        <p:nvPicPr>
          <p:cNvPr id="9" name="Picture 8" title="University of Waterloo"/>
          <p:cNvPicPr>
            <a:picLocks noChangeAspect="1"/>
          </p:cNvPicPr>
          <p:nvPr userDrawn="1"/>
        </p:nvPicPr>
        <p:blipFill rotWithShape="1">
          <a:blip r:embed="rId3">
            <a:extLst>
              <a:ext uri="{28A0092B-C50C-407E-A947-70E740481C1C}">
                <a14:useLocalDpi xmlns:a14="http://schemas.microsoft.com/office/drawing/2010/main" val="0"/>
              </a:ext>
            </a:extLst>
          </a:blip>
          <a:srcRect l="13985" t="13985" r="13985" b="13985"/>
          <a:stretch/>
        </p:blipFill>
        <p:spPr bwMode="gray">
          <a:xfrm>
            <a:off x="3010662" y="1748224"/>
            <a:ext cx="6170673" cy="3005998"/>
          </a:xfrm>
          <a:prstGeom prst="rect">
            <a:avLst/>
          </a:prstGeom>
          <a:effectLst>
            <a:outerShdw blurRad="50800" dist="38100" dir="2700000" algn="tl" rotWithShape="0">
              <a:prstClr val="black">
                <a:alpha val="40000"/>
              </a:prstClr>
            </a:outerShdw>
          </a:effectLst>
        </p:spPr>
      </p:pic>
      <p:grpSp>
        <p:nvGrpSpPr>
          <p:cNvPr id="10" name="Group 9"/>
          <p:cNvGrpSpPr/>
          <p:nvPr userDrawn="1"/>
        </p:nvGrpSpPr>
        <p:grpSpPr>
          <a:xfrm>
            <a:off x="0" y="0"/>
            <a:ext cx="12192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7" name="Title 1"/>
          <p:cNvSpPr>
            <a:spLocks noGrp="1"/>
          </p:cNvSpPr>
          <p:nvPr>
            <p:ph type="title" hasCustomPrompt="1"/>
          </p:nvPr>
        </p:nvSpPr>
        <p:spPr>
          <a:xfrm>
            <a:off x="657227" y="4581240"/>
            <a:ext cx="10877551" cy="1597891"/>
          </a:xfrm>
          <a:noFill/>
        </p:spPr>
        <p:txBody>
          <a:bodyPr wrap="square" rtlCol="0" anchor="ctr" anchorCtr="1">
            <a:noAutofit/>
          </a:bodyPr>
          <a:lstStyle>
            <a:lvl1pPr algn="ctr">
              <a:defRPr lang="en-US" sz="1800" b="0" cap="all" baseline="0">
                <a:solidFill>
                  <a:schemeClr val="bg1"/>
                </a:solidFill>
                <a:latin typeface="Verdana" charset="0"/>
                <a:ea typeface="Verdana" charset="0"/>
                <a:cs typeface="Verdana" charset="0"/>
              </a:defRPr>
            </a:lvl1pPr>
          </a:lstStyle>
          <a:p>
            <a:pPr marL="0" lvl="0" algn="ctr">
              <a:lnSpc>
                <a:spcPct val="75000"/>
              </a:lnSpc>
            </a:pPr>
            <a:r>
              <a:rPr lang="en-US"/>
              <a:t>click to edit master closing slide</a:t>
            </a:r>
          </a:p>
        </p:txBody>
      </p:sp>
    </p:spTree>
    <p:extLst>
      <p:ext uri="{BB962C8B-B14F-4D97-AF65-F5344CB8AC3E}">
        <p14:creationId xmlns:p14="http://schemas.microsoft.com/office/powerpoint/2010/main" val="4489055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Impact"/>
                <a:cs typeface="Impact"/>
              </a:defRPr>
            </a:lvl1pPr>
          </a:lstStyle>
          <a:p>
            <a:endParaRPr/>
          </a:p>
        </p:txBody>
      </p:sp>
      <p:sp>
        <p:nvSpPr>
          <p:cNvPr id="3" name="Holder 3"/>
          <p:cNvSpPr>
            <a:spLocks noGrp="1"/>
          </p:cNvSpPr>
          <p:nvPr>
            <p:ph sz="half" idx="2"/>
          </p:nvPr>
        </p:nvSpPr>
        <p:spPr>
          <a:xfrm>
            <a:off x="609600" y="1577340"/>
            <a:ext cx="5303520" cy="4001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001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000" b="0" i="0">
                <a:solidFill>
                  <a:schemeClr val="tx1"/>
                </a:solidFill>
                <a:latin typeface="Verdana"/>
                <a:cs typeface="Verdana"/>
              </a:defRPr>
            </a:lvl1pPr>
          </a:lstStyle>
          <a:p>
            <a:pPr marL="12700">
              <a:spcBef>
                <a:spcPts val="105"/>
              </a:spcBef>
            </a:pPr>
            <a:r>
              <a:rPr lang="en-US" spc="-5"/>
              <a:t>2SLGBTQ+</a:t>
            </a:r>
            <a:r>
              <a:rPr lang="en-US" spc="-20"/>
              <a:t> </a:t>
            </a:r>
            <a:r>
              <a:rPr lang="en-US" spc="-5"/>
              <a:t>Fundamentals</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3/21/2024</a:t>
            </a:fld>
            <a:endParaRPr lang="en-US"/>
          </a:p>
        </p:txBody>
      </p:sp>
      <p:sp>
        <p:nvSpPr>
          <p:cNvPr id="7" name="Holder 7"/>
          <p:cNvSpPr>
            <a:spLocks noGrp="1"/>
          </p:cNvSpPr>
          <p:nvPr>
            <p:ph type="sldNum" sz="quarter" idx="7"/>
          </p:nvPr>
        </p:nvSpPr>
        <p:spPr/>
        <p:txBody>
          <a:bodyPr lIns="0" tIns="0" rIns="0" bIns="0"/>
          <a:lstStyle>
            <a:lvl1pPr>
              <a:defRPr sz="1000" b="0" i="0">
                <a:solidFill>
                  <a:schemeClr val="tx1"/>
                </a:solidFill>
                <a:latin typeface="Verdana"/>
                <a:cs typeface="Verdana"/>
              </a:defRPr>
            </a:lvl1pPr>
          </a:lstStyle>
          <a:p>
            <a:pPr marL="12700">
              <a:spcBef>
                <a:spcPts val="105"/>
              </a:spcBef>
            </a:pPr>
            <a:r>
              <a:rPr lang="en-US" spc="-5"/>
              <a:t>PAGE</a:t>
            </a:r>
            <a:r>
              <a:rPr lang="en-US" spc="290"/>
              <a:t> </a:t>
            </a:r>
            <a:fld id="{81D60167-4931-47E6-BA6A-407CBD079E47}" type="slidenum">
              <a:rPr smtClean="0"/>
              <a:pPr marL="12700">
                <a:spcBef>
                  <a:spcPts val="105"/>
                </a:spcBef>
              </a:pPr>
              <a:t>‹#›</a:t>
            </a:fld>
            <a:endParaRPr/>
          </a:p>
        </p:txBody>
      </p:sp>
    </p:spTree>
    <p:extLst>
      <p:ext uri="{BB962C8B-B14F-4D97-AF65-F5344CB8AC3E}">
        <p14:creationId xmlns:p14="http://schemas.microsoft.com/office/powerpoint/2010/main" val="4013200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Impact"/>
                <a:cs typeface="Impact"/>
              </a:defRPr>
            </a:lvl1pPr>
          </a:lstStyle>
          <a:p>
            <a:endParaRPr/>
          </a:p>
        </p:txBody>
      </p:sp>
      <p:sp>
        <p:nvSpPr>
          <p:cNvPr id="3" name="Holder 3"/>
          <p:cNvSpPr>
            <a:spLocks noGrp="1"/>
          </p:cNvSpPr>
          <p:nvPr>
            <p:ph type="ftr" sz="quarter" idx="5"/>
          </p:nvPr>
        </p:nvSpPr>
        <p:spPr/>
        <p:txBody>
          <a:bodyPr lIns="0" tIns="0" rIns="0" bIns="0"/>
          <a:lstStyle>
            <a:lvl1pPr>
              <a:defRPr sz="1000" b="0" i="0">
                <a:solidFill>
                  <a:schemeClr val="tx1"/>
                </a:solidFill>
                <a:latin typeface="Verdana"/>
                <a:cs typeface="Verdana"/>
              </a:defRPr>
            </a:lvl1pPr>
          </a:lstStyle>
          <a:p>
            <a:pPr marL="12700">
              <a:spcBef>
                <a:spcPts val="105"/>
              </a:spcBef>
            </a:pPr>
            <a:r>
              <a:rPr lang="en-US" spc="-5"/>
              <a:t>2SLGBTQ+</a:t>
            </a:r>
            <a:r>
              <a:rPr lang="en-US" spc="-20"/>
              <a:t> </a:t>
            </a:r>
            <a:r>
              <a:rPr lang="en-US" spc="-5"/>
              <a:t>Fundamentals</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3/21/2024</a:t>
            </a:fld>
            <a:endParaRPr lang="en-US"/>
          </a:p>
        </p:txBody>
      </p:sp>
      <p:sp>
        <p:nvSpPr>
          <p:cNvPr id="5" name="Holder 5"/>
          <p:cNvSpPr>
            <a:spLocks noGrp="1"/>
          </p:cNvSpPr>
          <p:nvPr>
            <p:ph type="sldNum" sz="quarter" idx="7"/>
          </p:nvPr>
        </p:nvSpPr>
        <p:spPr/>
        <p:txBody>
          <a:bodyPr lIns="0" tIns="0" rIns="0" bIns="0"/>
          <a:lstStyle>
            <a:lvl1pPr>
              <a:defRPr sz="1000" b="0" i="0">
                <a:solidFill>
                  <a:schemeClr val="tx1"/>
                </a:solidFill>
                <a:latin typeface="Verdana"/>
                <a:cs typeface="Verdana"/>
              </a:defRPr>
            </a:lvl1pPr>
          </a:lstStyle>
          <a:p>
            <a:pPr marL="12700">
              <a:spcBef>
                <a:spcPts val="105"/>
              </a:spcBef>
            </a:pPr>
            <a:r>
              <a:rPr lang="en-US" spc="-5"/>
              <a:t>PAGE</a:t>
            </a:r>
            <a:r>
              <a:rPr lang="en-US" spc="290"/>
              <a:t> </a:t>
            </a:r>
            <a:fld id="{81D60167-4931-47E6-BA6A-407CBD079E47}" type="slidenum">
              <a:rPr smtClean="0"/>
              <a:pPr marL="12700">
                <a:spcBef>
                  <a:spcPts val="105"/>
                </a:spcBef>
              </a:pPr>
              <a:t>‹#›</a:t>
            </a:fld>
            <a:endParaRPr/>
          </a:p>
        </p:txBody>
      </p:sp>
    </p:spTree>
    <p:extLst>
      <p:ext uri="{BB962C8B-B14F-4D97-AF65-F5344CB8AC3E}">
        <p14:creationId xmlns:p14="http://schemas.microsoft.com/office/powerpoint/2010/main" val="3348129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000" b="0" i="0">
                <a:solidFill>
                  <a:schemeClr val="tx1"/>
                </a:solidFill>
                <a:latin typeface="Verdana"/>
                <a:cs typeface="Verdana"/>
              </a:defRPr>
            </a:lvl1pPr>
          </a:lstStyle>
          <a:p>
            <a:pPr marL="12700">
              <a:spcBef>
                <a:spcPts val="105"/>
              </a:spcBef>
            </a:pPr>
            <a:r>
              <a:rPr lang="en-US" spc="-5"/>
              <a:t>2SLGBTQ+</a:t>
            </a:r>
            <a:r>
              <a:rPr lang="en-US" spc="-20"/>
              <a:t> </a:t>
            </a:r>
            <a:r>
              <a:rPr lang="en-US" spc="-5"/>
              <a:t>Fundamentals</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3/21/2024</a:t>
            </a:fld>
            <a:endParaRPr lang="en-US"/>
          </a:p>
        </p:txBody>
      </p:sp>
      <p:sp>
        <p:nvSpPr>
          <p:cNvPr id="4" name="Holder 4"/>
          <p:cNvSpPr>
            <a:spLocks noGrp="1"/>
          </p:cNvSpPr>
          <p:nvPr>
            <p:ph type="sldNum" sz="quarter" idx="7"/>
          </p:nvPr>
        </p:nvSpPr>
        <p:spPr/>
        <p:txBody>
          <a:bodyPr lIns="0" tIns="0" rIns="0" bIns="0"/>
          <a:lstStyle>
            <a:lvl1pPr>
              <a:defRPr sz="1000" b="0" i="0">
                <a:solidFill>
                  <a:schemeClr val="tx1"/>
                </a:solidFill>
                <a:latin typeface="Verdana"/>
                <a:cs typeface="Verdana"/>
              </a:defRPr>
            </a:lvl1pPr>
          </a:lstStyle>
          <a:p>
            <a:pPr marL="12700">
              <a:spcBef>
                <a:spcPts val="105"/>
              </a:spcBef>
            </a:pPr>
            <a:r>
              <a:rPr lang="en-US" spc="-5"/>
              <a:t>PAGE</a:t>
            </a:r>
            <a:r>
              <a:rPr lang="en-US" spc="290"/>
              <a:t> </a:t>
            </a:r>
            <a:fld id="{81D60167-4931-47E6-BA6A-407CBD079E47}" type="slidenum">
              <a:rPr smtClean="0"/>
              <a:pPr marL="12700">
                <a:spcBef>
                  <a:spcPts val="105"/>
                </a:spcBef>
              </a:pPr>
              <a:t>‹#›</a:t>
            </a:fld>
            <a:endParaRPr/>
          </a:p>
        </p:txBody>
      </p:sp>
    </p:spTree>
    <p:extLst>
      <p:ext uri="{BB962C8B-B14F-4D97-AF65-F5344CB8AC3E}">
        <p14:creationId xmlns:p14="http://schemas.microsoft.com/office/powerpoint/2010/main" val="256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452740" y="5670949"/>
            <a:ext cx="3775163" cy="724754"/>
          </a:xfrm>
          <a:prstGeom prst="rect">
            <a:avLst/>
          </a:prstGeom>
        </p:spPr>
      </p:pic>
      <p:sp>
        <p:nvSpPr>
          <p:cNvPr id="2" name="Title 1"/>
          <p:cNvSpPr>
            <a:spLocks noGrp="1"/>
          </p:cNvSpPr>
          <p:nvPr>
            <p:ph type="ctrTitle" hasCustomPrompt="1"/>
          </p:nvPr>
        </p:nvSpPr>
        <p:spPr>
          <a:xfrm>
            <a:off x="452743" y="1028944"/>
            <a:ext cx="8692199" cy="1474115"/>
          </a:xfrm>
        </p:spPr>
        <p:txBody>
          <a:bodyPr lIns="0" anchor="b">
            <a:noAutofit/>
          </a:bodyPr>
          <a:lstStyle>
            <a:lvl1pPr algn="l">
              <a:defRPr sz="5400">
                <a:solidFill>
                  <a:schemeClr val="tx1"/>
                </a:solidFill>
                <a:latin typeface="+mj-lt"/>
              </a:defRPr>
            </a:lvl1pPr>
          </a:lstStyle>
          <a:p>
            <a:r>
              <a:rPr lang="en-US"/>
              <a:t>CLICK TO EDIT MASTER TITLE SLIDE</a:t>
            </a:r>
          </a:p>
        </p:txBody>
      </p:sp>
      <p:sp>
        <p:nvSpPr>
          <p:cNvPr id="3" name="Subtitle 2"/>
          <p:cNvSpPr>
            <a:spLocks noGrp="1"/>
          </p:cNvSpPr>
          <p:nvPr>
            <p:ph type="subTitle" idx="1"/>
          </p:nvPr>
        </p:nvSpPr>
        <p:spPr>
          <a:xfrm>
            <a:off x="452741" y="4266825"/>
            <a:ext cx="6816881" cy="666549"/>
          </a:xfrm>
        </p:spPr>
        <p:txBody>
          <a:bodyPr lIns="0" anchor="t">
            <a:normAutofit/>
          </a:bodyPr>
          <a:lstStyle>
            <a:lvl1pPr marL="0" indent="0" algn="l">
              <a:buNone/>
              <a:defRPr sz="2000" b="0">
                <a:solidFill>
                  <a:schemeClr val="tx1">
                    <a:lumMod val="50000"/>
                    <a:lumOff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2" y="2642329"/>
            <a:ext cx="1541277"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3/21/2024</a:t>
            </a:fld>
            <a:endParaRPr lang="en-US"/>
          </a:p>
        </p:txBody>
      </p:sp>
      <p:sp>
        <p:nvSpPr>
          <p:cNvPr id="8" name="Footer Placeholder 7"/>
          <p:cNvSpPr>
            <a:spLocks noGrp="1"/>
          </p:cNvSpPr>
          <p:nvPr>
            <p:ph type="ftr" sz="quarter" idx="11"/>
          </p:nvPr>
        </p:nvSpPr>
        <p:spPr>
          <a:xfrm>
            <a:off x="6051702" y="6377235"/>
            <a:ext cx="4293708" cy="250337"/>
          </a:xfrm>
        </p:spPr>
        <p:txBody>
          <a:bodyPr/>
          <a:lstStyle>
            <a:lvl1pPr algn="ctr">
              <a:defRPr/>
            </a:lvl1pPr>
          </a:lstStyle>
          <a:p>
            <a:r>
              <a:rPr lang="en-US"/>
              <a:t>PRESENTATION TITLE</a:t>
            </a:r>
          </a:p>
        </p:txBody>
      </p:sp>
      <p:sp>
        <p:nvSpPr>
          <p:cNvPr id="9" name="Slide Number Placeholder 8"/>
          <p:cNvSpPr>
            <a:spLocks noGrp="1"/>
          </p:cNvSpPr>
          <p:nvPr>
            <p:ph type="sldNum" sz="quarter" idx="12"/>
          </p:nvPr>
        </p:nvSpPr>
        <p:spPr>
          <a:xfrm>
            <a:off x="10596506" y="6377235"/>
            <a:ext cx="1105813" cy="250337"/>
          </a:xfrm>
        </p:spPr>
        <p:txBody>
          <a:bodyPr/>
          <a:lstStyle>
            <a:lvl1pPr algn="ctr">
              <a:defRPr/>
            </a:lvl1pPr>
          </a:lstStyle>
          <a:p>
            <a:r>
              <a:rPr lang="en-US"/>
              <a:t>PAGE </a:t>
            </a:r>
            <a:fld id="{93005692-73BE-493E-93AB-ECD6027A7652}" type="slidenum">
              <a:rPr lang="en-US" smtClean="0"/>
              <a:pPr/>
              <a:t>‹#›</a:t>
            </a:fld>
            <a:endParaRPr lang="en-US"/>
          </a:p>
        </p:txBody>
      </p:sp>
      <p:grpSp>
        <p:nvGrpSpPr>
          <p:cNvPr id="16" name="Group 15"/>
          <p:cNvGrpSpPr/>
          <p:nvPr userDrawn="1"/>
        </p:nvGrpSpPr>
        <p:grpSpPr>
          <a:xfrm>
            <a:off x="0" y="0"/>
            <a:ext cx="12192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9916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6094126"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1" y="595747"/>
            <a:ext cx="5486243" cy="1907312"/>
          </a:xfrm>
        </p:spPr>
        <p:txBody>
          <a:bodyPr lIns="0" anchor="b">
            <a:noAutofit/>
          </a:bodyPr>
          <a:lstStyle>
            <a:lvl1pPr algn="l">
              <a:defRPr sz="4400">
                <a:solidFill>
                  <a:schemeClr val="tx1"/>
                </a:solidFill>
                <a:latin typeface="+mj-lt"/>
              </a:defRPr>
            </a:lvl1pPr>
          </a:lstStyle>
          <a:p>
            <a:r>
              <a:rPr lang="en-US"/>
              <a:t>CLICK TO EDIT MASTER TITLE SLIDE</a:t>
            </a:r>
          </a:p>
        </p:txBody>
      </p:sp>
      <p:sp>
        <p:nvSpPr>
          <p:cNvPr id="3" name="Subtitle 2"/>
          <p:cNvSpPr>
            <a:spLocks noGrp="1"/>
          </p:cNvSpPr>
          <p:nvPr>
            <p:ph type="subTitle" idx="1"/>
          </p:nvPr>
        </p:nvSpPr>
        <p:spPr>
          <a:xfrm>
            <a:off x="452741" y="4266825"/>
            <a:ext cx="5486243" cy="666549"/>
          </a:xfrm>
        </p:spPr>
        <p:txBody>
          <a:bodyPr lIns="0" anchor="t">
            <a:normAutofit/>
          </a:bodyPr>
          <a:lstStyle>
            <a:lvl1pPr marL="0" indent="0" algn="l">
              <a:buNone/>
              <a:defRPr sz="2000" b="0">
                <a:solidFill>
                  <a:schemeClr val="tx1">
                    <a:lumMod val="50000"/>
                    <a:lumOff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1" y="2642329"/>
            <a:ext cx="1536192"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3/21/2024</a:t>
            </a:fld>
            <a:endParaRPr lang="en-US"/>
          </a:p>
        </p:txBody>
      </p:sp>
      <p:grpSp>
        <p:nvGrpSpPr>
          <p:cNvPr id="16" name="Group 15"/>
          <p:cNvGrpSpPr/>
          <p:nvPr userDrawn="1"/>
        </p:nvGrpSpPr>
        <p:grpSpPr>
          <a:xfrm>
            <a:off x="0" y="0"/>
            <a:ext cx="12192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7" name="Picture 16"/>
          <p:cNvPicPr>
            <a:picLocks noChangeAspect="1"/>
          </p:cNvPicPr>
          <p:nvPr userDrawn="1"/>
        </p:nvPicPr>
        <p:blipFill>
          <a:blip r:embed="rId2"/>
          <a:stretch>
            <a:fillRect/>
          </a:stretch>
        </p:blipFill>
        <p:spPr>
          <a:xfrm>
            <a:off x="452740" y="5670949"/>
            <a:ext cx="3775163" cy="724754"/>
          </a:xfrm>
          <a:prstGeom prst="rect">
            <a:avLst/>
          </a:prstGeom>
        </p:spPr>
      </p:pic>
      <p:sp>
        <p:nvSpPr>
          <p:cNvPr id="15" name="Footer Placeholder 7"/>
          <p:cNvSpPr>
            <a:spLocks noGrp="1"/>
          </p:cNvSpPr>
          <p:nvPr>
            <p:ph type="ftr" sz="quarter" idx="11"/>
          </p:nvPr>
        </p:nvSpPr>
        <p:spPr>
          <a:xfrm>
            <a:off x="6051702" y="6377235"/>
            <a:ext cx="4293708" cy="250337"/>
          </a:xfrm>
        </p:spPr>
        <p:txBody>
          <a:bodyPr/>
          <a:lstStyle>
            <a:lvl1pPr algn="ctr">
              <a:defRPr/>
            </a:lvl1pPr>
          </a:lstStyle>
          <a:p>
            <a:r>
              <a:rPr lang="en-US"/>
              <a:t>PRESENTATION TITLE</a:t>
            </a:r>
          </a:p>
        </p:txBody>
      </p:sp>
      <p:sp>
        <p:nvSpPr>
          <p:cNvPr id="19" name="Slide Number Placeholder 8"/>
          <p:cNvSpPr>
            <a:spLocks noGrp="1"/>
          </p:cNvSpPr>
          <p:nvPr>
            <p:ph type="sldNum" sz="quarter" idx="12"/>
          </p:nvPr>
        </p:nvSpPr>
        <p:spPr>
          <a:xfrm>
            <a:off x="10596506" y="6377235"/>
            <a:ext cx="1105813" cy="250337"/>
          </a:xfrm>
        </p:spPr>
        <p:txBody>
          <a:bodyPr/>
          <a:lstStyle>
            <a:lvl1pPr algn="ctr">
              <a:defRPr/>
            </a:lvl1p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99168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Black">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clrChange>
              <a:clrFrom>
                <a:srgbClr val="000000"/>
              </a:clrFrom>
              <a:clrTo>
                <a:srgbClr val="000000">
                  <a:alpha val="0"/>
                </a:srgbClr>
              </a:clrTo>
            </a:clrChange>
          </a:blip>
          <a:stretch>
            <a:fillRect/>
          </a:stretch>
        </p:blipFill>
        <p:spPr>
          <a:xfrm>
            <a:off x="452741" y="5680660"/>
            <a:ext cx="3694335" cy="717639"/>
          </a:xfrm>
          <a:prstGeom prst="rect">
            <a:avLst/>
          </a:prstGeom>
        </p:spPr>
      </p:pic>
      <p:sp>
        <p:nvSpPr>
          <p:cNvPr id="2" name="Title 1"/>
          <p:cNvSpPr>
            <a:spLocks noGrp="1"/>
          </p:cNvSpPr>
          <p:nvPr>
            <p:ph type="ctrTitle" hasCustomPrompt="1"/>
          </p:nvPr>
        </p:nvSpPr>
        <p:spPr>
          <a:xfrm>
            <a:off x="452743" y="1028944"/>
            <a:ext cx="8692199" cy="1474115"/>
          </a:xfrm>
        </p:spPr>
        <p:txBody>
          <a:bodyPr lIns="0" anchor="b">
            <a:noAutofit/>
          </a:bodyPr>
          <a:lstStyle>
            <a:lvl1pPr algn="l">
              <a:defRPr sz="5400">
                <a:solidFill>
                  <a:schemeClr val="bg1"/>
                </a:solidFill>
                <a:latin typeface="+mj-lt"/>
              </a:defRPr>
            </a:lvl1pPr>
          </a:lstStyle>
          <a:p>
            <a:r>
              <a:rPr lang="en-US"/>
              <a:t>CLICK TO EDIT MASTER TITLE SLIDE</a:t>
            </a:r>
          </a:p>
        </p:txBody>
      </p:sp>
      <p:sp>
        <p:nvSpPr>
          <p:cNvPr id="3" name="Subtitle 2"/>
          <p:cNvSpPr>
            <a:spLocks noGrp="1"/>
          </p:cNvSpPr>
          <p:nvPr>
            <p:ph type="subTitle" idx="1"/>
          </p:nvPr>
        </p:nvSpPr>
        <p:spPr>
          <a:xfrm>
            <a:off x="452741" y="4266825"/>
            <a:ext cx="5486243" cy="666549"/>
          </a:xfrm>
        </p:spPr>
        <p:txBody>
          <a:bodyPr lIns="0" anchor="t">
            <a:normAutofit/>
          </a:bodyPr>
          <a:lstStyle>
            <a:lvl1pPr marL="0" indent="0" algn="l">
              <a:buNone/>
              <a:defRPr sz="2000" b="0">
                <a:solidFill>
                  <a:schemeClr val="bg1">
                    <a:lumMod val="8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536192"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3/21/2024</a:t>
            </a:fld>
            <a:endParaRPr lang="en-US"/>
          </a:p>
        </p:txBody>
      </p:sp>
      <p:grpSp>
        <p:nvGrpSpPr>
          <p:cNvPr id="17" name="Group 16"/>
          <p:cNvGrpSpPr/>
          <p:nvPr userDrawn="1"/>
        </p:nvGrpSpPr>
        <p:grpSpPr>
          <a:xfrm>
            <a:off x="0" y="0"/>
            <a:ext cx="12192000" cy="397164"/>
            <a:chOff x="421830" y="1342659"/>
            <a:chExt cx="10018760" cy="290558"/>
          </a:xfrm>
        </p:grpSpPr>
        <p:sp>
          <p:nvSpPr>
            <p:cNvPr id="5" name="Rectangle 4"/>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6" name="Footer Placeholder 7"/>
          <p:cNvSpPr>
            <a:spLocks noGrp="1"/>
          </p:cNvSpPr>
          <p:nvPr>
            <p:ph type="ftr" sz="quarter" idx="11"/>
          </p:nvPr>
        </p:nvSpPr>
        <p:spPr>
          <a:xfrm>
            <a:off x="6051702" y="6377235"/>
            <a:ext cx="4293708" cy="250337"/>
          </a:xfrm>
        </p:spPr>
        <p:txBody>
          <a:bodyPr/>
          <a:lstStyle>
            <a:lvl1pPr algn="ctr">
              <a:defRPr>
                <a:solidFill>
                  <a:schemeClr val="bg1"/>
                </a:solidFill>
              </a:defRPr>
            </a:lvl1pPr>
          </a:lstStyle>
          <a:p>
            <a:r>
              <a:rPr lang="en-US"/>
              <a:t>PRESENTATION TITLE</a:t>
            </a:r>
          </a:p>
        </p:txBody>
      </p:sp>
      <p:sp>
        <p:nvSpPr>
          <p:cNvPr id="18" name="Slide Number Placeholder 8"/>
          <p:cNvSpPr>
            <a:spLocks noGrp="1"/>
          </p:cNvSpPr>
          <p:nvPr>
            <p:ph type="sldNum" sz="quarter" idx="12"/>
          </p:nvPr>
        </p:nvSpPr>
        <p:spPr>
          <a:xfrm>
            <a:off x="10596506" y="6377235"/>
            <a:ext cx="1105813" cy="250337"/>
          </a:xfrm>
        </p:spPr>
        <p:txBody>
          <a:bodyPr/>
          <a:lstStyle>
            <a:lvl1pPr algn="ctr">
              <a:defRPr>
                <a:solidFill>
                  <a:schemeClr val="bg1"/>
                </a:solidFill>
              </a:defRPr>
            </a:lvl1p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170425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p:bg>
      <p:bgPr>
        <a:solidFill>
          <a:schemeClr val="tx1"/>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3"/>
          </p:nvPr>
        </p:nvSpPr>
        <p:spPr>
          <a:xfrm>
            <a:off x="6094126"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1" y="595747"/>
            <a:ext cx="5486243" cy="1907312"/>
          </a:xfrm>
        </p:spPr>
        <p:txBody>
          <a:bodyPr lIns="0" anchor="b">
            <a:noAutofit/>
          </a:bodyPr>
          <a:lstStyle>
            <a:lvl1pPr algn="l">
              <a:defRPr sz="4400">
                <a:solidFill>
                  <a:schemeClr val="bg1"/>
                </a:solidFill>
                <a:latin typeface="+mj-lt"/>
              </a:defRPr>
            </a:lvl1pPr>
          </a:lstStyle>
          <a:p>
            <a:r>
              <a:rPr lang="en-US"/>
              <a:t>CLICK TO EDIT MASTER TITLE SLIDE</a:t>
            </a:r>
          </a:p>
        </p:txBody>
      </p:sp>
      <p:sp>
        <p:nvSpPr>
          <p:cNvPr id="3" name="Subtitle 2"/>
          <p:cNvSpPr>
            <a:spLocks noGrp="1"/>
          </p:cNvSpPr>
          <p:nvPr>
            <p:ph type="subTitle" idx="1"/>
          </p:nvPr>
        </p:nvSpPr>
        <p:spPr>
          <a:xfrm>
            <a:off x="452741" y="4266825"/>
            <a:ext cx="5486243" cy="666549"/>
          </a:xfrm>
        </p:spPr>
        <p:txBody>
          <a:bodyPr lIns="0" anchor="t">
            <a:normAutofit/>
          </a:bodyPr>
          <a:lstStyle>
            <a:lvl1pPr marL="0" indent="0" algn="l">
              <a:buNone/>
              <a:defRPr sz="2000" b="0">
                <a:solidFill>
                  <a:schemeClr val="bg1">
                    <a:lumMod val="8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536192"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3/21/2024</a:t>
            </a:fld>
            <a:endParaRPr lang="en-US"/>
          </a:p>
        </p:txBody>
      </p:sp>
      <p:grpSp>
        <p:nvGrpSpPr>
          <p:cNvPr id="15" name="Group 14"/>
          <p:cNvGrpSpPr/>
          <p:nvPr userDrawn="1"/>
        </p:nvGrpSpPr>
        <p:grpSpPr>
          <a:xfrm>
            <a:off x="0" y="0"/>
            <a:ext cx="12192000" cy="397164"/>
            <a:chOff x="421830" y="1342659"/>
            <a:chExt cx="10018760" cy="290558"/>
          </a:xfrm>
        </p:grpSpPr>
        <p:sp>
          <p:nvSpPr>
            <p:cNvPr id="20" name="Rectangle 19"/>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7" name="Picture 16"/>
          <p:cNvPicPr>
            <a:picLocks noChangeAspect="1"/>
          </p:cNvPicPr>
          <p:nvPr userDrawn="1"/>
        </p:nvPicPr>
        <p:blipFill>
          <a:blip r:embed="rId2">
            <a:clrChange>
              <a:clrFrom>
                <a:srgbClr val="000000"/>
              </a:clrFrom>
              <a:clrTo>
                <a:srgbClr val="000000">
                  <a:alpha val="0"/>
                </a:srgbClr>
              </a:clrTo>
            </a:clrChange>
          </a:blip>
          <a:stretch>
            <a:fillRect/>
          </a:stretch>
        </p:blipFill>
        <p:spPr>
          <a:xfrm>
            <a:off x="452741" y="5680660"/>
            <a:ext cx="3694335" cy="717639"/>
          </a:xfrm>
          <a:prstGeom prst="rect">
            <a:avLst/>
          </a:prstGeom>
        </p:spPr>
      </p:pic>
      <p:sp>
        <p:nvSpPr>
          <p:cNvPr id="16" name="Footer Placeholder 7"/>
          <p:cNvSpPr>
            <a:spLocks noGrp="1"/>
          </p:cNvSpPr>
          <p:nvPr>
            <p:ph type="ftr" sz="quarter" idx="11"/>
          </p:nvPr>
        </p:nvSpPr>
        <p:spPr>
          <a:xfrm>
            <a:off x="6051702" y="6377235"/>
            <a:ext cx="4293708" cy="250337"/>
          </a:xfrm>
        </p:spPr>
        <p:txBody>
          <a:bodyPr/>
          <a:lstStyle>
            <a:lvl1pPr algn="ctr">
              <a:defRPr>
                <a:solidFill>
                  <a:schemeClr val="bg1"/>
                </a:solidFill>
              </a:defRPr>
            </a:lvl1pPr>
          </a:lstStyle>
          <a:p>
            <a:r>
              <a:rPr lang="en-US"/>
              <a:t>PRESENTATION TITLE</a:t>
            </a:r>
          </a:p>
        </p:txBody>
      </p:sp>
      <p:sp>
        <p:nvSpPr>
          <p:cNvPr id="19" name="Slide Number Placeholder 8"/>
          <p:cNvSpPr>
            <a:spLocks noGrp="1"/>
          </p:cNvSpPr>
          <p:nvPr>
            <p:ph type="sldNum" sz="quarter" idx="12"/>
          </p:nvPr>
        </p:nvSpPr>
        <p:spPr>
          <a:xfrm>
            <a:off x="10596506" y="6377235"/>
            <a:ext cx="1105813" cy="250337"/>
          </a:xfrm>
        </p:spPr>
        <p:txBody>
          <a:bodyPr/>
          <a:lstStyle>
            <a:lvl1pPr algn="ctr">
              <a:defRPr>
                <a:solidFill>
                  <a:schemeClr val="bg1"/>
                </a:solidFill>
              </a:defRPr>
            </a:lvl1p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645090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21" Type="http://schemas.openxmlformats.org/officeDocument/2006/relationships/theme" Target="../theme/theme2.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9141230" y="6189935"/>
            <a:ext cx="2662900" cy="464132"/>
          </a:xfrm>
          <a:prstGeom prst="rect">
            <a:avLst/>
          </a:prstGeom>
        </p:spPr>
      </p:pic>
      <p:sp>
        <p:nvSpPr>
          <p:cNvPr id="17" name="bg object 17"/>
          <p:cNvSpPr/>
          <p:nvPr/>
        </p:nvSpPr>
        <p:spPr>
          <a:xfrm>
            <a:off x="1" y="198583"/>
            <a:ext cx="3051387" cy="198755"/>
          </a:xfrm>
          <a:custGeom>
            <a:avLst/>
            <a:gdLst/>
            <a:ahLst/>
            <a:cxnLst/>
            <a:rect l="l" t="t" r="r" b="b"/>
            <a:pathLst>
              <a:path w="2288540" h="198754">
                <a:moveTo>
                  <a:pt x="0" y="198582"/>
                </a:moveTo>
                <a:lnTo>
                  <a:pt x="2288112" y="198582"/>
                </a:lnTo>
                <a:lnTo>
                  <a:pt x="2288112" y="0"/>
                </a:lnTo>
                <a:lnTo>
                  <a:pt x="0" y="0"/>
                </a:lnTo>
                <a:lnTo>
                  <a:pt x="0" y="198582"/>
                </a:lnTo>
                <a:close/>
              </a:path>
            </a:pathLst>
          </a:custGeom>
          <a:solidFill>
            <a:srgbClr val="FFFFAA"/>
          </a:solidFill>
        </p:spPr>
        <p:txBody>
          <a:bodyPr wrap="square" lIns="0" tIns="0" rIns="0" bIns="0" rtlCol="0"/>
          <a:lstStyle/>
          <a:p>
            <a:endParaRPr sz="1800"/>
          </a:p>
        </p:txBody>
      </p:sp>
      <p:sp>
        <p:nvSpPr>
          <p:cNvPr id="18" name="bg object 18"/>
          <p:cNvSpPr/>
          <p:nvPr/>
        </p:nvSpPr>
        <p:spPr>
          <a:xfrm>
            <a:off x="3050818" y="198583"/>
            <a:ext cx="3047153" cy="198755"/>
          </a:xfrm>
          <a:custGeom>
            <a:avLst/>
            <a:gdLst/>
            <a:ahLst/>
            <a:cxnLst/>
            <a:rect l="l" t="t" r="r" b="b"/>
            <a:pathLst>
              <a:path w="2285365" h="198754">
                <a:moveTo>
                  <a:pt x="2285295" y="0"/>
                </a:moveTo>
                <a:lnTo>
                  <a:pt x="0" y="0"/>
                </a:lnTo>
                <a:lnTo>
                  <a:pt x="0" y="198582"/>
                </a:lnTo>
                <a:lnTo>
                  <a:pt x="2285295" y="198582"/>
                </a:lnTo>
                <a:lnTo>
                  <a:pt x="2285295" y="0"/>
                </a:lnTo>
                <a:close/>
              </a:path>
            </a:pathLst>
          </a:custGeom>
          <a:solidFill>
            <a:srgbClr val="FFEA3D"/>
          </a:solidFill>
        </p:spPr>
        <p:txBody>
          <a:bodyPr wrap="square" lIns="0" tIns="0" rIns="0" bIns="0" rtlCol="0"/>
          <a:lstStyle/>
          <a:p>
            <a:endParaRPr sz="1800"/>
          </a:p>
        </p:txBody>
      </p:sp>
      <p:sp>
        <p:nvSpPr>
          <p:cNvPr id="19" name="bg object 19"/>
          <p:cNvSpPr/>
          <p:nvPr/>
        </p:nvSpPr>
        <p:spPr>
          <a:xfrm>
            <a:off x="6097878" y="198583"/>
            <a:ext cx="3047153" cy="198755"/>
          </a:xfrm>
          <a:custGeom>
            <a:avLst/>
            <a:gdLst/>
            <a:ahLst/>
            <a:cxnLst/>
            <a:rect l="l" t="t" r="r" b="b"/>
            <a:pathLst>
              <a:path w="2285365" h="198754">
                <a:moveTo>
                  <a:pt x="2285295" y="0"/>
                </a:moveTo>
                <a:lnTo>
                  <a:pt x="0" y="0"/>
                </a:lnTo>
                <a:lnTo>
                  <a:pt x="0" y="198582"/>
                </a:lnTo>
                <a:lnTo>
                  <a:pt x="2285295" y="198582"/>
                </a:lnTo>
                <a:lnTo>
                  <a:pt x="2285295" y="0"/>
                </a:lnTo>
                <a:close/>
              </a:path>
            </a:pathLst>
          </a:custGeom>
          <a:solidFill>
            <a:srgbClr val="FFD54F"/>
          </a:solidFill>
        </p:spPr>
        <p:txBody>
          <a:bodyPr wrap="square" lIns="0" tIns="0" rIns="0" bIns="0" rtlCol="0"/>
          <a:lstStyle/>
          <a:p>
            <a:endParaRPr sz="1800"/>
          </a:p>
        </p:txBody>
      </p:sp>
      <p:sp>
        <p:nvSpPr>
          <p:cNvPr id="20" name="bg object 20"/>
          <p:cNvSpPr/>
          <p:nvPr/>
        </p:nvSpPr>
        <p:spPr>
          <a:xfrm>
            <a:off x="9144940" y="198583"/>
            <a:ext cx="3047153" cy="198755"/>
          </a:xfrm>
          <a:custGeom>
            <a:avLst/>
            <a:gdLst/>
            <a:ahLst/>
            <a:cxnLst/>
            <a:rect l="l" t="t" r="r" b="b"/>
            <a:pathLst>
              <a:path w="2285365" h="198754">
                <a:moveTo>
                  <a:pt x="2285295" y="0"/>
                </a:moveTo>
                <a:lnTo>
                  <a:pt x="0" y="0"/>
                </a:lnTo>
                <a:lnTo>
                  <a:pt x="0" y="198582"/>
                </a:lnTo>
                <a:lnTo>
                  <a:pt x="2285295" y="198582"/>
                </a:lnTo>
                <a:lnTo>
                  <a:pt x="2285295" y="0"/>
                </a:lnTo>
                <a:close/>
              </a:path>
            </a:pathLst>
          </a:custGeom>
          <a:solidFill>
            <a:srgbClr val="E4B429"/>
          </a:solidFill>
        </p:spPr>
        <p:txBody>
          <a:bodyPr wrap="square" lIns="0" tIns="0" rIns="0" bIns="0" rtlCol="0"/>
          <a:lstStyle/>
          <a:p>
            <a:endParaRPr sz="1800"/>
          </a:p>
        </p:txBody>
      </p:sp>
      <p:sp>
        <p:nvSpPr>
          <p:cNvPr id="21" name="bg object 21"/>
          <p:cNvSpPr/>
          <p:nvPr/>
        </p:nvSpPr>
        <p:spPr>
          <a:xfrm>
            <a:off x="0" y="1"/>
            <a:ext cx="12192000" cy="198755"/>
          </a:xfrm>
          <a:custGeom>
            <a:avLst/>
            <a:gdLst/>
            <a:ahLst/>
            <a:cxnLst/>
            <a:rect l="l" t="t" r="r" b="b"/>
            <a:pathLst>
              <a:path w="9144000" h="198755">
                <a:moveTo>
                  <a:pt x="9143998" y="0"/>
                </a:moveTo>
                <a:lnTo>
                  <a:pt x="0" y="0"/>
                </a:lnTo>
                <a:lnTo>
                  <a:pt x="0" y="198582"/>
                </a:lnTo>
                <a:lnTo>
                  <a:pt x="9143998" y="198582"/>
                </a:lnTo>
                <a:lnTo>
                  <a:pt x="9143998" y="0"/>
                </a:lnTo>
                <a:close/>
              </a:path>
            </a:pathLst>
          </a:custGeom>
          <a:solidFill>
            <a:srgbClr val="000000"/>
          </a:solidFill>
        </p:spPr>
        <p:txBody>
          <a:bodyPr wrap="square" lIns="0" tIns="0" rIns="0" bIns="0" rtlCol="0"/>
          <a:lstStyle/>
          <a:p>
            <a:endParaRPr sz="1800"/>
          </a:p>
        </p:txBody>
      </p:sp>
      <p:sp>
        <p:nvSpPr>
          <p:cNvPr id="2" name="Holder 2"/>
          <p:cNvSpPr>
            <a:spLocks noGrp="1"/>
          </p:cNvSpPr>
          <p:nvPr>
            <p:ph type="title"/>
          </p:nvPr>
        </p:nvSpPr>
        <p:spPr>
          <a:xfrm>
            <a:off x="364872" y="569467"/>
            <a:ext cx="4797213" cy="574040"/>
          </a:xfrm>
          <a:prstGeom prst="rect">
            <a:avLst/>
          </a:prstGeom>
        </p:spPr>
        <p:txBody>
          <a:bodyPr wrap="square" lIns="0" tIns="0" rIns="0" bIns="0">
            <a:spAutoFit/>
          </a:bodyPr>
          <a:lstStyle>
            <a:lvl1pPr>
              <a:defRPr sz="3600" b="0" i="0">
                <a:solidFill>
                  <a:schemeClr val="tx1"/>
                </a:solidFill>
                <a:latin typeface="Impact"/>
                <a:cs typeface="Impact"/>
              </a:defRPr>
            </a:lvl1pPr>
          </a:lstStyle>
          <a:p>
            <a:endParaRPr/>
          </a:p>
        </p:txBody>
      </p:sp>
      <p:sp>
        <p:nvSpPr>
          <p:cNvPr id="3" name="Holder 3"/>
          <p:cNvSpPr>
            <a:spLocks noGrp="1"/>
          </p:cNvSpPr>
          <p:nvPr>
            <p:ph type="body" idx="1"/>
          </p:nvPr>
        </p:nvSpPr>
        <p:spPr>
          <a:xfrm>
            <a:off x="326913" y="1097788"/>
            <a:ext cx="11513820" cy="400110"/>
          </a:xfrm>
          <a:prstGeom prst="rect">
            <a:avLst/>
          </a:prstGeom>
        </p:spPr>
        <p:txBody>
          <a:bodyPr wrap="square" lIns="0" tIns="0" rIns="0" bIns="0">
            <a:spAutoFit/>
          </a:bodyPr>
          <a:lstStyle>
            <a:lvl1pPr>
              <a:defRPr sz="2600" b="0" i="0">
                <a:solidFill>
                  <a:schemeClr val="tx1"/>
                </a:solidFill>
                <a:latin typeface="Georgia"/>
                <a:cs typeface="Georgia"/>
              </a:defRPr>
            </a:lvl1pPr>
          </a:lstStyle>
          <a:p>
            <a:endParaRPr/>
          </a:p>
        </p:txBody>
      </p:sp>
      <p:sp>
        <p:nvSpPr>
          <p:cNvPr id="4" name="Holder 4"/>
          <p:cNvSpPr>
            <a:spLocks noGrp="1"/>
          </p:cNvSpPr>
          <p:nvPr>
            <p:ph type="ftr" sz="quarter" idx="5"/>
          </p:nvPr>
        </p:nvSpPr>
        <p:spPr>
          <a:xfrm>
            <a:off x="364869" y="6370146"/>
            <a:ext cx="2235200" cy="153888"/>
          </a:xfrm>
          <a:prstGeom prst="rect">
            <a:avLst/>
          </a:prstGeom>
        </p:spPr>
        <p:txBody>
          <a:bodyPr wrap="square" lIns="0" tIns="0" rIns="0" bIns="0">
            <a:spAutoFit/>
          </a:bodyPr>
          <a:lstStyle>
            <a:lvl1pPr>
              <a:defRPr sz="1000" b="0" i="0">
                <a:solidFill>
                  <a:schemeClr val="tx1"/>
                </a:solidFill>
                <a:latin typeface="Verdana"/>
                <a:cs typeface="Verdana"/>
              </a:defRPr>
            </a:lvl1pPr>
          </a:lstStyle>
          <a:p>
            <a:pPr marL="12700">
              <a:spcBef>
                <a:spcPts val="105"/>
              </a:spcBef>
            </a:pPr>
            <a:r>
              <a:rPr lang="en-US" spc="-5"/>
              <a:t>2SLGBTQ+</a:t>
            </a:r>
            <a:r>
              <a:rPr lang="en-US" spc="-20"/>
              <a:t> </a:t>
            </a:r>
            <a:r>
              <a:rPr lang="en-US" spc="-5"/>
              <a:t>Fundamentals</a:t>
            </a: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3/21/2024</a:t>
            </a:fld>
            <a:endParaRPr lang="en-US"/>
          </a:p>
        </p:txBody>
      </p:sp>
      <p:sp>
        <p:nvSpPr>
          <p:cNvPr id="6" name="Holder 6"/>
          <p:cNvSpPr>
            <a:spLocks noGrp="1"/>
          </p:cNvSpPr>
          <p:nvPr>
            <p:ph type="sldNum" sz="quarter" idx="7"/>
          </p:nvPr>
        </p:nvSpPr>
        <p:spPr>
          <a:xfrm>
            <a:off x="5760387" y="6370146"/>
            <a:ext cx="876300" cy="153888"/>
          </a:xfrm>
          <a:prstGeom prst="rect">
            <a:avLst/>
          </a:prstGeom>
        </p:spPr>
        <p:txBody>
          <a:bodyPr wrap="square" lIns="0" tIns="0" rIns="0" bIns="0">
            <a:spAutoFit/>
          </a:bodyPr>
          <a:lstStyle>
            <a:lvl1pPr>
              <a:defRPr sz="1000" b="0" i="0">
                <a:solidFill>
                  <a:schemeClr val="tx1"/>
                </a:solidFill>
                <a:latin typeface="Verdana"/>
                <a:cs typeface="Verdana"/>
              </a:defRPr>
            </a:lvl1pPr>
          </a:lstStyle>
          <a:p>
            <a:pPr marL="12700">
              <a:spcBef>
                <a:spcPts val="105"/>
              </a:spcBef>
            </a:pPr>
            <a:r>
              <a:rPr lang="en-US" spc="-5"/>
              <a:t>PAGE</a:t>
            </a:r>
            <a:r>
              <a:rPr lang="en-US" spc="290"/>
              <a:t> </a:t>
            </a:r>
            <a:fld id="{81D60167-4931-47E6-BA6A-407CBD079E47}" type="slidenum">
              <a:rPr smtClean="0"/>
              <a:pPr marL="12700">
                <a:spcBef>
                  <a:spcPts val="105"/>
                </a:spcBef>
              </a:pPr>
              <a:t>‹#›</a:t>
            </a:fld>
            <a:endParaRPr/>
          </a:p>
        </p:txBody>
      </p:sp>
    </p:spTree>
    <p:extLst>
      <p:ext uri="{BB962C8B-B14F-4D97-AF65-F5344CB8AC3E}">
        <p14:creationId xmlns:p14="http://schemas.microsoft.com/office/powerpoint/2010/main" val="18916203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2"/>
          <a:stretch>
            <a:fillRect/>
          </a:stretch>
        </p:blipFill>
        <p:spPr>
          <a:xfrm>
            <a:off x="9103724" y="6147743"/>
            <a:ext cx="2747288" cy="527423"/>
          </a:xfrm>
          <a:prstGeom prst="rect">
            <a:avLst/>
          </a:prstGeom>
        </p:spPr>
      </p:pic>
      <p:sp>
        <p:nvSpPr>
          <p:cNvPr id="2" name="Title Placeholder 1"/>
          <p:cNvSpPr>
            <a:spLocks noGrp="1"/>
          </p:cNvSpPr>
          <p:nvPr>
            <p:ph type="title"/>
          </p:nvPr>
        </p:nvSpPr>
        <p:spPr>
          <a:xfrm>
            <a:off x="259886" y="434112"/>
            <a:ext cx="11569729" cy="895927"/>
          </a:xfrm>
          <a:prstGeom prst="rect">
            <a:avLst/>
          </a:prstGeom>
        </p:spPr>
        <p:txBody>
          <a:bodyPr vert="horz" lIns="91440" tIns="9144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59885" y="1413167"/>
            <a:ext cx="11569729" cy="459511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184752" y="6335313"/>
            <a:ext cx="1338219"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5FDFC970-B950-4395-A833-47227D4A68CA}" type="datetime1">
              <a:rPr lang="en-US" smtClean="0"/>
              <a:t>3/21/2024</a:t>
            </a:fld>
            <a:endParaRPr lang="en-US"/>
          </a:p>
        </p:txBody>
      </p:sp>
      <p:sp>
        <p:nvSpPr>
          <p:cNvPr id="5" name="Footer Placeholder 4"/>
          <p:cNvSpPr>
            <a:spLocks noGrp="1"/>
          </p:cNvSpPr>
          <p:nvPr>
            <p:ph type="ftr" sz="quarter" idx="3"/>
          </p:nvPr>
        </p:nvSpPr>
        <p:spPr>
          <a:xfrm>
            <a:off x="259884" y="6335313"/>
            <a:ext cx="5226517" cy="250337"/>
          </a:xfrm>
          <a:prstGeom prst="rect">
            <a:avLst/>
          </a:prstGeom>
        </p:spPr>
        <p:txBody>
          <a:bodyPr vert="horz" lIns="91440" tIns="45720" rIns="91440" bIns="45720" rtlCol="0" anchor="ctr"/>
          <a:lstStyle>
            <a:lvl1pPr algn="l">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a:t>
            </a:r>
          </a:p>
        </p:txBody>
      </p:sp>
      <p:sp>
        <p:nvSpPr>
          <p:cNvPr id="6" name="Slide Number Placeholder 5"/>
          <p:cNvSpPr>
            <a:spLocks noGrp="1"/>
          </p:cNvSpPr>
          <p:nvPr>
            <p:ph type="sldNum" sz="quarter" idx="4"/>
          </p:nvPr>
        </p:nvSpPr>
        <p:spPr>
          <a:xfrm>
            <a:off x="5587999" y="6335313"/>
            <a:ext cx="1170281"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PAGE  </a:t>
            </a:r>
            <a:fld id="{93005692-73BE-493E-93AB-ECD6027A7652}" type="slidenum">
              <a:rPr lang="en-US" smtClean="0"/>
              <a:pPr/>
              <a:t>‹#›</a:t>
            </a:fld>
            <a:endParaRPr lang="en-US"/>
          </a:p>
        </p:txBody>
      </p:sp>
      <p:grpSp>
        <p:nvGrpSpPr>
          <p:cNvPr id="15" name="Group 14"/>
          <p:cNvGrpSpPr/>
          <p:nvPr userDrawn="1"/>
        </p:nvGrpSpPr>
        <p:grpSpPr>
          <a:xfrm>
            <a:off x="0" y="0"/>
            <a:ext cx="12192000" cy="397164"/>
            <a:chOff x="421830" y="1342659"/>
            <a:chExt cx="10018760" cy="290558"/>
          </a:xfrm>
        </p:grpSpPr>
        <p:sp>
          <p:nvSpPr>
            <p:cNvPr id="16" name="Rectangle 15"/>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60977960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85000"/>
        </a:lnSpc>
        <a:spcBef>
          <a:spcPct val="0"/>
        </a:spcBef>
        <a:buNone/>
        <a:defRPr sz="3600" b="0" i="0" u="none" kern="1200" spc="51" baseline="0">
          <a:solidFill>
            <a:schemeClr val="tx1"/>
          </a:solidFill>
          <a:latin typeface="+mj-lt"/>
          <a:ea typeface="+mj-ea"/>
          <a:cs typeface="+mj-cs"/>
        </a:defRPr>
      </a:lvl1pPr>
    </p:titleStyle>
    <p:bodyStyle>
      <a:lvl1pPr marL="288918" indent="-288918" algn="l" defTabSz="914377"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783" indent="-228594" algn="l" defTabSz="914377"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2971" indent="-228594" algn="l" defTabSz="914377"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160" indent="-228594" algn="l" defTabSz="914377"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349" indent="-228594" algn="l" defTabSz="914377"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instagram.com/p/CPwvT3glwtw/?utm_medium=share_sheet&amp;img_index=1"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11.png"/><Relationship Id="rId2" Type="http://schemas.microsoft.com/office/2007/relationships/media" Target="../media/media11.m4a"/><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www.youtube.com/watch?v=A4lBibGzUnE" TargetMode="External"/><Relationship Id="rId3" Type="http://schemas.openxmlformats.org/officeDocument/2006/relationships/audio" Target="../media/media12.m4a"/><Relationship Id="rId7" Type="http://schemas.openxmlformats.org/officeDocument/2006/relationships/image" Target="../media/image9.png"/><Relationship Id="rId2" Type="http://schemas.microsoft.com/office/2007/relationships/media" Target="../media/media12.m4a"/><Relationship Id="rId1" Type="http://schemas.openxmlformats.org/officeDocument/2006/relationships/video" Target="https://www.youtube.com/embed/A4lBibGzUnE?feature=oembed" TargetMode="External"/><Relationship Id="rId6" Type="http://schemas.openxmlformats.org/officeDocument/2006/relationships/image" Target="../media/image12.jpe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9.png"/><Relationship Id="rId2" Type="http://schemas.microsoft.com/office/2007/relationships/media" Target="../media/media13.m4a"/><Relationship Id="rId1" Type="http://schemas.openxmlformats.org/officeDocument/2006/relationships/tags" Target="../tags/tag2.xml"/><Relationship Id="rId6" Type="http://schemas.openxmlformats.org/officeDocument/2006/relationships/image" Target="../media/image13.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9.png"/><Relationship Id="rId2" Type="http://schemas.microsoft.com/office/2007/relationships/media" Target="../media/media14.m4a"/><Relationship Id="rId1" Type="http://schemas.openxmlformats.org/officeDocument/2006/relationships/tags" Target="../tags/tag3.xml"/><Relationship Id="rId6" Type="http://schemas.openxmlformats.org/officeDocument/2006/relationships/image" Target="../media/image14.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9.png"/><Relationship Id="rId2" Type="http://schemas.microsoft.com/office/2007/relationships/media" Target="../media/media15.m4a"/><Relationship Id="rId1" Type="http://schemas.openxmlformats.org/officeDocument/2006/relationships/tags" Target="../tags/tag4.xml"/><Relationship Id="rId6" Type="http://schemas.openxmlformats.org/officeDocument/2006/relationships/image" Target="../media/image15.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9.png"/><Relationship Id="rId2" Type="http://schemas.microsoft.com/office/2007/relationships/media" Target="../media/media16.m4a"/><Relationship Id="rId1" Type="http://schemas.openxmlformats.org/officeDocument/2006/relationships/tags" Target="../tags/tag5.xml"/><Relationship Id="rId6" Type="http://schemas.openxmlformats.org/officeDocument/2006/relationships/image" Target="../media/image16.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hyperlink" Target="https://native-land.ca/"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0.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9.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hyperlink" Target="https://uwaterloo.ca/university-relations/resources/inclusive-communications-guide/language-and-written-style/gender-identity-and-sexual-orientation"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hyperlink" Target="https://lgbtq2sthrivingoncampus.ca/en_ca/study-overview/"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210636" y="4360961"/>
            <a:ext cx="8036881" cy="1897955"/>
          </a:xfrm>
          <a:prstGeom prst="rect">
            <a:avLst/>
          </a:prstGeom>
        </p:spPr>
        <p:txBody>
          <a:bodyPr vert="horz" wrap="square" lIns="0" tIns="12700" rIns="0" bIns="0" rtlCol="0" anchor="t">
            <a:spAutoFit/>
          </a:bodyPr>
          <a:lstStyle/>
          <a:p>
            <a:pPr marL="12700" algn="ctr">
              <a:spcBef>
                <a:spcPts val="100"/>
              </a:spcBef>
            </a:pPr>
            <a:br>
              <a:rPr lang="en-US" sz="2000" spc="-5">
                <a:solidFill>
                  <a:prstClr val="black"/>
                </a:solidFill>
                <a:latin typeface="Arial Nova"/>
                <a:cs typeface="Georgia"/>
              </a:rPr>
            </a:br>
            <a:r>
              <a:rPr lang="en-US" sz="2000" spc="-5">
                <a:latin typeface="Arial Nova"/>
                <a:ea typeface="+mn-lt"/>
                <a:cs typeface="Calibri"/>
              </a:rPr>
              <a:t>Education and Outreach</a:t>
            </a:r>
          </a:p>
          <a:p>
            <a:pPr marL="12700" algn="ctr">
              <a:spcBef>
                <a:spcPts val="100"/>
              </a:spcBef>
            </a:pPr>
            <a:endParaRPr lang="en-US" sz="2000" spc="-5">
              <a:solidFill>
                <a:prstClr val="black"/>
              </a:solidFill>
              <a:latin typeface="Arial Nova"/>
              <a:ea typeface="+mn-lt"/>
              <a:cs typeface="Calibri"/>
            </a:endParaRPr>
          </a:p>
          <a:p>
            <a:pPr marL="12700" algn="ctr">
              <a:spcBef>
                <a:spcPts val="100"/>
              </a:spcBef>
            </a:pPr>
            <a:r>
              <a:rPr lang="en-US" sz="2000" spc="-5">
                <a:solidFill>
                  <a:prstClr val="black"/>
                </a:solidFill>
                <a:latin typeface="Arial Nova"/>
                <a:cs typeface="Georgia"/>
              </a:rPr>
              <a:t>Developed by: Monique Chambers and Amaya </a:t>
            </a:r>
            <a:r>
              <a:rPr lang="en-US" sz="2000" spc="-5">
                <a:solidFill>
                  <a:prstClr val="black"/>
                </a:solidFill>
                <a:latin typeface="Arial Nova"/>
                <a:ea typeface="+mn-lt"/>
                <a:cs typeface="Calibri"/>
              </a:rPr>
              <a:t>Kodituwakku </a:t>
            </a:r>
            <a:br>
              <a:rPr lang="en-US" sz="2000" spc="-5">
                <a:solidFill>
                  <a:prstClr val="black"/>
                </a:solidFill>
                <a:latin typeface="Arial Nova"/>
                <a:ea typeface="+mn-lt"/>
                <a:cs typeface="Calibri"/>
              </a:rPr>
            </a:br>
            <a:r>
              <a:rPr lang="en-US" sz="2000" spc="-5">
                <a:solidFill>
                  <a:prstClr val="black"/>
                </a:solidFill>
                <a:latin typeface="Arial Nova"/>
                <a:cs typeface="Georgia"/>
              </a:rPr>
              <a:t>Office of Equity, Diversity, Inclusion and Anti-racism</a:t>
            </a:r>
            <a:endParaRPr lang="en-US" sz="2000" spc="-5">
              <a:solidFill>
                <a:prstClr val="black"/>
              </a:solidFill>
              <a:latin typeface="Arial Nova"/>
              <a:ea typeface="+mn-lt"/>
              <a:cs typeface="Calibri"/>
            </a:endParaRPr>
          </a:p>
          <a:p>
            <a:pPr marL="12700" algn="ctr">
              <a:spcBef>
                <a:spcPts val="100"/>
              </a:spcBef>
            </a:pPr>
            <a:endParaRPr lang="en-US" sz="2000">
              <a:solidFill>
                <a:prstClr val="black"/>
              </a:solidFill>
              <a:latin typeface="Arial Nova"/>
              <a:cs typeface="Georgia"/>
            </a:endParaRPr>
          </a:p>
        </p:txBody>
      </p:sp>
      <p:sp>
        <p:nvSpPr>
          <p:cNvPr id="5" name="object 5"/>
          <p:cNvSpPr txBox="1">
            <a:spLocks noGrp="1"/>
          </p:cNvSpPr>
          <p:nvPr>
            <p:ph type="title"/>
          </p:nvPr>
        </p:nvSpPr>
        <p:spPr>
          <a:xfrm>
            <a:off x="1371509" y="828442"/>
            <a:ext cx="9448981" cy="743793"/>
          </a:xfrm>
          <a:prstGeom prst="rect">
            <a:avLst/>
          </a:prstGeom>
        </p:spPr>
        <p:txBody>
          <a:bodyPr vert="horz" wrap="square" lIns="0" tIns="12700" rIns="0" bIns="0" rtlCol="0" anchor="t">
            <a:spAutoFit/>
          </a:bodyPr>
          <a:lstStyle/>
          <a:p>
            <a:pPr marL="12700" algn="ctr">
              <a:lnSpc>
                <a:spcPts val="5690"/>
              </a:lnSpc>
              <a:spcBef>
                <a:spcPts val="100"/>
              </a:spcBef>
            </a:pPr>
            <a:r>
              <a:rPr lang="en-US" sz="5400" spc="40"/>
              <a:t>2SLGBTQIA</a:t>
            </a:r>
            <a:r>
              <a:rPr sz="5400" spc="40"/>
              <a:t>+</a:t>
            </a:r>
            <a:r>
              <a:rPr lang="en-US" sz="5400" spc="40"/>
              <a:t> Fundamentals Part 1</a:t>
            </a:r>
            <a:endParaRPr lang="en-US" sz="5400" spc="20"/>
          </a:p>
        </p:txBody>
      </p:sp>
      <p:pic>
        <p:nvPicPr>
          <p:cNvPr id="12" name="Picture 11" descr="Background pattern&#10;&#10;Description automatically generated">
            <a:extLst>
              <a:ext uri="{FF2B5EF4-FFF2-40B4-BE49-F238E27FC236}">
                <a16:creationId xmlns:a16="http://schemas.microsoft.com/office/drawing/2014/main" id="{303C7952-0A38-904F-35B0-E34028E63F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9617" y="1893444"/>
            <a:ext cx="3395614" cy="2146308"/>
          </a:xfrm>
          <a:prstGeom prst="rect">
            <a:avLst/>
          </a:prstGeom>
        </p:spPr>
      </p:pic>
      <p:sp>
        <p:nvSpPr>
          <p:cNvPr id="4" name="TextBox 3">
            <a:extLst>
              <a:ext uri="{FF2B5EF4-FFF2-40B4-BE49-F238E27FC236}">
                <a16:creationId xmlns:a16="http://schemas.microsoft.com/office/drawing/2014/main" id="{8F7D2BFA-93D2-8248-DA64-59B55984CF9E}"/>
              </a:ext>
            </a:extLst>
          </p:cNvPr>
          <p:cNvSpPr txBox="1"/>
          <p:nvPr/>
        </p:nvSpPr>
        <p:spPr>
          <a:xfrm>
            <a:off x="3340157" y="4081453"/>
            <a:ext cx="577442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CA" sz="1200" dirty="0"/>
              <a:t>"Intersex </a:t>
            </a:r>
            <a:r>
              <a:rPr lang="en-CA" sz="1200" dirty="0">
                <a:cs typeface="Calibri"/>
              </a:rPr>
              <a:t>Inclusive Pride Progress Flag", @intersex</a:t>
            </a:r>
            <a:r>
              <a:rPr lang="en-CA" sz="1200" dirty="0">
                <a:ea typeface="+mn-lt"/>
                <a:cs typeface="+mn-lt"/>
              </a:rPr>
              <a:t>_equality_rights_uk, </a:t>
            </a:r>
            <a:r>
              <a:rPr lang="en-CA" sz="1200" dirty="0">
                <a:ea typeface="+mn-lt"/>
                <a:cs typeface="+mn-lt"/>
                <a:hlinkClick r:id="rId4"/>
              </a:rPr>
              <a:t>https://www.instagram.com/p/CPwvT3glwtw/?utm_medium=share_sheet&amp;img_index=1</a:t>
            </a:r>
            <a:endParaRPr lang="en-CA" sz="1200" dirty="0">
              <a:ea typeface="Calibri"/>
              <a:cs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A5E57-75D5-1BAC-AB64-3E4ABE499F69}"/>
              </a:ext>
            </a:extLst>
          </p:cNvPr>
          <p:cNvSpPr>
            <a:spLocks noGrp="1"/>
          </p:cNvSpPr>
          <p:nvPr>
            <p:ph type="title"/>
          </p:nvPr>
        </p:nvSpPr>
        <p:spPr/>
        <p:txBody>
          <a:bodyPr wrap="square" lIns="0" tIns="0" rIns="0" bIns="0" anchor="t">
            <a:spAutoFit/>
          </a:bodyPr>
          <a:lstStyle/>
          <a:p>
            <a:r>
              <a:rPr lang="en-US"/>
              <a:t>Gender Expression</a:t>
            </a:r>
          </a:p>
        </p:txBody>
      </p:sp>
      <p:sp>
        <p:nvSpPr>
          <p:cNvPr id="3" name="Text Placeholder 2">
            <a:extLst>
              <a:ext uri="{FF2B5EF4-FFF2-40B4-BE49-F238E27FC236}">
                <a16:creationId xmlns:a16="http://schemas.microsoft.com/office/drawing/2014/main" id="{433A16DA-E64A-1F47-1B1E-EC06D6095C02}"/>
              </a:ext>
            </a:extLst>
          </p:cNvPr>
          <p:cNvSpPr>
            <a:spLocks noGrp="1"/>
          </p:cNvSpPr>
          <p:nvPr>
            <p:ph type="body" idx="1"/>
          </p:nvPr>
        </p:nvSpPr>
        <p:spPr>
          <a:xfrm>
            <a:off x="1782248" y="1408751"/>
            <a:ext cx="8635365" cy="2215991"/>
          </a:xfrm>
        </p:spPr>
        <p:txBody>
          <a:bodyPr wrap="square" lIns="0" tIns="0" rIns="0" bIns="0" anchor="t">
            <a:spAutoFit/>
          </a:bodyPr>
          <a:lstStyle/>
          <a:p>
            <a:pPr marL="457200" indent="-457200">
              <a:buFont typeface="Arial"/>
              <a:buChar char="•"/>
            </a:pPr>
            <a:r>
              <a:rPr lang="en-US" sz="2400">
                <a:latin typeface="Arial Nova"/>
              </a:rPr>
              <a:t>How a person publicly presents their gender through </a:t>
            </a:r>
            <a:r>
              <a:rPr lang="en-US" sz="2400" err="1">
                <a:latin typeface="Arial Nova"/>
              </a:rPr>
              <a:t>behaviour</a:t>
            </a:r>
            <a:r>
              <a:rPr lang="en-US" sz="2400">
                <a:latin typeface="Arial Nova"/>
              </a:rPr>
              <a:t>, body language, voice, or other perceived characteristics. </a:t>
            </a:r>
            <a:endParaRPr lang="en-US"/>
          </a:p>
          <a:p>
            <a:pPr marL="457200" indent="-457200">
              <a:buFont typeface="Arial"/>
              <a:buChar char="•"/>
            </a:pPr>
            <a:endParaRPr lang="en-US" sz="2400">
              <a:latin typeface="Arial Nova"/>
            </a:endParaRPr>
          </a:p>
          <a:p>
            <a:pPr marL="457200" indent="-457200">
              <a:buFont typeface="Arial"/>
              <a:buChar char="•"/>
            </a:pPr>
            <a:r>
              <a:rPr lang="en-US" sz="2400">
                <a:latin typeface="Arial Nova"/>
              </a:rPr>
              <a:t>A person's name and pronouns are also common methods of gender expression. </a:t>
            </a:r>
          </a:p>
        </p:txBody>
      </p:sp>
      <p:pic>
        <p:nvPicPr>
          <p:cNvPr id="10" name="Audio 9">
            <a:hlinkClick r:id="" action="ppaction://media"/>
            <a:extLst>
              <a:ext uri="{FF2B5EF4-FFF2-40B4-BE49-F238E27FC236}">
                <a16:creationId xmlns:a16="http://schemas.microsoft.com/office/drawing/2014/main" id="{4B32AFBE-8B1D-0994-0930-ECA50B90545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07023412"/>
      </p:ext>
    </p:extLst>
  </p:cSld>
  <p:clrMapOvr>
    <a:masterClrMapping/>
  </p:clrMapOvr>
  <mc:AlternateContent xmlns:mc="http://schemas.openxmlformats.org/markup-compatibility/2006">
    <mc:Choice xmlns:p14="http://schemas.microsoft.com/office/powerpoint/2010/main" Requires="p14">
      <p:transition spd="slow" p14:dur="2000" advTm="40636"/>
    </mc:Choice>
    <mc:Fallback>
      <p:transition spd="slow" advTm="40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2192000" cy="6858462"/>
          </a:xfrm>
          <a:custGeom>
            <a:avLst/>
            <a:gdLst/>
            <a:ahLst/>
            <a:cxnLst/>
            <a:rect l="l" t="t" r="r" b="b"/>
            <a:pathLst>
              <a:path w="9144000" h="6659880">
                <a:moveTo>
                  <a:pt x="0" y="6659417"/>
                </a:moveTo>
                <a:lnTo>
                  <a:pt x="9144000" y="6659417"/>
                </a:lnTo>
                <a:lnTo>
                  <a:pt x="9144000" y="0"/>
                </a:lnTo>
                <a:lnTo>
                  <a:pt x="0" y="0"/>
                </a:lnTo>
                <a:lnTo>
                  <a:pt x="0" y="6659417"/>
                </a:lnTo>
                <a:close/>
              </a:path>
            </a:pathLst>
          </a:custGeom>
          <a:solidFill>
            <a:srgbClr val="FFE695"/>
          </a:solidFill>
        </p:spPr>
        <p:txBody>
          <a:bodyPr wrap="square" lIns="0" tIns="0" rIns="0" bIns="0" rtlCol="0"/>
          <a:lstStyle/>
          <a:p>
            <a:endParaRPr>
              <a:solidFill>
                <a:prstClr val="black"/>
              </a:solidFill>
              <a:latin typeface="Calibri"/>
            </a:endParaRPr>
          </a:p>
        </p:txBody>
      </p:sp>
      <p:grpSp>
        <p:nvGrpSpPr>
          <p:cNvPr id="4" name="object 4"/>
          <p:cNvGrpSpPr/>
          <p:nvPr/>
        </p:nvGrpSpPr>
        <p:grpSpPr>
          <a:xfrm>
            <a:off x="1524000" y="0"/>
            <a:ext cx="9144000" cy="397510"/>
            <a:chOff x="0" y="0"/>
            <a:chExt cx="9144000" cy="397510"/>
          </a:xfrm>
        </p:grpSpPr>
        <p:sp>
          <p:nvSpPr>
            <p:cNvPr id="5" name="object 5"/>
            <p:cNvSpPr/>
            <p:nvPr/>
          </p:nvSpPr>
          <p:spPr>
            <a:xfrm>
              <a:off x="1" y="198582"/>
              <a:ext cx="2288540" cy="198755"/>
            </a:xfrm>
            <a:custGeom>
              <a:avLst/>
              <a:gdLst/>
              <a:ahLst/>
              <a:cxnLst/>
              <a:rect l="l" t="t" r="r" b="b"/>
              <a:pathLst>
                <a:path w="2288540" h="198754">
                  <a:moveTo>
                    <a:pt x="0" y="198582"/>
                  </a:moveTo>
                  <a:lnTo>
                    <a:pt x="2288112" y="198582"/>
                  </a:lnTo>
                  <a:lnTo>
                    <a:pt x="2288112" y="0"/>
                  </a:lnTo>
                  <a:lnTo>
                    <a:pt x="0" y="0"/>
                  </a:lnTo>
                  <a:lnTo>
                    <a:pt x="0" y="198582"/>
                  </a:lnTo>
                  <a:close/>
                </a:path>
              </a:pathLst>
            </a:custGeom>
            <a:solidFill>
              <a:srgbClr val="FFFFAA"/>
            </a:solidFill>
          </p:spPr>
          <p:txBody>
            <a:bodyPr wrap="square" lIns="0" tIns="0" rIns="0" bIns="0" rtlCol="0"/>
            <a:lstStyle/>
            <a:p>
              <a:endParaRPr>
                <a:solidFill>
                  <a:prstClr val="black"/>
                </a:solidFill>
                <a:latin typeface="Calibri"/>
              </a:endParaRPr>
            </a:p>
          </p:txBody>
        </p:sp>
        <p:sp>
          <p:nvSpPr>
            <p:cNvPr id="6" name="object 6"/>
            <p:cNvSpPr/>
            <p:nvPr/>
          </p:nvSpPr>
          <p:spPr>
            <a:xfrm>
              <a:off x="2288113" y="198582"/>
              <a:ext cx="2285365" cy="198755"/>
            </a:xfrm>
            <a:custGeom>
              <a:avLst/>
              <a:gdLst/>
              <a:ahLst/>
              <a:cxnLst/>
              <a:rect l="l" t="t" r="r" b="b"/>
              <a:pathLst>
                <a:path w="2285365" h="198754">
                  <a:moveTo>
                    <a:pt x="2285295" y="0"/>
                  </a:moveTo>
                  <a:lnTo>
                    <a:pt x="0" y="0"/>
                  </a:lnTo>
                  <a:lnTo>
                    <a:pt x="0" y="198582"/>
                  </a:lnTo>
                  <a:lnTo>
                    <a:pt x="2285295" y="198582"/>
                  </a:lnTo>
                  <a:lnTo>
                    <a:pt x="2285295" y="0"/>
                  </a:lnTo>
                  <a:close/>
                </a:path>
              </a:pathLst>
            </a:custGeom>
            <a:solidFill>
              <a:srgbClr val="FFEA3D"/>
            </a:solidFill>
          </p:spPr>
          <p:txBody>
            <a:bodyPr wrap="square" lIns="0" tIns="0" rIns="0" bIns="0" rtlCol="0"/>
            <a:lstStyle/>
            <a:p>
              <a:endParaRPr>
                <a:solidFill>
                  <a:prstClr val="black"/>
                </a:solidFill>
                <a:latin typeface="Calibri"/>
              </a:endParaRPr>
            </a:p>
          </p:txBody>
        </p:sp>
        <p:sp>
          <p:nvSpPr>
            <p:cNvPr id="7" name="object 7"/>
            <p:cNvSpPr/>
            <p:nvPr/>
          </p:nvSpPr>
          <p:spPr>
            <a:xfrm>
              <a:off x="4573408" y="198582"/>
              <a:ext cx="2285365" cy="198755"/>
            </a:xfrm>
            <a:custGeom>
              <a:avLst/>
              <a:gdLst/>
              <a:ahLst/>
              <a:cxnLst/>
              <a:rect l="l" t="t" r="r" b="b"/>
              <a:pathLst>
                <a:path w="2285365" h="198754">
                  <a:moveTo>
                    <a:pt x="2285295" y="0"/>
                  </a:moveTo>
                  <a:lnTo>
                    <a:pt x="0" y="0"/>
                  </a:lnTo>
                  <a:lnTo>
                    <a:pt x="0" y="198582"/>
                  </a:lnTo>
                  <a:lnTo>
                    <a:pt x="2285295" y="198582"/>
                  </a:lnTo>
                  <a:lnTo>
                    <a:pt x="2285295" y="0"/>
                  </a:lnTo>
                  <a:close/>
                </a:path>
              </a:pathLst>
            </a:custGeom>
            <a:solidFill>
              <a:srgbClr val="FFD54F"/>
            </a:solidFill>
          </p:spPr>
          <p:txBody>
            <a:bodyPr wrap="square" lIns="0" tIns="0" rIns="0" bIns="0" rtlCol="0"/>
            <a:lstStyle/>
            <a:p>
              <a:endParaRPr>
                <a:solidFill>
                  <a:prstClr val="black"/>
                </a:solidFill>
                <a:latin typeface="Calibri"/>
              </a:endParaRPr>
            </a:p>
          </p:txBody>
        </p:sp>
        <p:sp>
          <p:nvSpPr>
            <p:cNvPr id="8" name="object 8"/>
            <p:cNvSpPr/>
            <p:nvPr/>
          </p:nvSpPr>
          <p:spPr>
            <a:xfrm>
              <a:off x="6858704" y="198582"/>
              <a:ext cx="2285365" cy="198755"/>
            </a:xfrm>
            <a:custGeom>
              <a:avLst/>
              <a:gdLst/>
              <a:ahLst/>
              <a:cxnLst/>
              <a:rect l="l" t="t" r="r" b="b"/>
              <a:pathLst>
                <a:path w="2285365" h="198754">
                  <a:moveTo>
                    <a:pt x="2285295" y="0"/>
                  </a:moveTo>
                  <a:lnTo>
                    <a:pt x="0" y="0"/>
                  </a:lnTo>
                  <a:lnTo>
                    <a:pt x="0" y="198582"/>
                  </a:lnTo>
                  <a:lnTo>
                    <a:pt x="2285295" y="198582"/>
                  </a:lnTo>
                  <a:lnTo>
                    <a:pt x="2285295" y="0"/>
                  </a:lnTo>
                  <a:close/>
                </a:path>
              </a:pathLst>
            </a:custGeom>
            <a:solidFill>
              <a:srgbClr val="E4B429"/>
            </a:solidFill>
          </p:spPr>
          <p:txBody>
            <a:bodyPr wrap="square" lIns="0" tIns="0" rIns="0" bIns="0" rtlCol="0"/>
            <a:lstStyle/>
            <a:p>
              <a:endParaRPr>
                <a:solidFill>
                  <a:prstClr val="black"/>
                </a:solidFill>
                <a:latin typeface="Calibri"/>
              </a:endParaRPr>
            </a:p>
          </p:txBody>
        </p:sp>
        <p:sp>
          <p:nvSpPr>
            <p:cNvPr id="9" name="object 9"/>
            <p:cNvSpPr/>
            <p:nvPr/>
          </p:nvSpPr>
          <p:spPr>
            <a:xfrm>
              <a:off x="0" y="0"/>
              <a:ext cx="9144000" cy="198755"/>
            </a:xfrm>
            <a:custGeom>
              <a:avLst/>
              <a:gdLst/>
              <a:ahLst/>
              <a:cxnLst/>
              <a:rect l="l" t="t" r="r" b="b"/>
              <a:pathLst>
                <a:path w="9144000" h="198755">
                  <a:moveTo>
                    <a:pt x="9143998" y="0"/>
                  </a:moveTo>
                  <a:lnTo>
                    <a:pt x="0" y="0"/>
                  </a:lnTo>
                  <a:lnTo>
                    <a:pt x="0" y="198582"/>
                  </a:lnTo>
                  <a:lnTo>
                    <a:pt x="9143998" y="198582"/>
                  </a:lnTo>
                  <a:lnTo>
                    <a:pt x="9143998" y="0"/>
                  </a:lnTo>
                  <a:close/>
                </a:path>
              </a:pathLst>
            </a:custGeom>
            <a:solidFill>
              <a:srgbClr val="000000"/>
            </a:solidFill>
          </p:spPr>
          <p:txBody>
            <a:bodyPr wrap="square" lIns="0" tIns="0" rIns="0" bIns="0" rtlCol="0"/>
            <a:lstStyle/>
            <a:p>
              <a:endParaRPr>
                <a:solidFill>
                  <a:prstClr val="black"/>
                </a:solidFill>
                <a:latin typeface="Calibri"/>
              </a:endParaRPr>
            </a:p>
          </p:txBody>
        </p:sp>
      </p:grpSp>
      <p:sp>
        <p:nvSpPr>
          <p:cNvPr id="10" name="object 10"/>
          <p:cNvSpPr txBox="1">
            <a:spLocks noGrp="1"/>
          </p:cNvSpPr>
          <p:nvPr>
            <p:ph type="title"/>
          </p:nvPr>
        </p:nvSpPr>
        <p:spPr>
          <a:xfrm>
            <a:off x="3327428" y="1862715"/>
            <a:ext cx="5539463" cy="3336811"/>
          </a:xfrm>
          <a:prstGeom prst="rect">
            <a:avLst/>
          </a:prstGeom>
        </p:spPr>
        <p:txBody>
          <a:bodyPr vert="horz" wrap="square" lIns="0" tIns="12700" rIns="0" bIns="0" rtlCol="0" anchor="t">
            <a:spAutoFit/>
          </a:bodyPr>
          <a:lstStyle/>
          <a:p>
            <a:pPr marL="12700" algn="ctr">
              <a:spcBef>
                <a:spcPts val="100"/>
              </a:spcBef>
            </a:pPr>
            <a:r>
              <a:rPr lang="en-US" sz="7200" spc="50"/>
              <a:t>Definition Matching Activity</a:t>
            </a:r>
            <a:endParaRPr lang="en-US"/>
          </a:p>
        </p:txBody>
      </p:sp>
      <p:pic>
        <p:nvPicPr>
          <p:cNvPr id="29" name="Audio 28">
            <a:hlinkClick r:id="" action="ppaction://media"/>
            <a:extLst>
              <a:ext uri="{FF2B5EF4-FFF2-40B4-BE49-F238E27FC236}">
                <a16:creationId xmlns:a16="http://schemas.microsoft.com/office/drawing/2014/main" id="{B78EAFF6-DDAE-5327-7112-0EF24C0C773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78042002"/>
      </p:ext>
    </p:extLst>
  </p:cSld>
  <p:clrMapOvr>
    <a:masterClrMapping/>
  </p:clrMapOvr>
  <mc:AlternateContent xmlns:mc="http://schemas.openxmlformats.org/markup-compatibility/2006">
    <mc:Choice xmlns:p14="http://schemas.microsoft.com/office/powerpoint/2010/main" Requires="p14">
      <p:transition spd="slow" p14:dur="2000" advTm="50858"/>
    </mc:Choice>
    <mc:Fallback>
      <p:transition spd="slow" advTm="50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405511-1300-5B90-D18B-6F0542C3DF54}"/>
              </a:ext>
            </a:extLst>
          </p:cNvPr>
          <p:cNvSpPr>
            <a:spLocks noGrp="1"/>
          </p:cNvSpPr>
          <p:nvPr>
            <p:ph type="body" idx="1"/>
          </p:nvPr>
        </p:nvSpPr>
        <p:spPr>
          <a:xfrm>
            <a:off x="1781609" y="1095717"/>
            <a:ext cx="8635365" cy="2000548"/>
          </a:xfrm>
        </p:spPr>
        <p:txBody>
          <a:bodyPr wrap="square" lIns="0" tIns="0" rIns="0" bIns="0" anchor="t">
            <a:spAutoFit/>
          </a:bodyPr>
          <a:lstStyle/>
          <a:p>
            <a:pPr algn="ctr"/>
            <a:r>
              <a:rPr lang="en-US">
                <a:latin typeface="Arial Nova"/>
              </a:rPr>
              <a:t>An Indigenous-exclusive term that is used to identify a vast range of experiences regarding gender, sexuality, and spiritual identity. There are many understandings of the term which are specific to each nation. </a:t>
            </a:r>
          </a:p>
          <a:p>
            <a:endParaRPr lang="en-US"/>
          </a:p>
        </p:txBody>
      </p:sp>
      <p:sp>
        <p:nvSpPr>
          <p:cNvPr id="5" name="Text Placeholder 2">
            <a:extLst>
              <a:ext uri="{FF2B5EF4-FFF2-40B4-BE49-F238E27FC236}">
                <a16:creationId xmlns:a16="http://schemas.microsoft.com/office/drawing/2014/main" id="{9EDE3314-D6A0-2C4D-3010-B85ED7F97864}"/>
              </a:ext>
            </a:extLst>
          </p:cNvPr>
          <p:cNvSpPr txBox="1">
            <a:spLocks/>
          </p:cNvSpPr>
          <p:nvPr/>
        </p:nvSpPr>
        <p:spPr>
          <a:xfrm>
            <a:off x="1655921" y="2817777"/>
            <a:ext cx="8635365" cy="800219"/>
          </a:xfrm>
          <a:prstGeom prst="rect">
            <a:avLst/>
          </a:prstGeom>
        </p:spPr>
        <p:txBody>
          <a:bodyPr wrap="square" lIns="0" tIns="0" rIns="0" bIns="0" anchor="t">
            <a:spAutoFit/>
          </a:bodyPr>
          <a:lstStyle>
            <a:lvl1pPr marL="0">
              <a:defRPr sz="2600" b="0" i="0">
                <a:solidFill>
                  <a:schemeClr val="tx1"/>
                </a:solidFill>
                <a:latin typeface="Georgia"/>
                <a:ea typeface="+mn-ea"/>
                <a:cs typeface="Georgi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b="1" kern="0">
                <a:solidFill>
                  <a:prstClr val="black"/>
                </a:solidFill>
                <a:latin typeface="Arial Nova"/>
              </a:rPr>
              <a:t>Two Spirit</a:t>
            </a:r>
            <a:endParaRPr lang="en-US" b="1">
              <a:solidFill>
                <a:prstClr val="black"/>
              </a:solidFill>
              <a:latin typeface="Arial Nova"/>
            </a:endParaRPr>
          </a:p>
          <a:p>
            <a:endParaRPr lang="en-US" kern="0">
              <a:solidFill>
                <a:prstClr val="black"/>
              </a:solidFill>
            </a:endParaRPr>
          </a:p>
        </p:txBody>
      </p:sp>
      <p:pic>
        <p:nvPicPr>
          <p:cNvPr id="7" name="Audio 6">
            <a:hlinkClick r:id="" action="ppaction://media"/>
            <a:extLst>
              <a:ext uri="{FF2B5EF4-FFF2-40B4-BE49-F238E27FC236}">
                <a16:creationId xmlns:a16="http://schemas.microsoft.com/office/drawing/2014/main" id="{2B788DA8-0CC7-D667-B1C8-C4AEF318F2AE}"/>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8899189" y="3565189"/>
            <a:ext cx="3210515" cy="3210515"/>
          </a:xfrm>
          <a:prstGeom prst="ellipse">
            <a:avLst/>
          </a:prstGeom>
        </p:spPr>
      </p:pic>
      <p:pic>
        <p:nvPicPr>
          <p:cNvPr id="2" name="Picture 3" descr="A rainbow flag with feathers&#10;&#10;Description automatically generated">
            <a:extLst>
              <a:ext uri="{FF2B5EF4-FFF2-40B4-BE49-F238E27FC236}">
                <a16:creationId xmlns:a16="http://schemas.microsoft.com/office/drawing/2014/main" id="{94E02A87-127C-A482-9C8B-DDF08DC0C4B2}"/>
              </a:ext>
            </a:extLst>
          </p:cNvPr>
          <p:cNvPicPr>
            <a:picLocks noChangeAspect="1"/>
          </p:cNvPicPr>
          <p:nvPr/>
        </p:nvPicPr>
        <p:blipFill>
          <a:blip r:embed="rId7"/>
          <a:stretch>
            <a:fillRect/>
          </a:stretch>
        </p:blipFill>
        <p:spPr>
          <a:xfrm>
            <a:off x="4131025" y="3613640"/>
            <a:ext cx="3935763" cy="2365002"/>
          </a:xfrm>
          <a:prstGeom prst="rect">
            <a:avLst/>
          </a:prstGeom>
        </p:spPr>
      </p:pic>
      <p:sp>
        <p:nvSpPr>
          <p:cNvPr id="8" name="TextBox 7">
            <a:extLst>
              <a:ext uri="{FF2B5EF4-FFF2-40B4-BE49-F238E27FC236}">
                <a16:creationId xmlns:a16="http://schemas.microsoft.com/office/drawing/2014/main" id="{4201B876-E59A-CD30-5367-8B69A09E086A}"/>
              </a:ext>
            </a:extLst>
          </p:cNvPr>
          <p:cNvSpPr txBox="1"/>
          <p:nvPr/>
        </p:nvSpPr>
        <p:spPr>
          <a:xfrm>
            <a:off x="3818936" y="5983081"/>
            <a:ext cx="4547137"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CA" sz="1500" dirty="0"/>
              <a:t>"</a:t>
            </a:r>
            <a:r>
              <a:rPr lang="en-CA" sz="1500" dirty="0">
                <a:ea typeface="+mn-lt"/>
                <a:cs typeface="+mn-lt"/>
              </a:rPr>
              <a:t>Two-Spirit Pride Flag</a:t>
            </a:r>
            <a:r>
              <a:rPr lang="en-CA" sz="1500" dirty="0">
                <a:cs typeface="Calibri"/>
              </a:rPr>
              <a:t>", </a:t>
            </a:r>
            <a:r>
              <a:rPr lang="en-CA" sz="1500" dirty="0">
                <a:ea typeface="+mn-lt"/>
                <a:cs typeface="+mn-lt"/>
              </a:rPr>
              <a:t>University of Northern Colorado, https://www.unco.edu/gender-sexuality-resource-center/resources/pride-flags.aspx</a:t>
            </a:r>
            <a:endParaRPr lang="en-US"/>
          </a:p>
        </p:txBody>
      </p:sp>
    </p:spTree>
    <p:custDataLst>
      <p:tags r:id="rId1"/>
    </p:custDataLst>
    <p:extLst>
      <p:ext uri="{BB962C8B-B14F-4D97-AF65-F5344CB8AC3E}">
        <p14:creationId xmlns:p14="http://schemas.microsoft.com/office/powerpoint/2010/main" val="4159691743"/>
      </p:ext>
    </p:extLst>
  </p:cSld>
  <p:clrMapOvr>
    <a:masterClrMapping/>
  </p:clrMapOvr>
  <mc:AlternateContent xmlns:mc="http://schemas.openxmlformats.org/markup-compatibility/2006">
    <mc:Choice xmlns:p14="http://schemas.microsoft.com/office/powerpoint/2010/main" Requires="p14">
      <p:transition spd="slow" p14:dur="2000" advTm="21253"/>
    </mc:Choice>
    <mc:Fallback>
      <p:transition spd="slow" advTm="21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What Does &quot;Two-Spirit&quot; Mean? | InQueery | them.">
            <a:hlinkClick r:id="" action="ppaction://media"/>
            <a:extLst>
              <a:ext uri="{FF2B5EF4-FFF2-40B4-BE49-F238E27FC236}">
                <a16:creationId xmlns:a16="http://schemas.microsoft.com/office/drawing/2014/main" id="{ED44241E-4CCC-941B-B78D-170823A108F9}"/>
              </a:ext>
            </a:extLst>
          </p:cNvPr>
          <p:cNvPicPr>
            <a:picLocks noRot="1" noChangeAspect="1"/>
          </p:cNvPicPr>
          <p:nvPr>
            <a:videoFile r:link="rId1"/>
          </p:nvPr>
        </p:nvPicPr>
        <p:blipFill>
          <a:blip r:embed="rId6"/>
          <a:stretch>
            <a:fillRect/>
          </a:stretch>
        </p:blipFill>
        <p:spPr>
          <a:xfrm>
            <a:off x="2664047" y="1014670"/>
            <a:ext cx="6865532" cy="4688516"/>
          </a:xfrm>
          <a:prstGeom prst="rect">
            <a:avLst/>
          </a:prstGeom>
        </p:spPr>
      </p:pic>
      <p:pic>
        <p:nvPicPr>
          <p:cNvPr id="11" name="Audio 10">
            <a:hlinkClick r:id="" action="ppaction://media"/>
            <a:extLst>
              <a:ext uri="{FF2B5EF4-FFF2-40B4-BE49-F238E27FC236}">
                <a16:creationId xmlns:a16="http://schemas.microsoft.com/office/drawing/2014/main" id="{C61618C5-FDBE-B065-91CA-4DC7B49357ED}"/>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
        <p:nvSpPr>
          <p:cNvPr id="3" name="TextBox 2">
            <a:extLst>
              <a:ext uri="{FF2B5EF4-FFF2-40B4-BE49-F238E27FC236}">
                <a16:creationId xmlns:a16="http://schemas.microsoft.com/office/drawing/2014/main" id="{DAA1C31E-5868-258F-14EC-D17D478B781B}"/>
              </a:ext>
            </a:extLst>
          </p:cNvPr>
          <p:cNvSpPr txBox="1"/>
          <p:nvPr/>
        </p:nvSpPr>
        <p:spPr>
          <a:xfrm>
            <a:off x="3030599" y="6057032"/>
            <a:ext cx="612683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a:ea typeface="+mn-lt"/>
                <a:cs typeface="+mn-lt"/>
              </a:rPr>
              <a:t>them. (December 11, 2018). What Does "Two-Spirit" Mean? (Video File). </a:t>
            </a:r>
            <a:r>
              <a:rPr lang="en-US" sz="1500">
                <a:cs typeface="Calibri"/>
                <a:hlinkClick r:id="rId8">
                  <a:extLst>
                    <a:ext uri="{A12FA001-AC4F-418D-AE19-62706E023703}">
                      <ahyp:hlinkClr xmlns:ahyp="http://schemas.microsoft.com/office/drawing/2018/hyperlinkcolor" val="tx"/>
                    </a:ext>
                  </a:extLst>
                </a:hlinkClick>
              </a:rPr>
              <a:t>https://www.youtube.com/watch?v=A4lBibGzUnE</a:t>
            </a:r>
            <a:endParaRPr lang="en-US" sz="1500">
              <a:cs typeface="Calibri"/>
            </a:endParaRPr>
          </a:p>
        </p:txBody>
      </p:sp>
    </p:spTree>
    <p:extLst>
      <p:ext uri="{BB962C8B-B14F-4D97-AF65-F5344CB8AC3E}">
        <p14:creationId xmlns:p14="http://schemas.microsoft.com/office/powerpoint/2010/main" val="1575955713"/>
      </p:ext>
    </p:extLst>
  </p:cSld>
  <p:clrMapOvr>
    <a:masterClrMapping/>
  </p:clrMapOvr>
  <mc:AlternateContent xmlns:mc="http://schemas.openxmlformats.org/markup-compatibility/2006" xmlns:p14="http://schemas.microsoft.com/office/powerpoint/2010/main">
    <mc:Choice Requires="p14">
      <p:transition spd="slow" p14:dur="2000" advTm="9131"/>
    </mc:Choice>
    <mc:Fallback xmlns="">
      <p:transition spd="slow" advTm="9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405511-1300-5B90-D18B-6F0542C3DF54}"/>
              </a:ext>
            </a:extLst>
          </p:cNvPr>
          <p:cNvSpPr>
            <a:spLocks noGrp="1"/>
          </p:cNvSpPr>
          <p:nvPr>
            <p:ph type="body" idx="1"/>
          </p:nvPr>
        </p:nvSpPr>
        <p:spPr>
          <a:xfrm>
            <a:off x="1769185" y="1048092"/>
            <a:ext cx="8635365" cy="1600438"/>
          </a:xfrm>
        </p:spPr>
        <p:txBody>
          <a:bodyPr wrap="square" lIns="0" tIns="0" rIns="0" bIns="0" anchor="t">
            <a:spAutoFit/>
          </a:bodyPr>
          <a:lstStyle/>
          <a:p>
            <a:pPr algn="ctr"/>
            <a:r>
              <a:rPr lang="en-US">
                <a:latin typeface="Arial Nova"/>
              </a:rPr>
              <a:t>A sexuality that is more commonly known as a woman who is attracted to women. A more inclusive definition would be a non-man who is attracted to non-men.</a:t>
            </a:r>
          </a:p>
          <a:p>
            <a:endParaRPr lang="en-US"/>
          </a:p>
        </p:txBody>
      </p:sp>
      <p:sp>
        <p:nvSpPr>
          <p:cNvPr id="5" name="Text Placeholder 2">
            <a:extLst>
              <a:ext uri="{FF2B5EF4-FFF2-40B4-BE49-F238E27FC236}">
                <a16:creationId xmlns:a16="http://schemas.microsoft.com/office/drawing/2014/main" id="{9EDE3314-D6A0-2C4D-3010-B85ED7F97864}"/>
              </a:ext>
            </a:extLst>
          </p:cNvPr>
          <p:cNvSpPr txBox="1">
            <a:spLocks/>
          </p:cNvSpPr>
          <p:nvPr/>
        </p:nvSpPr>
        <p:spPr>
          <a:xfrm>
            <a:off x="2105660" y="2282009"/>
            <a:ext cx="7960871" cy="2123658"/>
          </a:xfrm>
          <a:prstGeom prst="rect">
            <a:avLst/>
          </a:prstGeom>
        </p:spPr>
        <p:txBody>
          <a:bodyPr wrap="square" lIns="0" tIns="0" rIns="0" bIns="0" anchor="t">
            <a:spAutoFit/>
          </a:bodyPr>
          <a:lstStyle>
            <a:lvl1pPr marL="0">
              <a:defRPr sz="2600" b="0" i="0">
                <a:solidFill>
                  <a:schemeClr val="tx1"/>
                </a:solidFill>
                <a:latin typeface="Georgia"/>
                <a:ea typeface="+mn-ea"/>
                <a:cs typeface="Georgi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b="1" kern="0">
                <a:latin typeface="Arial Nova"/>
              </a:rPr>
              <a:t>Lesbian</a:t>
            </a:r>
            <a:endParaRPr lang="en-US">
              <a:latin typeface="Arial Nova"/>
            </a:endParaRPr>
          </a:p>
          <a:p>
            <a:pPr algn="ctr"/>
            <a:endParaRPr lang="en-US" b="1" kern="0">
              <a:latin typeface="Arial Nova"/>
            </a:endParaRPr>
          </a:p>
          <a:p>
            <a:pPr algn="ctr"/>
            <a:r>
              <a:rPr lang="en-US" sz="2000" kern="0" err="1">
                <a:latin typeface="Arial Nova"/>
              </a:rPr>
              <a:t>n.b.</a:t>
            </a:r>
            <a:r>
              <a:rPr lang="en-US" sz="2000" kern="0">
                <a:latin typeface="Arial Nova"/>
              </a:rPr>
              <a:t> Nonbinary lesbians are represented in the dark orange and white stripes of the lesbian flag!</a:t>
            </a:r>
          </a:p>
          <a:p>
            <a:pPr algn="ctr"/>
            <a:endParaRPr lang="en-US" sz="2000" kern="0">
              <a:solidFill>
                <a:prstClr val="black"/>
              </a:solidFill>
              <a:latin typeface="Arial Nova"/>
            </a:endParaRPr>
          </a:p>
          <a:p>
            <a:endParaRPr lang="en-US" kern="0">
              <a:solidFill>
                <a:prstClr val="black"/>
              </a:solidFill>
            </a:endParaRPr>
          </a:p>
        </p:txBody>
      </p:sp>
      <p:pic>
        <p:nvPicPr>
          <p:cNvPr id="2" name="Picture 3" descr="Graphical user interface, application, website&#10;&#10;Description automatically generated">
            <a:extLst>
              <a:ext uri="{FF2B5EF4-FFF2-40B4-BE49-F238E27FC236}">
                <a16:creationId xmlns:a16="http://schemas.microsoft.com/office/drawing/2014/main" id="{780F7E34-B411-D7BF-0085-1829391953F5}"/>
              </a:ext>
            </a:extLst>
          </p:cNvPr>
          <p:cNvPicPr>
            <a:picLocks noChangeAspect="1"/>
          </p:cNvPicPr>
          <p:nvPr/>
        </p:nvPicPr>
        <p:blipFill>
          <a:blip r:embed="rId6"/>
          <a:stretch>
            <a:fillRect/>
          </a:stretch>
        </p:blipFill>
        <p:spPr>
          <a:xfrm>
            <a:off x="4533709" y="4066051"/>
            <a:ext cx="3129881" cy="1866466"/>
          </a:xfrm>
          <a:prstGeom prst="rect">
            <a:avLst/>
          </a:prstGeom>
        </p:spPr>
      </p:pic>
      <p:pic>
        <p:nvPicPr>
          <p:cNvPr id="7" name="Audio 6">
            <a:hlinkClick r:id="" action="ppaction://media"/>
            <a:extLst>
              <a:ext uri="{FF2B5EF4-FFF2-40B4-BE49-F238E27FC236}">
                <a16:creationId xmlns:a16="http://schemas.microsoft.com/office/drawing/2014/main" id="{DD8D9EEF-6376-E609-E86C-3793EE9C9F8E}"/>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
        <p:nvSpPr>
          <p:cNvPr id="4" name="TextBox 3">
            <a:extLst>
              <a:ext uri="{FF2B5EF4-FFF2-40B4-BE49-F238E27FC236}">
                <a16:creationId xmlns:a16="http://schemas.microsoft.com/office/drawing/2014/main" id="{BC757EBF-2207-AD74-52D8-5235CC90EF6A}"/>
              </a:ext>
            </a:extLst>
          </p:cNvPr>
          <p:cNvSpPr txBox="1"/>
          <p:nvPr/>
        </p:nvSpPr>
        <p:spPr>
          <a:xfrm>
            <a:off x="2470380" y="6308884"/>
            <a:ext cx="7087638"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a:cs typeface="Calibri"/>
              </a:rPr>
              <a:t>Fig. 5: Lesbian flag, February 26, 2020. Horniman Museums and Gardens, </a:t>
            </a:r>
            <a:endParaRPr lang="en-US" sz="1500">
              <a:ea typeface="+mn-lt"/>
              <a:cs typeface="+mn-lt"/>
            </a:endParaRPr>
          </a:p>
          <a:p>
            <a:pPr algn="ctr"/>
            <a:r>
              <a:rPr lang="en-US" sz="1500">
                <a:ea typeface="+mn-lt"/>
                <a:cs typeface="+mn-lt"/>
              </a:rPr>
              <a:t>https://www.horniman.ac.uk/story/a-horniman-lesbian-flag/</a:t>
            </a:r>
            <a:endParaRPr lang="en-US" sz="1500">
              <a:cs typeface="Calibri"/>
            </a:endParaRPr>
          </a:p>
        </p:txBody>
      </p:sp>
    </p:spTree>
    <p:custDataLst>
      <p:tags r:id="rId1"/>
    </p:custDataLst>
    <p:extLst>
      <p:ext uri="{BB962C8B-B14F-4D97-AF65-F5344CB8AC3E}">
        <p14:creationId xmlns:p14="http://schemas.microsoft.com/office/powerpoint/2010/main" val="1930119704"/>
      </p:ext>
    </p:extLst>
  </p:cSld>
  <p:clrMapOvr>
    <a:masterClrMapping/>
  </p:clrMapOvr>
  <mc:AlternateContent xmlns:mc="http://schemas.openxmlformats.org/markup-compatibility/2006">
    <mc:Choice xmlns:p14="http://schemas.microsoft.com/office/powerpoint/2010/main" Requires="p14">
      <p:transition spd="slow" p14:dur="2000" advTm="30012"/>
    </mc:Choice>
    <mc:Fallback>
      <p:transition spd="slow" advTm="30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405511-1300-5B90-D18B-6F0542C3DF54}"/>
              </a:ext>
            </a:extLst>
          </p:cNvPr>
          <p:cNvSpPr>
            <a:spLocks noGrp="1"/>
          </p:cNvSpPr>
          <p:nvPr>
            <p:ph type="body" idx="1"/>
          </p:nvPr>
        </p:nvSpPr>
        <p:spPr>
          <a:xfrm>
            <a:off x="1769185" y="1048092"/>
            <a:ext cx="8635365" cy="1600438"/>
          </a:xfrm>
        </p:spPr>
        <p:txBody>
          <a:bodyPr wrap="square" lIns="0" tIns="0" rIns="0" bIns="0" anchor="t">
            <a:spAutoFit/>
          </a:bodyPr>
          <a:lstStyle/>
          <a:p>
            <a:pPr algn="ctr"/>
            <a:r>
              <a:rPr lang="en-US">
                <a:latin typeface="Arial Nova"/>
              </a:rPr>
              <a:t>A sexuality that is more commonly known as a man who is attracted to men. A more inclusive definition would be a non-woman who is attracted to non-women.</a:t>
            </a:r>
          </a:p>
          <a:p>
            <a:endParaRPr lang="en-US">
              <a:latin typeface="Arial Nova"/>
            </a:endParaRPr>
          </a:p>
        </p:txBody>
      </p:sp>
      <p:sp>
        <p:nvSpPr>
          <p:cNvPr id="5" name="Text Placeholder 2">
            <a:extLst>
              <a:ext uri="{FF2B5EF4-FFF2-40B4-BE49-F238E27FC236}">
                <a16:creationId xmlns:a16="http://schemas.microsoft.com/office/drawing/2014/main" id="{9EDE3314-D6A0-2C4D-3010-B85ED7F97864}"/>
              </a:ext>
            </a:extLst>
          </p:cNvPr>
          <p:cNvSpPr txBox="1">
            <a:spLocks/>
          </p:cNvSpPr>
          <p:nvPr/>
        </p:nvSpPr>
        <p:spPr>
          <a:xfrm>
            <a:off x="1774983" y="2651607"/>
            <a:ext cx="8635365" cy="2031325"/>
          </a:xfrm>
          <a:prstGeom prst="rect">
            <a:avLst/>
          </a:prstGeom>
        </p:spPr>
        <p:txBody>
          <a:bodyPr wrap="square" lIns="0" tIns="0" rIns="0" bIns="0" anchor="t">
            <a:spAutoFit/>
          </a:bodyPr>
          <a:lstStyle>
            <a:lvl1pPr marL="0">
              <a:defRPr sz="2600" b="0" i="0">
                <a:solidFill>
                  <a:schemeClr val="tx1"/>
                </a:solidFill>
                <a:latin typeface="Georgia"/>
                <a:ea typeface="+mn-ea"/>
                <a:cs typeface="Georgi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b="1" kern="0">
                <a:solidFill>
                  <a:prstClr val="black"/>
                </a:solidFill>
                <a:latin typeface="Arial"/>
              </a:rPr>
              <a:t>Gay</a:t>
            </a:r>
            <a:endParaRPr lang="en-US">
              <a:solidFill>
                <a:prstClr val="black"/>
              </a:solidFill>
              <a:latin typeface="Arial"/>
            </a:endParaRPr>
          </a:p>
          <a:p>
            <a:pPr algn="ctr"/>
            <a:endParaRPr lang="en-US" sz="2000" kern="0">
              <a:solidFill>
                <a:prstClr val="black"/>
              </a:solidFill>
              <a:latin typeface="Arial"/>
            </a:endParaRPr>
          </a:p>
          <a:p>
            <a:pPr algn="ctr"/>
            <a:r>
              <a:rPr lang="en-US" sz="2000" kern="0" err="1">
                <a:solidFill>
                  <a:prstClr val="black"/>
                </a:solidFill>
                <a:latin typeface="Arial"/>
              </a:rPr>
              <a:t>n.b.</a:t>
            </a:r>
            <a:r>
              <a:rPr lang="en-US" sz="2000" kern="0">
                <a:solidFill>
                  <a:prstClr val="black"/>
                </a:solidFill>
                <a:latin typeface="Arial"/>
              </a:rPr>
              <a:t> Nonbinary identities are represented in the white stripe of the gay flag!</a:t>
            </a:r>
            <a:endParaRPr lang="en-US">
              <a:solidFill>
                <a:prstClr val="black"/>
              </a:solidFill>
              <a:latin typeface="Arial"/>
            </a:endParaRPr>
          </a:p>
          <a:p>
            <a:pPr algn="ctr"/>
            <a:r>
              <a:rPr lang="en-US" sz="2000" kern="0">
                <a:solidFill>
                  <a:prstClr val="black"/>
                </a:solidFill>
                <a:latin typeface="Arial"/>
              </a:rPr>
              <a:t>Gay is also often used as an umbrella term for other identities. </a:t>
            </a:r>
          </a:p>
          <a:p>
            <a:pPr algn="ctr"/>
            <a:endParaRPr lang="en-US" sz="2000" kern="0">
              <a:solidFill>
                <a:prstClr val="black"/>
              </a:solidFill>
              <a:latin typeface="Arial"/>
            </a:endParaRPr>
          </a:p>
          <a:p>
            <a:endParaRPr lang="en-US" kern="0">
              <a:solidFill>
                <a:prstClr val="black"/>
              </a:solidFill>
            </a:endParaRPr>
          </a:p>
        </p:txBody>
      </p:sp>
      <p:pic>
        <p:nvPicPr>
          <p:cNvPr id="4" name="Picture 5">
            <a:extLst>
              <a:ext uri="{FF2B5EF4-FFF2-40B4-BE49-F238E27FC236}">
                <a16:creationId xmlns:a16="http://schemas.microsoft.com/office/drawing/2014/main" id="{779624B3-2268-A06F-DA70-E6584C7B3D19}"/>
              </a:ext>
            </a:extLst>
          </p:cNvPr>
          <p:cNvPicPr>
            <a:picLocks noChangeAspect="1"/>
          </p:cNvPicPr>
          <p:nvPr/>
        </p:nvPicPr>
        <p:blipFill>
          <a:blip r:embed="rId6"/>
          <a:stretch>
            <a:fillRect/>
          </a:stretch>
        </p:blipFill>
        <p:spPr>
          <a:xfrm>
            <a:off x="4563644" y="4298449"/>
            <a:ext cx="3042723" cy="1818892"/>
          </a:xfrm>
          <a:prstGeom prst="rect">
            <a:avLst/>
          </a:prstGeom>
        </p:spPr>
      </p:pic>
      <p:pic>
        <p:nvPicPr>
          <p:cNvPr id="13" name="Audio 12">
            <a:hlinkClick r:id="" action="ppaction://media"/>
            <a:extLst>
              <a:ext uri="{FF2B5EF4-FFF2-40B4-BE49-F238E27FC236}">
                <a16:creationId xmlns:a16="http://schemas.microsoft.com/office/drawing/2014/main" id="{8C970B44-0916-6DE6-CA84-CFA4BA6E7BF8}"/>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
        <p:nvSpPr>
          <p:cNvPr id="6" name="TextBox 5">
            <a:extLst>
              <a:ext uri="{FF2B5EF4-FFF2-40B4-BE49-F238E27FC236}">
                <a16:creationId xmlns:a16="http://schemas.microsoft.com/office/drawing/2014/main" id="{BDB5B3E2-B12C-6209-3816-2C848839BF2C}"/>
              </a:ext>
            </a:extLst>
          </p:cNvPr>
          <p:cNvSpPr txBox="1"/>
          <p:nvPr/>
        </p:nvSpPr>
        <p:spPr>
          <a:xfrm>
            <a:off x="4125757" y="6453401"/>
            <a:ext cx="4762226"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500">
                <a:cs typeface="Calibri"/>
              </a:rPr>
              <a:t>Fig. 6: "Gay flag", </a:t>
            </a:r>
            <a:r>
              <a:rPr lang="en-CA" sz="1500" err="1">
                <a:cs typeface="Calibri"/>
              </a:rPr>
              <a:t>gayflagblog</a:t>
            </a:r>
            <a:r>
              <a:rPr lang="en-CA" sz="1500">
                <a:cs typeface="Calibri"/>
              </a:rPr>
              <a:t>, </a:t>
            </a:r>
            <a:r>
              <a:rPr lang="en-CA" sz="1500">
                <a:ea typeface="+mn-lt"/>
                <a:cs typeface="+mn-lt"/>
              </a:rPr>
              <a:t>http://surl.li/hhvgj</a:t>
            </a:r>
            <a:endParaRPr lang="en-CA" sz="1500">
              <a:cs typeface="Calibri"/>
            </a:endParaRPr>
          </a:p>
        </p:txBody>
      </p:sp>
    </p:spTree>
    <p:custDataLst>
      <p:tags r:id="rId1"/>
    </p:custDataLst>
    <p:extLst>
      <p:ext uri="{BB962C8B-B14F-4D97-AF65-F5344CB8AC3E}">
        <p14:creationId xmlns:p14="http://schemas.microsoft.com/office/powerpoint/2010/main" val="3319031842"/>
      </p:ext>
    </p:extLst>
  </p:cSld>
  <p:clrMapOvr>
    <a:masterClrMapping/>
  </p:clrMapOvr>
  <mc:AlternateContent xmlns:mc="http://schemas.openxmlformats.org/markup-compatibility/2006">
    <mc:Choice xmlns:p14="http://schemas.microsoft.com/office/powerpoint/2010/main" Requires="p14">
      <p:transition spd="slow" p14:dur="2000" advTm="33064"/>
    </mc:Choice>
    <mc:Fallback>
      <p:transition spd="slow" advTm="33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3"/>
                </p:tgtEl>
              </p:cMediaNode>
            </p:audio>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405511-1300-5B90-D18B-6F0542C3DF54}"/>
              </a:ext>
            </a:extLst>
          </p:cNvPr>
          <p:cNvSpPr>
            <a:spLocks noGrp="1"/>
          </p:cNvSpPr>
          <p:nvPr>
            <p:ph type="body" idx="1"/>
          </p:nvPr>
        </p:nvSpPr>
        <p:spPr>
          <a:xfrm>
            <a:off x="1769185" y="1567902"/>
            <a:ext cx="8635365" cy="1200329"/>
          </a:xfrm>
        </p:spPr>
        <p:txBody>
          <a:bodyPr wrap="square" lIns="0" tIns="0" rIns="0" bIns="0" anchor="t">
            <a:spAutoFit/>
          </a:bodyPr>
          <a:lstStyle/>
          <a:p>
            <a:pPr algn="ctr"/>
            <a:r>
              <a:rPr lang="en-US">
                <a:latin typeface="Arial Nova"/>
              </a:rPr>
              <a:t>A sexuality in which someone is attracted to, and may form relationships with, at least two genders.</a:t>
            </a:r>
          </a:p>
          <a:p>
            <a:endParaRPr lang="en-US"/>
          </a:p>
        </p:txBody>
      </p:sp>
      <p:sp>
        <p:nvSpPr>
          <p:cNvPr id="5" name="Text Placeholder 2">
            <a:extLst>
              <a:ext uri="{FF2B5EF4-FFF2-40B4-BE49-F238E27FC236}">
                <a16:creationId xmlns:a16="http://schemas.microsoft.com/office/drawing/2014/main" id="{9EDE3314-D6A0-2C4D-3010-B85ED7F97864}"/>
              </a:ext>
            </a:extLst>
          </p:cNvPr>
          <p:cNvSpPr txBox="1">
            <a:spLocks/>
          </p:cNvSpPr>
          <p:nvPr/>
        </p:nvSpPr>
        <p:spPr>
          <a:xfrm>
            <a:off x="1774983" y="3003593"/>
            <a:ext cx="8635365" cy="1415772"/>
          </a:xfrm>
          <a:prstGeom prst="rect">
            <a:avLst/>
          </a:prstGeom>
        </p:spPr>
        <p:txBody>
          <a:bodyPr wrap="square" lIns="0" tIns="0" rIns="0" bIns="0" anchor="t">
            <a:spAutoFit/>
          </a:bodyPr>
          <a:lstStyle>
            <a:lvl1pPr marL="0">
              <a:defRPr sz="2600" b="0" i="0">
                <a:solidFill>
                  <a:schemeClr val="tx1"/>
                </a:solidFill>
                <a:latin typeface="Georgia"/>
                <a:ea typeface="+mn-ea"/>
                <a:cs typeface="Georgi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b="1" kern="0">
                <a:solidFill>
                  <a:prstClr val="black"/>
                </a:solidFill>
                <a:latin typeface="Arial Nova"/>
              </a:rPr>
              <a:t>Bisexual</a:t>
            </a:r>
            <a:endParaRPr lang="en-US">
              <a:solidFill>
                <a:prstClr val="black"/>
              </a:solidFill>
              <a:latin typeface="Arial Nova"/>
            </a:endParaRPr>
          </a:p>
          <a:p>
            <a:pPr algn="ctr"/>
            <a:endParaRPr lang="en-US" sz="2000" kern="0">
              <a:solidFill>
                <a:prstClr val="black"/>
              </a:solidFill>
            </a:endParaRPr>
          </a:p>
          <a:p>
            <a:pPr algn="ctr"/>
            <a:endParaRPr lang="en-US" sz="2000" kern="0">
              <a:solidFill>
                <a:prstClr val="black"/>
              </a:solidFill>
            </a:endParaRPr>
          </a:p>
          <a:p>
            <a:endParaRPr lang="en-US" kern="0">
              <a:solidFill>
                <a:prstClr val="black"/>
              </a:solidFill>
            </a:endParaRPr>
          </a:p>
        </p:txBody>
      </p:sp>
      <p:pic>
        <p:nvPicPr>
          <p:cNvPr id="2" name="Picture 5" descr="Background pattern&#10;&#10;Description automatically generated">
            <a:extLst>
              <a:ext uri="{FF2B5EF4-FFF2-40B4-BE49-F238E27FC236}">
                <a16:creationId xmlns:a16="http://schemas.microsoft.com/office/drawing/2014/main" id="{4748055C-2E01-10F9-C108-1079AFA80A19}"/>
              </a:ext>
            </a:extLst>
          </p:cNvPr>
          <p:cNvPicPr>
            <a:picLocks noChangeAspect="1"/>
          </p:cNvPicPr>
          <p:nvPr/>
        </p:nvPicPr>
        <p:blipFill>
          <a:blip r:embed="rId6"/>
          <a:stretch>
            <a:fillRect/>
          </a:stretch>
        </p:blipFill>
        <p:spPr>
          <a:xfrm>
            <a:off x="4488224" y="3804225"/>
            <a:ext cx="3223495" cy="1966051"/>
          </a:xfrm>
          <a:prstGeom prst="rect">
            <a:avLst/>
          </a:prstGeom>
        </p:spPr>
      </p:pic>
      <p:pic>
        <p:nvPicPr>
          <p:cNvPr id="10" name="Audio 9">
            <a:hlinkClick r:id="" action="ppaction://media"/>
            <a:extLst>
              <a:ext uri="{FF2B5EF4-FFF2-40B4-BE49-F238E27FC236}">
                <a16:creationId xmlns:a16="http://schemas.microsoft.com/office/drawing/2014/main" id="{9401D71B-00D0-5672-9323-3A6C74B99BFF}"/>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
        <p:nvSpPr>
          <p:cNvPr id="6" name="TextBox 5">
            <a:extLst>
              <a:ext uri="{FF2B5EF4-FFF2-40B4-BE49-F238E27FC236}">
                <a16:creationId xmlns:a16="http://schemas.microsoft.com/office/drawing/2014/main" id="{E81AAA94-1ABE-1C8E-73E9-2811C01BB95D}"/>
              </a:ext>
            </a:extLst>
          </p:cNvPr>
          <p:cNvSpPr txBox="1"/>
          <p:nvPr/>
        </p:nvSpPr>
        <p:spPr>
          <a:xfrm>
            <a:off x="4108901" y="6225842"/>
            <a:ext cx="3973951"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CA" sz="1500"/>
              <a:t>Fig. 7: "Bisexual </a:t>
            </a:r>
            <a:r>
              <a:rPr lang="en-CA" sz="1500">
                <a:cs typeface="Calibri"/>
              </a:rPr>
              <a:t>flag", </a:t>
            </a:r>
            <a:r>
              <a:rPr lang="en-CA" sz="1500">
                <a:ea typeface="+mn-lt"/>
                <a:cs typeface="+mn-lt"/>
              </a:rPr>
              <a:t>Pride Flag Identification Guide, prideflags.org</a:t>
            </a:r>
            <a:endParaRPr lang="en-US"/>
          </a:p>
        </p:txBody>
      </p:sp>
    </p:spTree>
    <p:custDataLst>
      <p:tags r:id="rId1"/>
    </p:custDataLst>
    <p:extLst>
      <p:ext uri="{BB962C8B-B14F-4D97-AF65-F5344CB8AC3E}">
        <p14:creationId xmlns:p14="http://schemas.microsoft.com/office/powerpoint/2010/main" val="1534945889"/>
      </p:ext>
    </p:extLst>
  </p:cSld>
  <p:clrMapOvr>
    <a:masterClrMapping/>
  </p:clrMapOvr>
  <mc:AlternateContent xmlns:mc="http://schemas.openxmlformats.org/markup-compatibility/2006">
    <mc:Choice xmlns:p14="http://schemas.microsoft.com/office/powerpoint/2010/main" Requires="p14">
      <p:transition spd="slow" p14:dur="2000" advTm="19021"/>
    </mc:Choice>
    <mc:Fallback>
      <p:transition spd="slow" advTm="19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0"/>
                </p:tgtEl>
              </p:cMediaNode>
            </p:audio>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405511-1300-5B90-D18B-6F0542C3DF54}"/>
              </a:ext>
            </a:extLst>
          </p:cNvPr>
          <p:cNvSpPr>
            <a:spLocks noGrp="1"/>
          </p:cNvSpPr>
          <p:nvPr>
            <p:ph type="body" idx="1"/>
          </p:nvPr>
        </p:nvSpPr>
        <p:spPr>
          <a:xfrm>
            <a:off x="1769185" y="1781104"/>
            <a:ext cx="8635365" cy="1200329"/>
          </a:xfrm>
        </p:spPr>
        <p:txBody>
          <a:bodyPr wrap="square" lIns="0" tIns="0" rIns="0" bIns="0" anchor="t">
            <a:spAutoFit/>
          </a:bodyPr>
          <a:lstStyle/>
          <a:p>
            <a:pPr algn="ctr"/>
            <a:r>
              <a:rPr lang="en-US">
                <a:latin typeface="Arial Nova"/>
              </a:rPr>
              <a:t>A sexuality in which someone is attracted to all genders / does not care about gender.</a:t>
            </a:r>
          </a:p>
          <a:p>
            <a:endParaRPr lang="en-US"/>
          </a:p>
        </p:txBody>
      </p:sp>
      <p:sp>
        <p:nvSpPr>
          <p:cNvPr id="5" name="Text Placeholder 2">
            <a:extLst>
              <a:ext uri="{FF2B5EF4-FFF2-40B4-BE49-F238E27FC236}">
                <a16:creationId xmlns:a16="http://schemas.microsoft.com/office/drawing/2014/main" id="{9EDE3314-D6A0-2C4D-3010-B85ED7F97864}"/>
              </a:ext>
            </a:extLst>
          </p:cNvPr>
          <p:cNvSpPr txBox="1">
            <a:spLocks/>
          </p:cNvSpPr>
          <p:nvPr/>
        </p:nvSpPr>
        <p:spPr>
          <a:xfrm>
            <a:off x="1774983" y="2987052"/>
            <a:ext cx="8635365" cy="1723549"/>
          </a:xfrm>
          <a:prstGeom prst="rect">
            <a:avLst/>
          </a:prstGeom>
        </p:spPr>
        <p:txBody>
          <a:bodyPr wrap="square" lIns="0" tIns="0" rIns="0" bIns="0" anchor="t">
            <a:spAutoFit/>
          </a:bodyPr>
          <a:lstStyle>
            <a:lvl1pPr marL="0">
              <a:defRPr sz="2600" b="0" i="0">
                <a:solidFill>
                  <a:schemeClr val="tx1"/>
                </a:solidFill>
                <a:latin typeface="Georgia"/>
                <a:ea typeface="+mn-ea"/>
                <a:cs typeface="Georgi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b="1" kern="0">
                <a:latin typeface="Arial Nova"/>
              </a:rPr>
              <a:t>Pansexual</a:t>
            </a:r>
            <a:endParaRPr lang="en-US">
              <a:latin typeface="Arial Nova"/>
            </a:endParaRPr>
          </a:p>
          <a:p>
            <a:pPr algn="ctr"/>
            <a:endParaRPr lang="en-US" sz="2000" kern="0">
              <a:solidFill>
                <a:prstClr val="black"/>
              </a:solidFill>
              <a:latin typeface="Arial Nova"/>
            </a:endParaRPr>
          </a:p>
          <a:p>
            <a:pPr algn="ctr"/>
            <a:r>
              <a:rPr lang="en-US" sz="2000" kern="0" err="1">
                <a:latin typeface="Arial Nova"/>
              </a:rPr>
              <a:t>n.b.</a:t>
            </a:r>
            <a:r>
              <a:rPr lang="en-US" sz="2000" kern="0">
                <a:latin typeface="Arial Nova"/>
              </a:rPr>
              <a:t> Some people who fall under this definition might be more comfortable with the term "bisexual" - it is up to each individual person!</a:t>
            </a:r>
          </a:p>
          <a:p>
            <a:endParaRPr lang="en-US" kern="0">
              <a:solidFill>
                <a:prstClr val="black"/>
              </a:solidFill>
            </a:endParaRPr>
          </a:p>
        </p:txBody>
      </p:sp>
      <p:pic>
        <p:nvPicPr>
          <p:cNvPr id="4" name="Picture 5" descr="Shape, background pattern&#10;&#10;Description automatically generated">
            <a:extLst>
              <a:ext uri="{FF2B5EF4-FFF2-40B4-BE49-F238E27FC236}">
                <a16:creationId xmlns:a16="http://schemas.microsoft.com/office/drawing/2014/main" id="{7B0F38F5-3022-0286-6A4F-880F2A724626}"/>
              </a:ext>
            </a:extLst>
          </p:cNvPr>
          <p:cNvPicPr>
            <a:picLocks noChangeAspect="1"/>
          </p:cNvPicPr>
          <p:nvPr/>
        </p:nvPicPr>
        <p:blipFill>
          <a:blip r:embed="rId6"/>
          <a:stretch>
            <a:fillRect/>
          </a:stretch>
        </p:blipFill>
        <p:spPr>
          <a:xfrm>
            <a:off x="4787869" y="4526331"/>
            <a:ext cx="2598544" cy="1601235"/>
          </a:xfrm>
          <a:prstGeom prst="rect">
            <a:avLst/>
          </a:prstGeom>
        </p:spPr>
      </p:pic>
      <p:pic>
        <p:nvPicPr>
          <p:cNvPr id="11" name="Audio 10">
            <a:hlinkClick r:id="" action="ppaction://media"/>
            <a:extLst>
              <a:ext uri="{FF2B5EF4-FFF2-40B4-BE49-F238E27FC236}">
                <a16:creationId xmlns:a16="http://schemas.microsoft.com/office/drawing/2014/main" id="{8955B2C2-ABAC-2326-B7D7-0CD082C9EEB2}"/>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
        <p:nvSpPr>
          <p:cNvPr id="6" name="TextBox 5">
            <a:extLst>
              <a:ext uri="{FF2B5EF4-FFF2-40B4-BE49-F238E27FC236}">
                <a16:creationId xmlns:a16="http://schemas.microsoft.com/office/drawing/2014/main" id="{B3BB7FA7-18F0-F01A-920A-79868C4D811B}"/>
              </a:ext>
            </a:extLst>
          </p:cNvPr>
          <p:cNvSpPr txBox="1"/>
          <p:nvPr/>
        </p:nvSpPr>
        <p:spPr>
          <a:xfrm>
            <a:off x="4521630" y="6256332"/>
            <a:ext cx="3146260"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CA" sz="1500"/>
              <a:t>Fig. 8: "</a:t>
            </a:r>
            <a:r>
              <a:rPr lang="en-CA" sz="1500">
                <a:cs typeface="Calibri"/>
              </a:rPr>
              <a:t>Pansexual flag",</a:t>
            </a:r>
            <a:r>
              <a:rPr lang="en-CA">
                <a:cs typeface="Calibri"/>
              </a:rPr>
              <a:t> </a:t>
            </a:r>
            <a:r>
              <a:rPr lang="en-CA" sz="1500">
                <a:cs typeface="Calibri"/>
              </a:rPr>
              <a:t> Pride Flag Identification Guide, prideflags.org</a:t>
            </a:r>
            <a:endParaRPr lang="en-US">
              <a:cs typeface="Calibri"/>
            </a:endParaRPr>
          </a:p>
        </p:txBody>
      </p:sp>
    </p:spTree>
    <p:custDataLst>
      <p:tags r:id="rId1"/>
    </p:custDataLst>
    <p:extLst>
      <p:ext uri="{BB962C8B-B14F-4D97-AF65-F5344CB8AC3E}">
        <p14:creationId xmlns:p14="http://schemas.microsoft.com/office/powerpoint/2010/main" val="3620936961"/>
      </p:ext>
    </p:extLst>
  </p:cSld>
  <p:clrMapOvr>
    <a:masterClrMapping/>
  </p:clrMapOvr>
  <mc:AlternateContent xmlns:mc="http://schemas.openxmlformats.org/markup-compatibility/2006">
    <mc:Choice xmlns:p14="http://schemas.microsoft.com/office/powerpoint/2010/main" Requires="p14">
      <p:transition spd="slow" p14:dur="2000" advTm="21576"/>
    </mc:Choice>
    <mc:Fallback>
      <p:transition spd="slow" advTm="21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1"/>
                </p:tgtEl>
              </p:cMediaNode>
            </p:audio>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Territorial Acknowledgement</a:t>
            </a:r>
          </a:p>
        </p:txBody>
      </p:sp>
      <p:sp>
        <p:nvSpPr>
          <p:cNvPr id="3" name="Content Placeholder 2"/>
          <p:cNvSpPr>
            <a:spLocks noGrp="1"/>
          </p:cNvSpPr>
          <p:nvPr>
            <p:ph idx="1"/>
          </p:nvPr>
        </p:nvSpPr>
        <p:spPr>
          <a:xfrm>
            <a:off x="812148" y="1413166"/>
            <a:ext cx="6070684" cy="5010723"/>
          </a:xfrm>
        </p:spPr>
        <p:txBody>
          <a:bodyPr vert="horz" lIns="91440" tIns="45720" rIns="91440" bIns="45720" rtlCol="0" anchor="t">
            <a:normAutofit lnSpcReduction="10000"/>
          </a:bodyPr>
          <a:lstStyle/>
          <a:p>
            <a:pPr marL="0" indent="0">
              <a:lnSpc>
                <a:spcPct val="110000"/>
              </a:lnSpc>
              <a:buNone/>
            </a:pPr>
            <a:r>
              <a:rPr lang="en-US">
                <a:latin typeface="Arial"/>
                <a:ea typeface="Verdana"/>
                <a:cs typeface="Arial"/>
              </a:rPr>
              <a:t>The Equity, Diversity, Inclusion, and Anti-Racism Office acknowledges that we live and work on the traditional territory of the Neutral, Anishinaabeg and Haudenosaunee Peoples. </a:t>
            </a:r>
            <a:br>
              <a:rPr lang="en-US">
                <a:latin typeface="Arial" panose="020B0604020202020204" pitchFamily="34" charset="0"/>
                <a:ea typeface="Verdana"/>
                <a:cs typeface="Arial" panose="020B0604020202020204" pitchFamily="34" charset="0"/>
              </a:rPr>
            </a:br>
            <a:br>
              <a:rPr lang="en-US">
                <a:latin typeface="Arial" panose="020B0604020202020204" pitchFamily="34" charset="0"/>
                <a:ea typeface="Verdana"/>
                <a:cs typeface="Arial" panose="020B0604020202020204" pitchFamily="34" charset="0"/>
              </a:rPr>
            </a:br>
            <a:r>
              <a:rPr lang="en-US" b="0" i="0" u="none" strike="noStrike">
                <a:solidFill>
                  <a:srgbClr val="000000"/>
                </a:solidFill>
                <a:effectLst/>
                <a:latin typeface="Arial"/>
                <a:cs typeface="Arial"/>
              </a:rPr>
              <a:t>The University of Waterloo is situated on the Haldimand Tract, the land granted in legally binding treaty to the Six Nations that includes six miles on each side of the Grand River. </a:t>
            </a:r>
          </a:p>
          <a:p>
            <a:pPr marL="0" indent="0">
              <a:lnSpc>
                <a:spcPct val="110000"/>
              </a:lnSpc>
              <a:buNone/>
            </a:pPr>
            <a:r>
              <a:rPr lang="en-US">
                <a:ea typeface="+mn-lt"/>
                <a:cs typeface="+mn-lt"/>
                <a:hlinkClick r:id="rId5"/>
              </a:rPr>
              <a:t>https://native-land.ca/</a:t>
            </a:r>
            <a:r>
              <a:rPr lang="en-US">
                <a:ea typeface="+mn-lt"/>
                <a:cs typeface="+mn-lt"/>
              </a:rPr>
              <a:t> </a:t>
            </a:r>
            <a:endParaRPr lang="en-US"/>
          </a:p>
        </p:txBody>
      </p:sp>
      <p:pic>
        <p:nvPicPr>
          <p:cNvPr id="4" name="Picture 4" descr="Map of the Haldimand Tract and the Six Nations Reserve.">
            <a:extLst>
              <a:ext uri="{FF2B5EF4-FFF2-40B4-BE49-F238E27FC236}">
                <a16:creationId xmlns:a16="http://schemas.microsoft.com/office/drawing/2014/main" id="{D07664AC-8173-45A2-A174-7C71596F315E}"/>
              </a:ext>
            </a:extLst>
          </p:cNvPr>
          <p:cNvPicPr>
            <a:picLocks noChangeAspect="1"/>
          </p:cNvPicPr>
          <p:nvPr/>
        </p:nvPicPr>
        <p:blipFill>
          <a:blip r:embed="rId6"/>
          <a:stretch>
            <a:fillRect/>
          </a:stretch>
        </p:blipFill>
        <p:spPr>
          <a:xfrm>
            <a:off x="7761268" y="1810463"/>
            <a:ext cx="2434923" cy="3300589"/>
          </a:xfrm>
          <a:prstGeom prst="rect">
            <a:avLst/>
          </a:prstGeom>
        </p:spPr>
      </p:pic>
      <p:pic>
        <p:nvPicPr>
          <p:cNvPr id="13" name="Audio 12">
            <a:hlinkClick r:id="" action="ppaction://media"/>
            <a:extLst>
              <a:ext uri="{FF2B5EF4-FFF2-40B4-BE49-F238E27FC236}">
                <a16:creationId xmlns:a16="http://schemas.microsoft.com/office/drawing/2014/main" id="{F2039C56-60D6-2DB0-59A9-BD1C0C78DA7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
        <p:nvSpPr>
          <p:cNvPr id="5" name="TextBox 9">
            <a:extLst>
              <a:ext uri="{FF2B5EF4-FFF2-40B4-BE49-F238E27FC236}">
                <a16:creationId xmlns:a16="http://schemas.microsoft.com/office/drawing/2014/main" id="{34060F04-7EAA-6213-FFFB-94C49F2C19C6}"/>
              </a:ext>
            </a:extLst>
          </p:cNvPr>
          <p:cNvSpPr txBox="1"/>
          <p:nvPr/>
        </p:nvSpPr>
        <p:spPr>
          <a:xfrm>
            <a:off x="10436965" y="3918894"/>
            <a:ext cx="1508662" cy="120032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ea typeface="+mn-lt"/>
                <a:cs typeface="+mn-lt"/>
              </a:rPr>
              <a:t>Map source: Adam Lewis, “Living on Stolen Land,” </a:t>
            </a:r>
            <a:r>
              <a:rPr lang="en-US" sz="1200" i="1">
                <a:ea typeface="+mn-lt"/>
                <a:cs typeface="+mn-lt"/>
              </a:rPr>
              <a:t>Alternatives Journal</a:t>
            </a:r>
            <a:r>
              <a:rPr lang="en-US" sz="1200">
                <a:ea typeface="+mn-lt"/>
                <a:cs typeface="+mn-lt"/>
              </a:rPr>
              <a:t> December 2015</a:t>
            </a:r>
            <a:endParaRPr lang="en-US" sz="1200">
              <a:cs typeface="Arial"/>
            </a:endParaRPr>
          </a:p>
        </p:txBody>
      </p:sp>
    </p:spTree>
    <p:extLst>
      <p:ext uri="{BB962C8B-B14F-4D97-AF65-F5344CB8AC3E}">
        <p14:creationId xmlns:p14="http://schemas.microsoft.com/office/powerpoint/2010/main" val="1820699951"/>
      </p:ext>
    </p:extLst>
  </p:cSld>
  <p:clrMapOvr>
    <a:masterClrMapping/>
  </p:clrMapOvr>
  <mc:AlternateContent xmlns:mc="http://schemas.openxmlformats.org/markup-compatibility/2006">
    <mc:Choice xmlns:p14="http://schemas.microsoft.com/office/powerpoint/2010/main" Requires="p14">
      <p:transition spd="med" p14:dur="700" advTm="56249">
        <p:fade/>
      </p:transition>
    </mc:Choice>
    <mc:Fallback>
      <p:transition spd="med" advTm="562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COMFORT ZONE</a:t>
            </a:r>
          </a:p>
        </p:txBody>
      </p:sp>
      <p:graphicFrame>
        <p:nvGraphicFramePr>
          <p:cNvPr id="7" name="Diagram 6" descr="Comfort Zones&#10;Graphic with three concentric circles">
            <a:extLst>
              <a:ext uri="{FF2B5EF4-FFF2-40B4-BE49-F238E27FC236}">
                <a16:creationId xmlns:a16="http://schemas.microsoft.com/office/drawing/2014/main" id="{C805DD70-94DF-4F12-8E83-35A600A73098}"/>
              </a:ext>
            </a:extLst>
          </p:cNvPr>
          <p:cNvGraphicFramePr/>
          <p:nvPr/>
        </p:nvGraphicFramePr>
        <p:xfrm>
          <a:off x="3292642" y="1305516"/>
          <a:ext cx="5722424" cy="44909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p:cNvSpPr txBox="1"/>
          <p:nvPr/>
        </p:nvSpPr>
        <p:spPr>
          <a:xfrm>
            <a:off x="4075848" y="5926099"/>
            <a:ext cx="4490692" cy="646331"/>
          </a:xfrm>
          <a:prstGeom prst="rect">
            <a:avLst/>
          </a:prstGeom>
          <a:noFill/>
        </p:spPr>
        <p:txBody>
          <a:bodyPr wrap="square" lIns="91440" tIns="45720" rIns="91440" bIns="45720" rtlCol="0" anchor="t">
            <a:spAutoFit/>
          </a:bodyPr>
          <a:lstStyle/>
          <a:p>
            <a:r>
              <a:rPr lang="en-US" sz="1200">
                <a:latin typeface="Georgia"/>
              </a:rPr>
              <a:t>Fig. 1: "Comfort Zone" . </a:t>
            </a:r>
            <a:r>
              <a:rPr lang="en-US" sz="1200" i="1">
                <a:latin typeface="Georgia"/>
              </a:rPr>
              <a:t>Educator’s Equity Workbook </a:t>
            </a:r>
            <a:r>
              <a:rPr lang="en-US" sz="1200">
                <a:latin typeface="Georgia"/>
              </a:rPr>
              <a:t>Toronto, 2013,  </a:t>
            </a:r>
            <a:r>
              <a:rPr lang="en-US" sz="1200">
                <a:ea typeface="+mn-lt"/>
                <a:cs typeface="+mn-lt"/>
              </a:rPr>
              <a:t>https://www.harmony.ca/wp-content/uploads/2013/06/Equity-Workbook-sample-web.pdf.</a:t>
            </a:r>
            <a:endParaRPr lang="en-US" sz="1200">
              <a:latin typeface="Georgia"/>
            </a:endParaRPr>
          </a:p>
        </p:txBody>
      </p:sp>
      <p:pic>
        <p:nvPicPr>
          <p:cNvPr id="11" name="Audio 10">
            <a:hlinkClick r:id="" action="ppaction://media"/>
            <a:extLst>
              <a:ext uri="{FF2B5EF4-FFF2-40B4-BE49-F238E27FC236}">
                <a16:creationId xmlns:a16="http://schemas.microsoft.com/office/drawing/2014/main" id="{FC422DEE-4BD8-FCBB-8B4A-2D2967DA238D}"/>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98613713"/>
      </p:ext>
    </p:extLst>
  </p:cSld>
  <p:clrMapOvr>
    <a:masterClrMapping/>
  </p:clrMapOvr>
  <mc:AlternateContent xmlns:mc="http://schemas.openxmlformats.org/markup-compatibility/2006">
    <mc:Choice xmlns:p14="http://schemas.microsoft.com/office/powerpoint/2010/main" Requires="p14">
      <p:transition spd="med" p14:dur="700" advTm="53630">
        <p:fade/>
      </p:transition>
    </mc:Choice>
    <mc:Fallback>
      <p:transition spd="med" advTm="536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6372B-908C-D5A8-9FBD-637B19A2B393}"/>
              </a:ext>
            </a:extLst>
          </p:cNvPr>
          <p:cNvSpPr>
            <a:spLocks noGrp="1"/>
          </p:cNvSpPr>
          <p:nvPr>
            <p:ph type="title"/>
          </p:nvPr>
        </p:nvSpPr>
        <p:spPr>
          <a:xfrm>
            <a:off x="1784047" y="569467"/>
            <a:ext cx="8700588" cy="553998"/>
          </a:xfrm>
        </p:spPr>
        <p:txBody>
          <a:bodyPr wrap="square" lIns="0" tIns="0" rIns="0" bIns="0" anchor="t">
            <a:spAutoFit/>
          </a:bodyPr>
          <a:lstStyle/>
          <a:p>
            <a:r>
              <a:rPr lang="en-CA"/>
              <a:t>The Importance of 2SLGBTQIA+ Inclusion </a:t>
            </a:r>
          </a:p>
        </p:txBody>
      </p:sp>
      <p:sp>
        <p:nvSpPr>
          <p:cNvPr id="3" name="Text Placeholder 2">
            <a:extLst>
              <a:ext uri="{FF2B5EF4-FFF2-40B4-BE49-F238E27FC236}">
                <a16:creationId xmlns:a16="http://schemas.microsoft.com/office/drawing/2014/main" id="{5AF738B8-9424-F96C-A671-8CFBD578206E}"/>
              </a:ext>
            </a:extLst>
          </p:cNvPr>
          <p:cNvSpPr>
            <a:spLocks noGrp="1"/>
          </p:cNvSpPr>
          <p:nvPr>
            <p:ph type="body" idx="1"/>
          </p:nvPr>
        </p:nvSpPr>
        <p:spPr>
          <a:xfrm>
            <a:off x="1769185" y="1097789"/>
            <a:ext cx="8635365" cy="4955203"/>
          </a:xfrm>
        </p:spPr>
        <p:txBody>
          <a:bodyPr wrap="square" lIns="0" tIns="0" rIns="0" bIns="0" anchor="t">
            <a:spAutoFit/>
          </a:bodyPr>
          <a:lstStyle/>
          <a:p>
            <a:pPr algn="l"/>
            <a:endParaRPr lang="en-CA" i="1"/>
          </a:p>
          <a:p>
            <a:pPr algn="l"/>
            <a:r>
              <a:rPr lang="en-CA" sz="2400" u="sng">
                <a:latin typeface="Arial Nova"/>
              </a:rPr>
              <a:t>At the University Level</a:t>
            </a:r>
          </a:p>
          <a:p>
            <a:pPr algn="l"/>
            <a:endParaRPr lang="en-CA" i="1"/>
          </a:p>
          <a:p>
            <a:pPr algn="ctr"/>
            <a:r>
              <a:rPr lang="en-CA" sz="2400">
                <a:latin typeface="Arial Nova"/>
              </a:rPr>
              <a:t>"Waterloo recognizes the diverse voices and experiences of Two-Spirit, lesbian, gay, bisexual, transgender, queer, and questioning (2SLGBTQIA+) students, faculty and staff. We celebrate and acknowledge their significant contributions and vital roles within the campus community and their advocacy for resources and practices that create a more inclusive campus." </a:t>
            </a:r>
          </a:p>
          <a:p>
            <a:pPr algn="ctr"/>
            <a:endParaRPr lang="en-CA" sz="2400">
              <a:latin typeface="Arial Nova"/>
            </a:endParaRPr>
          </a:p>
          <a:p>
            <a:pPr algn="ctr"/>
            <a:r>
              <a:rPr lang="en-CA" sz="2400">
                <a:latin typeface="Arial Nova"/>
              </a:rPr>
              <a:t>- </a:t>
            </a:r>
            <a:r>
              <a:rPr lang="en-CA" sz="2400">
                <a:latin typeface="Arial Nova"/>
                <a:hlinkClick r:id="rId5"/>
              </a:rPr>
              <a:t>University Relations</a:t>
            </a:r>
            <a:r>
              <a:rPr lang="en-CA" sz="2400">
                <a:latin typeface="Arial Nova"/>
              </a:rPr>
              <a:t>, n.d.</a:t>
            </a:r>
          </a:p>
          <a:p>
            <a:pPr algn="l"/>
            <a:endParaRPr lang="en-CA" i="1"/>
          </a:p>
          <a:p>
            <a:pPr algn="l"/>
            <a:endParaRPr lang="en-US"/>
          </a:p>
        </p:txBody>
      </p:sp>
      <p:pic>
        <p:nvPicPr>
          <p:cNvPr id="6" name="Audio 5">
            <a:hlinkClick r:id="" action="ppaction://media"/>
            <a:extLst>
              <a:ext uri="{FF2B5EF4-FFF2-40B4-BE49-F238E27FC236}">
                <a16:creationId xmlns:a16="http://schemas.microsoft.com/office/drawing/2014/main" id="{3958E4A6-55E8-9626-0B84-7F3FD401524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9452864" y="4433824"/>
            <a:ext cx="2057400" cy="2057400"/>
          </a:xfrm>
          <a:prstGeom prst="ellipse">
            <a:avLst/>
          </a:prstGeom>
        </p:spPr>
      </p:pic>
    </p:spTree>
    <p:extLst>
      <p:ext uri="{BB962C8B-B14F-4D97-AF65-F5344CB8AC3E}">
        <p14:creationId xmlns:p14="http://schemas.microsoft.com/office/powerpoint/2010/main" val="1162685321"/>
      </p:ext>
    </p:extLst>
  </p:cSld>
  <p:clrMapOvr>
    <a:masterClrMapping/>
  </p:clrMapOvr>
  <mc:AlternateContent xmlns:mc="http://schemas.openxmlformats.org/markup-compatibility/2006">
    <mc:Choice xmlns:p14="http://schemas.microsoft.com/office/powerpoint/2010/main" Requires="p14">
      <p:transition spd="slow" p14:dur="2000" advTm="37861"/>
    </mc:Choice>
    <mc:Fallback>
      <p:transition spd="slow" advTm="37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6372B-908C-D5A8-9FBD-637B19A2B393}"/>
              </a:ext>
            </a:extLst>
          </p:cNvPr>
          <p:cNvSpPr>
            <a:spLocks noGrp="1"/>
          </p:cNvSpPr>
          <p:nvPr>
            <p:ph type="title"/>
          </p:nvPr>
        </p:nvSpPr>
        <p:spPr>
          <a:xfrm>
            <a:off x="1784047" y="569467"/>
            <a:ext cx="8700588" cy="553998"/>
          </a:xfrm>
        </p:spPr>
        <p:txBody>
          <a:bodyPr wrap="square" lIns="0" tIns="0" rIns="0" bIns="0" anchor="t">
            <a:spAutoFit/>
          </a:bodyPr>
          <a:lstStyle/>
          <a:p>
            <a:r>
              <a:rPr lang="en-CA"/>
              <a:t>The Importance of 2SLGBTQIA+ Inclusion </a:t>
            </a:r>
          </a:p>
        </p:txBody>
      </p:sp>
      <p:sp>
        <p:nvSpPr>
          <p:cNvPr id="3" name="Text Placeholder 2">
            <a:extLst>
              <a:ext uri="{FF2B5EF4-FFF2-40B4-BE49-F238E27FC236}">
                <a16:creationId xmlns:a16="http://schemas.microsoft.com/office/drawing/2014/main" id="{5AF738B8-9424-F96C-A671-8CFBD578206E}"/>
              </a:ext>
            </a:extLst>
          </p:cNvPr>
          <p:cNvSpPr>
            <a:spLocks noGrp="1"/>
          </p:cNvSpPr>
          <p:nvPr>
            <p:ph type="body" idx="1"/>
          </p:nvPr>
        </p:nvSpPr>
        <p:spPr>
          <a:xfrm>
            <a:off x="1782791" y="1261074"/>
            <a:ext cx="8621758" cy="5109091"/>
          </a:xfrm>
        </p:spPr>
        <p:txBody>
          <a:bodyPr wrap="square" lIns="0" tIns="0" rIns="0" bIns="0" anchor="t">
            <a:spAutoFit/>
          </a:bodyPr>
          <a:lstStyle/>
          <a:p>
            <a:pPr algn="l"/>
            <a:r>
              <a:rPr lang="en-CA" sz="2400" u="sng">
                <a:latin typeface="Arial Nova"/>
              </a:rPr>
              <a:t>At the Student Level</a:t>
            </a:r>
            <a:endParaRPr lang="en-US"/>
          </a:p>
          <a:p>
            <a:pPr marL="342900" indent="-342900" algn="l">
              <a:buFont typeface="Arial"/>
              <a:buChar char="•"/>
            </a:pPr>
            <a:endParaRPr lang="en-CA" sz="2200" i="1">
              <a:latin typeface="Arial Nova"/>
            </a:endParaRPr>
          </a:p>
          <a:p>
            <a:pPr marL="342900" indent="-342900" algn="l">
              <a:buFont typeface="Arial"/>
              <a:buChar char="•"/>
            </a:pPr>
            <a:r>
              <a:rPr lang="en-CA" sz="2200" i="1">
                <a:latin typeface="Arial Nova"/>
                <a:hlinkClick r:id="rId5"/>
              </a:rPr>
              <a:t>Thriving on Campus</a:t>
            </a:r>
            <a:r>
              <a:rPr lang="en-CA" sz="2200">
                <a:latin typeface="Arial Nova"/>
              </a:rPr>
              <a:t> is a multi-year study that explores the experiences of 2SLGBTQ+ university students throughout Ontario.</a:t>
            </a:r>
            <a:endParaRPr lang="en-CA"/>
          </a:p>
          <a:p>
            <a:pPr marL="342900" indent="-342900" algn="l">
              <a:buFont typeface="Arial"/>
              <a:buChar char="•"/>
            </a:pPr>
            <a:endParaRPr lang="en-CA" sz="2200">
              <a:latin typeface="Arial Nova"/>
            </a:endParaRPr>
          </a:p>
          <a:p>
            <a:pPr marL="342900" indent="-342900" algn="l">
              <a:buFont typeface="Arial"/>
              <a:buChar char="•"/>
            </a:pPr>
            <a:r>
              <a:rPr lang="en-CA" sz="2200">
                <a:latin typeface="Arial Nova"/>
              </a:rPr>
              <a:t>Recent report highlighted student “experiences of blatant victimization and subtle microaggressions, and their perceptions of campus climate in terms of 2SLGBTQ+ inclusion and safety.” </a:t>
            </a:r>
            <a:endParaRPr lang="en-CA"/>
          </a:p>
          <a:p>
            <a:pPr marL="342900" indent="-342900" algn="l">
              <a:buFont typeface="Arial"/>
              <a:buChar char="•"/>
            </a:pPr>
            <a:endParaRPr lang="en-CA" sz="2200">
              <a:latin typeface="Arial Nova"/>
            </a:endParaRPr>
          </a:p>
          <a:p>
            <a:pPr marL="342900" indent="-342900" algn="l">
              <a:buFont typeface="Arial"/>
              <a:buChar char="•"/>
            </a:pPr>
            <a:r>
              <a:rPr lang="en-CA" sz="2200">
                <a:latin typeface="Arial Nova"/>
              </a:rPr>
              <a:t>17% of all student participants reported being verbally threatened, bullied, or intimidated. </a:t>
            </a:r>
            <a:endParaRPr lang="en-CA"/>
          </a:p>
          <a:p>
            <a:pPr marL="342900" indent="-342900" algn="l">
              <a:buFont typeface="Arial"/>
              <a:buChar char="•"/>
            </a:pPr>
            <a:endParaRPr lang="en-CA" sz="2200">
              <a:latin typeface="Arial Nova"/>
            </a:endParaRPr>
          </a:p>
          <a:p>
            <a:pPr marL="342900" indent="-342900" algn="l">
              <a:buFont typeface="Arial"/>
              <a:buChar char="•"/>
            </a:pPr>
            <a:r>
              <a:rPr lang="en-CA" sz="2200">
                <a:latin typeface="Arial Nova"/>
              </a:rPr>
              <a:t>43% of trans students revealed that they frequently or very frequently experienced harm related to interpersonal incidents like being misgendered with wrong pronouns. </a:t>
            </a:r>
            <a:endParaRPr lang="en-CA"/>
          </a:p>
        </p:txBody>
      </p:sp>
      <p:pic>
        <p:nvPicPr>
          <p:cNvPr id="11" name="Audio 10">
            <a:hlinkClick r:id="" action="ppaction://media"/>
            <a:extLst>
              <a:ext uri="{FF2B5EF4-FFF2-40B4-BE49-F238E27FC236}">
                <a16:creationId xmlns:a16="http://schemas.microsoft.com/office/drawing/2014/main" id="{5BF3AD64-D490-E96A-E95B-1E4F0D8E5EE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2886546"/>
      </p:ext>
    </p:extLst>
  </p:cSld>
  <p:clrMapOvr>
    <a:masterClrMapping/>
  </p:clrMapOvr>
  <mc:AlternateContent xmlns:mc="http://schemas.openxmlformats.org/markup-compatibility/2006">
    <mc:Choice xmlns:p14="http://schemas.microsoft.com/office/powerpoint/2010/main" Requires="p14">
      <p:transition spd="slow" p14:dur="2000" advTm="82198"/>
    </mc:Choice>
    <mc:Fallback>
      <p:transition spd="slow" advTm="82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98582"/>
            <a:ext cx="12192000" cy="7057044"/>
          </a:xfrm>
          <a:custGeom>
            <a:avLst/>
            <a:gdLst/>
            <a:ahLst/>
            <a:cxnLst/>
            <a:rect l="l" t="t" r="r" b="b"/>
            <a:pathLst>
              <a:path w="9144000" h="6659880">
                <a:moveTo>
                  <a:pt x="0" y="6659417"/>
                </a:moveTo>
                <a:lnTo>
                  <a:pt x="9144000" y="6659417"/>
                </a:lnTo>
                <a:lnTo>
                  <a:pt x="9144000" y="0"/>
                </a:lnTo>
                <a:lnTo>
                  <a:pt x="0" y="0"/>
                </a:lnTo>
                <a:lnTo>
                  <a:pt x="0" y="6659417"/>
                </a:lnTo>
                <a:close/>
              </a:path>
            </a:pathLst>
          </a:custGeom>
          <a:solidFill>
            <a:srgbClr val="FFE695"/>
          </a:solidFill>
        </p:spPr>
        <p:txBody>
          <a:bodyPr wrap="square" lIns="0" tIns="0" rIns="0" bIns="0" rtlCol="0"/>
          <a:lstStyle/>
          <a:p>
            <a:endParaRPr>
              <a:solidFill>
                <a:prstClr val="black"/>
              </a:solidFill>
              <a:latin typeface="Calibri"/>
            </a:endParaRPr>
          </a:p>
        </p:txBody>
      </p:sp>
      <p:grpSp>
        <p:nvGrpSpPr>
          <p:cNvPr id="4" name="object 4"/>
          <p:cNvGrpSpPr/>
          <p:nvPr/>
        </p:nvGrpSpPr>
        <p:grpSpPr>
          <a:xfrm>
            <a:off x="1524000" y="0"/>
            <a:ext cx="9144000" cy="397510"/>
            <a:chOff x="0" y="0"/>
            <a:chExt cx="9144000" cy="397510"/>
          </a:xfrm>
        </p:grpSpPr>
        <p:sp>
          <p:nvSpPr>
            <p:cNvPr id="5" name="object 5"/>
            <p:cNvSpPr/>
            <p:nvPr/>
          </p:nvSpPr>
          <p:spPr>
            <a:xfrm>
              <a:off x="1" y="198582"/>
              <a:ext cx="2288540" cy="198755"/>
            </a:xfrm>
            <a:custGeom>
              <a:avLst/>
              <a:gdLst/>
              <a:ahLst/>
              <a:cxnLst/>
              <a:rect l="l" t="t" r="r" b="b"/>
              <a:pathLst>
                <a:path w="2288540" h="198754">
                  <a:moveTo>
                    <a:pt x="0" y="198582"/>
                  </a:moveTo>
                  <a:lnTo>
                    <a:pt x="2288112" y="198582"/>
                  </a:lnTo>
                  <a:lnTo>
                    <a:pt x="2288112" y="0"/>
                  </a:lnTo>
                  <a:lnTo>
                    <a:pt x="0" y="0"/>
                  </a:lnTo>
                  <a:lnTo>
                    <a:pt x="0" y="198582"/>
                  </a:lnTo>
                  <a:close/>
                </a:path>
              </a:pathLst>
            </a:custGeom>
            <a:solidFill>
              <a:srgbClr val="FFFFAA"/>
            </a:solidFill>
          </p:spPr>
          <p:txBody>
            <a:bodyPr wrap="square" lIns="0" tIns="0" rIns="0" bIns="0" rtlCol="0"/>
            <a:lstStyle/>
            <a:p>
              <a:endParaRPr>
                <a:solidFill>
                  <a:prstClr val="black"/>
                </a:solidFill>
                <a:latin typeface="Calibri"/>
              </a:endParaRPr>
            </a:p>
          </p:txBody>
        </p:sp>
        <p:sp>
          <p:nvSpPr>
            <p:cNvPr id="6" name="object 6"/>
            <p:cNvSpPr/>
            <p:nvPr/>
          </p:nvSpPr>
          <p:spPr>
            <a:xfrm>
              <a:off x="2288113" y="198582"/>
              <a:ext cx="2285365" cy="198755"/>
            </a:xfrm>
            <a:custGeom>
              <a:avLst/>
              <a:gdLst/>
              <a:ahLst/>
              <a:cxnLst/>
              <a:rect l="l" t="t" r="r" b="b"/>
              <a:pathLst>
                <a:path w="2285365" h="198754">
                  <a:moveTo>
                    <a:pt x="2285295" y="0"/>
                  </a:moveTo>
                  <a:lnTo>
                    <a:pt x="0" y="0"/>
                  </a:lnTo>
                  <a:lnTo>
                    <a:pt x="0" y="198582"/>
                  </a:lnTo>
                  <a:lnTo>
                    <a:pt x="2285295" y="198582"/>
                  </a:lnTo>
                  <a:lnTo>
                    <a:pt x="2285295" y="0"/>
                  </a:lnTo>
                  <a:close/>
                </a:path>
              </a:pathLst>
            </a:custGeom>
            <a:solidFill>
              <a:srgbClr val="FFEA3D"/>
            </a:solidFill>
          </p:spPr>
          <p:txBody>
            <a:bodyPr wrap="square" lIns="0" tIns="0" rIns="0" bIns="0" rtlCol="0"/>
            <a:lstStyle/>
            <a:p>
              <a:endParaRPr>
                <a:solidFill>
                  <a:prstClr val="black"/>
                </a:solidFill>
                <a:latin typeface="Calibri"/>
              </a:endParaRPr>
            </a:p>
          </p:txBody>
        </p:sp>
        <p:sp>
          <p:nvSpPr>
            <p:cNvPr id="7" name="object 7"/>
            <p:cNvSpPr/>
            <p:nvPr/>
          </p:nvSpPr>
          <p:spPr>
            <a:xfrm>
              <a:off x="4573408" y="198582"/>
              <a:ext cx="2285365" cy="198755"/>
            </a:xfrm>
            <a:custGeom>
              <a:avLst/>
              <a:gdLst/>
              <a:ahLst/>
              <a:cxnLst/>
              <a:rect l="l" t="t" r="r" b="b"/>
              <a:pathLst>
                <a:path w="2285365" h="198754">
                  <a:moveTo>
                    <a:pt x="2285295" y="0"/>
                  </a:moveTo>
                  <a:lnTo>
                    <a:pt x="0" y="0"/>
                  </a:lnTo>
                  <a:lnTo>
                    <a:pt x="0" y="198582"/>
                  </a:lnTo>
                  <a:lnTo>
                    <a:pt x="2285295" y="198582"/>
                  </a:lnTo>
                  <a:lnTo>
                    <a:pt x="2285295" y="0"/>
                  </a:lnTo>
                  <a:close/>
                </a:path>
              </a:pathLst>
            </a:custGeom>
            <a:solidFill>
              <a:srgbClr val="FFD54F"/>
            </a:solidFill>
          </p:spPr>
          <p:txBody>
            <a:bodyPr wrap="square" lIns="0" tIns="0" rIns="0" bIns="0" rtlCol="0"/>
            <a:lstStyle/>
            <a:p>
              <a:endParaRPr>
                <a:solidFill>
                  <a:prstClr val="black"/>
                </a:solidFill>
                <a:latin typeface="Calibri"/>
              </a:endParaRPr>
            </a:p>
          </p:txBody>
        </p:sp>
        <p:sp>
          <p:nvSpPr>
            <p:cNvPr id="8" name="object 8"/>
            <p:cNvSpPr/>
            <p:nvPr/>
          </p:nvSpPr>
          <p:spPr>
            <a:xfrm>
              <a:off x="6858704" y="198582"/>
              <a:ext cx="2285365" cy="198755"/>
            </a:xfrm>
            <a:custGeom>
              <a:avLst/>
              <a:gdLst/>
              <a:ahLst/>
              <a:cxnLst/>
              <a:rect l="l" t="t" r="r" b="b"/>
              <a:pathLst>
                <a:path w="2285365" h="198754">
                  <a:moveTo>
                    <a:pt x="2285295" y="0"/>
                  </a:moveTo>
                  <a:lnTo>
                    <a:pt x="0" y="0"/>
                  </a:lnTo>
                  <a:lnTo>
                    <a:pt x="0" y="198582"/>
                  </a:lnTo>
                  <a:lnTo>
                    <a:pt x="2285295" y="198582"/>
                  </a:lnTo>
                  <a:lnTo>
                    <a:pt x="2285295" y="0"/>
                  </a:lnTo>
                  <a:close/>
                </a:path>
              </a:pathLst>
            </a:custGeom>
            <a:solidFill>
              <a:srgbClr val="E4B429"/>
            </a:solidFill>
          </p:spPr>
          <p:txBody>
            <a:bodyPr wrap="square" lIns="0" tIns="0" rIns="0" bIns="0" rtlCol="0"/>
            <a:lstStyle/>
            <a:p>
              <a:endParaRPr>
                <a:solidFill>
                  <a:prstClr val="black"/>
                </a:solidFill>
                <a:latin typeface="Calibri"/>
              </a:endParaRPr>
            </a:p>
          </p:txBody>
        </p:sp>
        <p:sp>
          <p:nvSpPr>
            <p:cNvPr id="9" name="object 9"/>
            <p:cNvSpPr/>
            <p:nvPr/>
          </p:nvSpPr>
          <p:spPr>
            <a:xfrm>
              <a:off x="0" y="0"/>
              <a:ext cx="9144000" cy="198755"/>
            </a:xfrm>
            <a:custGeom>
              <a:avLst/>
              <a:gdLst/>
              <a:ahLst/>
              <a:cxnLst/>
              <a:rect l="l" t="t" r="r" b="b"/>
              <a:pathLst>
                <a:path w="9144000" h="198755">
                  <a:moveTo>
                    <a:pt x="9143998" y="0"/>
                  </a:moveTo>
                  <a:lnTo>
                    <a:pt x="0" y="0"/>
                  </a:lnTo>
                  <a:lnTo>
                    <a:pt x="0" y="198582"/>
                  </a:lnTo>
                  <a:lnTo>
                    <a:pt x="9143998" y="198582"/>
                  </a:lnTo>
                  <a:lnTo>
                    <a:pt x="9143998" y="0"/>
                  </a:lnTo>
                  <a:close/>
                </a:path>
              </a:pathLst>
            </a:custGeom>
            <a:solidFill>
              <a:srgbClr val="000000"/>
            </a:solidFill>
          </p:spPr>
          <p:txBody>
            <a:bodyPr wrap="square" lIns="0" tIns="0" rIns="0" bIns="0" rtlCol="0"/>
            <a:lstStyle/>
            <a:p>
              <a:endParaRPr>
                <a:solidFill>
                  <a:prstClr val="black"/>
                </a:solidFill>
                <a:latin typeface="Calibri"/>
              </a:endParaRPr>
            </a:p>
          </p:txBody>
        </p:sp>
      </p:grpSp>
      <p:sp>
        <p:nvSpPr>
          <p:cNvPr id="10" name="object 10"/>
          <p:cNvSpPr txBox="1">
            <a:spLocks noGrp="1"/>
          </p:cNvSpPr>
          <p:nvPr>
            <p:ph type="title"/>
          </p:nvPr>
        </p:nvSpPr>
        <p:spPr>
          <a:xfrm>
            <a:off x="3327428" y="2421791"/>
            <a:ext cx="5539463" cy="2228815"/>
          </a:xfrm>
          <a:prstGeom prst="rect">
            <a:avLst/>
          </a:prstGeom>
        </p:spPr>
        <p:txBody>
          <a:bodyPr vert="horz" wrap="square" lIns="0" tIns="12700" rIns="0" bIns="0" rtlCol="0" anchor="t">
            <a:spAutoFit/>
          </a:bodyPr>
          <a:lstStyle/>
          <a:p>
            <a:pPr marL="12700" algn="ctr">
              <a:spcBef>
                <a:spcPts val="100"/>
              </a:spcBef>
            </a:pPr>
            <a:r>
              <a:rPr lang="en-US" sz="7200" spc="50"/>
              <a:t>Foundational Concepts </a:t>
            </a:r>
            <a:endParaRPr lang="en-US"/>
          </a:p>
        </p:txBody>
      </p:sp>
      <p:pic>
        <p:nvPicPr>
          <p:cNvPr id="18" name="Audio 17">
            <a:hlinkClick r:id="" action="ppaction://media"/>
            <a:extLst>
              <a:ext uri="{FF2B5EF4-FFF2-40B4-BE49-F238E27FC236}">
                <a16:creationId xmlns:a16="http://schemas.microsoft.com/office/drawing/2014/main" id="{2F30C062-FC97-A0AD-85F6-F0419689045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99311761"/>
      </p:ext>
    </p:extLst>
  </p:cSld>
  <p:clrMapOvr>
    <a:masterClrMapping/>
  </p:clrMapOvr>
  <mc:AlternateContent xmlns:mc="http://schemas.openxmlformats.org/markup-compatibility/2006" xmlns:p14="http://schemas.microsoft.com/office/powerpoint/2010/main">
    <mc:Choice Requires="p14">
      <p:transition spd="slow" p14:dur="2000" advTm="7184"/>
    </mc:Choice>
    <mc:Fallback xmlns="">
      <p:transition spd="slow" advTm="7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8A1B0-7F5C-9965-3212-4FDB7180B7CE}"/>
              </a:ext>
            </a:extLst>
          </p:cNvPr>
          <p:cNvSpPr>
            <a:spLocks noGrp="1"/>
          </p:cNvSpPr>
          <p:nvPr>
            <p:ph type="title"/>
          </p:nvPr>
        </p:nvSpPr>
        <p:spPr>
          <a:xfrm>
            <a:off x="1797655" y="569468"/>
            <a:ext cx="8417225" cy="1661993"/>
          </a:xfrm>
        </p:spPr>
        <p:txBody>
          <a:bodyPr wrap="square" lIns="0" tIns="0" rIns="0" bIns="0" anchor="t">
            <a:spAutoFit/>
          </a:bodyPr>
          <a:lstStyle/>
          <a:p>
            <a:pPr algn="l"/>
            <a:r>
              <a:rPr lang="en-CA"/>
              <a:t>Sex vs. Gender Identity</a:t>
            </a:r>
            <a:br>
              <a:rPr lang="en-CA"/>
            </a:br>
            <a:endParaRPr lang="en-CA"/>
          </a:p>
          <a:p>
            <a:endParaRPr lang="en-US"/>
          </a:p>
        </p:txBody>
      </p:sp>
      <p:sp>
        <p:nvSpPr>
          <p:cNvPr id="3" name="Content Placeholder 2">
            <a:extLst>
              <a:ext uri="{FF2B5EF4-FFF2-40B4-BE49-F238E27FC236}">
                <a16:creationId xmlns:a16="http://schemas.microsoft.com/office/drawing/2014/main" id="{C5377366-4F63-A1F9-40FB-F1D5741ED487}"/>
              </a:ext>
            </a:extLst>
          </p:cNvPr>
          <p:cNvSpPr>
            <a:spLocks noGrp="1"/>
          </p:cNvSpPr>
          <p:nvPr>
            <p:ph sz="half" idx="2"/>
          </p:nvPr>
        </p:nvSpPr>
        <p:spPr>
          <a:xfrm>
            <a:off x="1866182" y="1516425"/>
            <a:ext cx="3977640" cy="2215991"/>
          </a:xfrm>
        </p:spPr>
        <p:txBody>
          <a:bodyPr wrap="square" lIns="0" tIns="0" rIns="0" bIns="0" anchor="t">
            <a:spAutoFit/>
          </a:bodyPr>
          <a:lstStyle/>
          <a:p>
            <a:r>
              <a:rPr lang="en-US" sz="2400" b="1">
                <a:latin typeface="Arial Nova"/>
              </a:rPr>
              <a:t>Sex</a:t>
            </a:r>
            <a:r>
              <a:rPr lang="en-US" sz="2400">
                <a:latin typeface="Arial Nova"/>
              </a:rPr>
              <a:t>:</a:t>
            </a:r>
          </a:p>
          <a:p>
            <a:endParaRPr lang="en-US" sz="2400">
              <a:latin typeface="Arial Nova"/>
            </a:endParaRPr>
          </a:p>
          <a:p>
            <a:r>
              <a:rPr lang="en-US" sz="2400">
                <a:latin typeface="Arial Nova"/>
              </a:rPr>
              <a:t>A person's biological status as male, female, or intersex. </a:t>
            </a:r>
          </a:p>
          <a:p>
            <a:r>
              <a:rPr lang="en-US" sz="2400">
                <a:latin typeface="Arial Nova"/>
              </a:rPr>
              <a:t>Sex is typically assigned at birth. </a:t>
            </a:r>
          </a:p>
        </p:txBody>
      </p:sp>
      <p:sp>
        <p:nvSpPr>
          <p:cNvPr id="4" name="Content Placeholder 3">
            <a:extLst>
              <a:ext uri="{FF2B5EF4-FFF2-40B4-BE49-F238E27FC236}">
                <a16:creationId xmlns:a16="http://schemas.microsoft.com/office/drawing/2014/main" id="{8EA82B71-0E83-DBFC-60D8-E12E097E7BCC}"/>
              </a:ext>
            </a:extLst>
          </p:cNvPr>
          <p:cNvSpPr>
            <a:spLocks noGrp="1"/>
          </p:cNvSpPr>
          <p:nvPr>
            <p:ph sz="half" idx="3"/>
          </p:nvPr>
        </p:nvSpPr>
        <p:spPr>
          <a:xfrm>
            <a:off x="6103765" y="1480961"/>
            <a:ext cx="4390557" cy="2215991"/>
          </a:xfrm>
        </p:spPr>
        <p:txBody>
          <a:bodyPr wrap="square" lIns="0" tIns="0" rIns="0" bIns="0" anchor="t">
            <a:spAutoFit/>
          </a:bodyPr>
          <a:lstStyle/>
          <a:p>
            <a:r>
              <a:rPr lang="en-US" sz="2400" b="1">
                <a:latin typeface="Arial Nova"/>
              </a:rPr>
              <a:t>Gender Identity</a:t>
            </a:r>
            <a:r>
              <a:rPr lang="en-US" sz="2400">
                <a:latin typeface="Arial Nova"/>
              </a:rPr>
              <a:t>:</a:t>
            </a:r>
          </a:p>
          <a:p>
            <a:endParaRPr lang="en-US" sz="2400">
              <a:latin typeface="Arial Nova"/>
            </a:endParaRPr>
          </a:p>
          <a:p>
            <a:r>
              <a:rPr lang="en-US" sz="2400">
                <a:latin typeface="Arial Nova"/>
              </a:rPr>
              <a:t>A person's internal and individual experiences of gender. It may be aligned with or different than their sex. </a:t>
            </a:r>
          </a:p>
        </p:txBody>
      </p:sp>
      <p:pic>
        <p:nvPicPr>
          <p:cNvPr id="8" name="Audio 7">
            <a:hlinkClick r:id="" action="ppaction://media"/>
            <a:extLst>
              <a:ext uri="{FF2B5EF4-FFF2-40B4-BE49-F238E27FC236}">
                <a16:creationId xmlns:a16="http://schemas.microsoft.com/office/drawing/2014/main" id="{40FCE57E-7647-6D32-08BE-4DA30FDC8C5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
        <p:nvSpPr>
          <p:cNvPr id="7" name="Text Placeholder 2">
            <a:extLst>
              <a:ext uri="{FF2B5EF4-FFF2-40B4-BE49-F238E27FC236}">
                <a16:creationId xmlns:a16="http://schemas.microsoft.com/office/drawing/2014/main" id="{B67964FD-49F6-5BEA-0D53-192038944828}"/>
              </a:ext>
            </a:extLst>
          </p:cNvPr>
          <p:cNvSpPr>
            <a:spLocks noGrp="1"/>
          </p:cNvSpPr>
          <p:nvPr/>
        </p:nvSpPr>
        <p:spPr>
          <a:xfrm>
            <a:off x="1861526" y="5102976"/>
            <a:ext cx="8477844" cy="1107996"/>
          </a:xfrm>
          <a:prstGeom prst="rect">
            <a:avLst/>
          </a:prstGeom>
        </p:spPr>
        <p:txBody>
          <a:bodyPr wrap="square" lIns="0" tIns="0" rIns="0" bIns="0" anchor="t">
            <a:spAutoFit/>
          </a:bodyPr>
          <a:lstStyle>
            <a:lvl1pPr marL="0">
              <a:defRPr sz="2600" b="0" i="0">
                <a:solidFill>
                  <a:schemeClr val="tx1"/>
                </a:solidFill>
                <a:latin typeface="Georgia"/>
                <a:ea typeface="+mn-ea"/>
                <a:cs typeface="Georgi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CA" sz="2400" b="1">
                <a:latin typeface="Arial Nova"/>
              </a:rPr>
              <a:t>Sexual Orientation</a:t>
            </a:r>
            <a:r>
              <a:rPr lang="en-CA" sz="2400">
                <a:latin typeface="Arial Nova"/>
              </a:rPr>
              <a:t>: A person’s emotional, romantic, and/or physical, and/or sexual attraction to others. </a:t>
            </a:r>
            <a:endParaRPr lang="en-US" sz="2400">
              <a:latin typeface="Arial Nova"/>
            </a:endParaRPr>
          </a:p>
          <a:p>
            <a:endParaRPr lang="en-CA" sz="2400"/>
          </a:p>
        </p:txBody>
      </p:sp>
      <p:sp>
        <p:nvSpPr>
          <p:cNvPr id="9" name="Title 1">
            <a:extLst>
              <a:ext uri="{FF2B5EF4-FFF2-40B4-BE49-F238E27FC236}">
                <a16:creationId xmlns:a16="http://schemas.microsoft.com/office/drawing/2014/main" id="{32FDB1E1-8F96-FDB5-C0D8-73C8DED2E107}"/>
              </a:ext>
            </a:extLst>
          </p:cNvPr>
          <p:cNvSpPr>
            <a:spLocks noGrp="1"/>
          </p:cNvSpPr>
          <p:nvPr/>
        </p:nvSpPr>
        <p:spPr>
          <a:xfrm>
            <a:off x="1864248" y="4440427"/>
            <a:ext cx="8381115" cy="553998"/>
          </a:xfrm>
          <a:prstGeom prst="rect">
            <a:avLst/>
          </a:prstGeom>
        </p:spPr>
        <p:txBody>
          <a:bodyPr wrap="square" lIns="0" tIns="0" rIns="0" bIns="0" anchor="t">
            <a:spAutoFit/>
          </a:bodyPr>
          <a:lstStyle>
            <a:lvl1pPr>
              <a:defRPr sz="3600" b="0" i="0">
                <a:solidFill>
                  <a:schemeClr val="tx1"/>
                </a:solidFill>
                <a:latin typeface="Impact"/>
                <a:ea typeface="+mj-ea"/>
                <a:cs typeface="Impact"/>
              </a:defRPr>
            </a:lvl1pPr>
          </a:lstStyle>
          <a:p>
            <a:r>
              <a:rPr lang="en-CA"/>
              <a:t>Sexual Orientation</a:t>
            </a:r>
          </a:p>
        </p:txBody>
      </p:sp>
    </p:spTree>
    <p:extLst>
      <p:ext uri="{BB962C8B-B14F-4D97-AF65-F5344CB8AC3E}">
        <p14:creationId xmlns:p14="http://schemas.microsoft.com/office/powerpoint/2010/main" val="1600411042"/>
      </p:ext>
    </p:extLst>
  </p:cSld>
  <p:clrMapOvr>
    <a:masterClrMapping/>
  </p:clrMapOvr>
  <mc:AlternateContent xmlns:mc="http://schemas.openxmlformats.org/markup-compatibility/2006">
    <mc:Choice xmlns:p14="http://schemas.microsoft.com/office/powerpoint/2010/main" Requires="p14">
      <p:transition spd="slow" p14:dur="2000" advTm="68442"/>
    </mc:Choice>
    <mc:Fallback>
      <p:transition spd="slow" advTm="68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8A1B0-7F5C-9965-3212-4FDB7180B7CE}"/>
              </a:ext>
            </a:extLst>
          </p:cNvPr>
          <p:cNvSpPr>
            <a:spLocks noGrp="1"/>
          </p:cNvSpPr>
          <p:nvPr>
            <p:ph type="title"/>
          </p:nvPr>
        </p:nvSpPr>
        <p:spPr>
          <a:xfrm>
            <a:off x="1797655" y="569467"/>
            <a:ext cx="8417225" cy="1107996"/>
          </a:xfrm>
        </p:spPr>
        <p:txBody>
          <a:bodyPr wrap="square" lIns="0" tIns="0" rIns="0" bIns="0" anchor="t">
            <a:spAutoFit/>
          </a:bodyPr>
          <a:lstStyle/>
          <a:p>
            <a:pPr algn="l"/>
            <a:r>
              <a:rPr lang="en-CA"/>
              <a:t>Different Types of Gender Identities</a:t>
            </a:r>
          </a:p>
          <a:p>
            <a:endParaRPr lang="en-US"/>
          </a:p>
        </p:txBody>
      </p:sp>
      <p:sp>
        <p:nvSpPr>
          <p:cNvPr id="3" name="Content Placeholder 2">
            <a:extLst>
              <a:ext uri="{FF2B5EF4-FFF2-40B4-BE49-F238E27FC236}">
                <a16:creationId xmlns:a16="http://schemas.microsoft.com/office/drawing/2014/main" id="{C5377366-4F63-A1F9-40FB-F1D5741ED487}"/>
              </a:ext>
            </a:extLst>
          </p:cNvPr>
          <p:cNvSpPr>
            <a:spLocks noGrp="1"/>
          </p:cNvSpPr>
          <p:nvPr>
            <p:ph sz="half" idx="2"/>
          </p:nvPr>
        </p:nvSpPr>
        <p:spPr>
          <a:xfrm>
            <a:off x="1837426" y="1703331"/>
            <a:ext cx="8276470" cy="4801314"/>
          </a:xfrm>
        </p:spPr>
        <p:txBody>
          <a:bodyPr wrap="square" lIns="0" tIns="0" rIns="0" bIns="0" anchor="t">
            <a:spAutoFit/>
          </a:bodyPr>
          <a:lstStyle/>
          <a:p>
            <a:r>
              <a:rPr lang="en-US" sz="2400" b="1">
                <a:latin typeface="Arial Nova"/>
              </a:rPr>
              <a:t>Cisgender/Cis</a:t>
            </a:r>
            <a:r>
              <a:rPr lang="en-US" sz="2400">
                <a:latin typeface="Arial Nova"/>
              </a:rPr>
              <a:t>: An adjective describing a person whose gender identity aligns with their biological sex. </a:t>
            </a:r>
          </a:p>
          <a:p>
            <a:endParaRPr lang="en-US" sz="2400">
              <a:latin typeface="Arial Nova"/>
            </a:endParaRPr>
          </a:p>
          <a:p>
            <a:endParaRPr lang="en-US" sz="2400">
              <a:latin typeface="Arial Nova"/>
            </a:endParaRPr>
          </a:p>
          <a:p>
            <a:endParaRPr lang="en-US" sz="2400">
              <a:latin typeface="Arial Nova"/>
            </a:endParaRPr>
          </a:p>
          <a:p>
            <a:r>
              <a:rPr lang="en-US" sz="2400" b="1">
                <a:latin typeface="Arial Nova"/>
              </a:rPr>
              <a:t>Transgender/Trans</a:t>
            </a:r>
            <a:r>
              <a:rPr lang="en-US" sz="2400">
                <a:latin typeface="Arial Nova"/>
              </a:rPr>
              <a:t>: An adjective describing a person whose gender identity is different than their biological sex. </a:t>
            </a:r>
          </a:p>
          <a:p>
            <a:endParaRPr lang="en-US" sz="2400">
              <a:latin typeface="Arial Nova"/>
            </a:endParaRPr>
          </a:p>
          <a:p>
            <a:r>
              <a:rPr lang="en-US" sz="2400">
                <a:latin typeface="Arial Nova"/>
              </a:rPr>
              <a:t>Identifying as trans is something that can only be decided by an individual for themselves. </a:t>
            </a:r>
            <a:endParaRPr lang="en-US">
              <a:latin typeface="Arial Nova"/>
            </a:endParaRPr>
          </a:p>
          <a:p>
            <a:endParaRPr lang="en-US" sz="2400"/>
          </a:p>
          <a:p>
            <a:endParaRPr lang="en-US" sz="2400"/>
          </a:p>
          <a:p>
            <a:endParaRPr lang="en-US" sz="2400"/>
          </a:p>
        </p:txBody>
      </p:sp>
      <p:pic>
        <p:nvPicPr>
          <p:cNvPr id="7" name="Audio 6">
            <a:hlinkClick r:id="" action="ppaction://media"/>
            <a:extLst>
              <a:ext uri="{FF2B5EF4-FFF2-40B4-BE49-F238E27FC236}">
                <a16:creationId xmlns:a16="http://schemas.microsoft.com/office/drawing/2014/main" id="{AA2A8F93-AE58-0AE2-8906-D9BFB792F20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7804688"/>
      </p:ext>
    </p:extLst>
  </p:cSld>
  <p:clrMapOvr>
    <a:masterClrMapping/>
  </p:clrMapOvr>
  <mc:AlternateContent xmlns:mc="http://schemas.openxmlformats.org/markup-compatibility/2006">
    <mc:Choice xmlns:p14="http://schemas.microsoft.com/office/powerpoint/2010/main" Requires="p14">
      <p:transition spd="slow" p14:dur="2000" advTm="74398"/>
    </mc:Choice>
    <mc:Fallback>
      <p:transition spd="slow" advTm="74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0AC21-60F6-1E0F-DA7A-6F4163C96AE9}"/>
              </a:ext>
            </a:extLst>
          </p:cNvPr>
          <p:cNvSpPr>
            <a:spLocks noGrp="1"/>
          </p:cNvSpPr>
          <p:nvPr>
            <p:ph type="title"/>
          </p:nvPr>
        </p:nvSpPr>
        <p:spPr>
          <a:xfrm>
            <a:off x="1842594" y="532196"/>
            <a:ext cx="8969796" cy="1661993"/>
          </a:xfrm>
        </p:spPr>
        <p:txBody>
          <a:bodyPr wrap="square" lIns="0" tIns="0" rIns="0" bIns="0" anchor="t">
            <a:spAutoFit/>
          </a:bodyPr>
          <a:lstStyle/>
          <a:p>
            <a:pPr algn="l"/>
            <a:r>
              <a:rPr lang="en-CA"/>
              <a:t>Different Types of Gender Identities (Cont.)</a:t>
            </a:r>
            <a:endParaRPr lang="en-US"/>
          </a:p>
          <a:p>
            <a:endParaRPr lang="en-US"/>
          </a:p>
          <a:p>
            <a:endParaRPr lang="en-US"/>
          </a:p>
        </p:txBody>
      </p:sp>
      <p:sp>
        <p:nvSpPr>
          <p:cNvPr id="3" name="Text Placeholder 2">
            <a:extLst>
              <a:ext uri="{FF2B5EF4-FFF2-40B4-BE49-F238E27FC236}">
                <a16:creationId xmlns:a16="http://schemas.microsoft.com/office/drawing/2014/main" id="{87B5C524-95C2-EB1D-BEC6-186665C58F58}"/>
              </a:ext>
            </a:extLst>
          </p:cNvPr>
          <p:cNvSpPr>
            <a:spLocks noGrp="1"/>
          </p:cNvSpPr>
          <p:nvPr>
            <p:ph type="body" idx="1"/>
          </p:nvPr>
        </p:nvSpPr>
        <p:spPr>
          <a:xfrm>
            <a:off x="1856680" y="1483853"/>
            <a:ext cx="4735570" cy="4801314"/>
          </a:xfrm>
        </p:spPr>
        <p:txBody>
          <a:bodyPr wrap="square" lIns="0" tIns="0" rIns="0" bIns="0" anchor="t">
            <a:spAutoFit/>
          </a:bodyPr>
          <a:lstStyle/>
          <a:p>
            <a:r>
              <a:rPr lang="en-US" sz="2400" b="1">
                <a:latin typeface="Arial Nova"/>
              </a:rPr>
              <a:t>Nonbinary</a:t>
            </a:r>
            <a:r>
              <a:rPr lang="en-US" sz="2400">
                <a:latin typeface="Arial Nova"/>
              </a:rPr>
              <a:t>: Someone whose gender identity does not fully align with a binary gender identity (man or woman). Being nonbinary means something different to everyone. </a:t>
            </a:r>
          </a:p>
          <a:p>
            <a:endParaRPr lang="en-US" sz="2400">
              <a:latin typeface="Arial Nova"/>
            </a:endParaRPr>
          </a:p>
          <a:p>
            <a:pPr algn="l"/>
            <a:r>
              <a:rPr lang="en-US" sz="2400">
                <a:latin typeface="Arial Nova"/>
              </a:rPr>
              <a:t>Some nonbinary people may also identify as trans and/or transition medically. Nonbinary people, like anyone, may be comfortable with different pronouns or gendered terms.</a:t>
            </a:r>
          </a:p>
        </p:txBody>
      </p:sp>
      <p:pic>
        <p:nvPicPr>
          <p:cNvPr id="4" name="Picture 4" descr="Diagram&#10;&#10;Description automatically generated">
            <a:extLst>
              <a:ext uri="{FF2B5EF4-FFF2-40B4-BE49-F238E27FC236}">
                <a16:creationId xmlns:a16="http://schemas.microsoft.com/office/drawing/2014/main" id="{B1D07ECB-F82F-0492-877F-D9B94245F6AB}"/>
              </a:ext>
            </a:extLst>
          </p:cNvPr>
          <p:cNvPicPr>
            <a:picLocks noChangeAspect="1"/>
          </p:cNvPicPr>
          <p:nvPr/>
        </p:nvPicPr>
        <p:blipFill>
          <a:blip r:embed="rId5"/>
          <a:stretch>
            <a:fillRect/>
          </a:stretch>
        </p:blipFill>
        <p:spPr>
          <a:xfrm>
            <a:off x="7429406" y="1811652"/>
            <a:ext cx="2666697" cy="2833878"/>
          </a:xfrm>
          <a:prstGeom prst="rect">
            <a:avLst/>
          </a:prstGeom>
        </p:spPr>
      </p:pic>
      <p:pic>
        <p:nvPicPr>
          <p:cNvPr id="11" name="Audio 10">
            <a:hlinkClick r:id="" action="ppaction://media"/>
            <a:extLst>
              <a:ext uri="{FF2B5EF4-FFF2-40B4-BE49-F238E27FC236}">
                <a16:creationId xmlns:a16="http://schemas.microsoft.com/office/drawing/2014/main" id="{0607635A-3B2D-181B-F044-FD50ED7A950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338054" y="4682585"/>
            <a:ext cx="2057400" cy="2057400"/>
          </a:xfrm>
          <a:prstGeom prst="ellipse">
            <a:avLst/>
          </a:prstGeom>
        </p:spPr>
      </p:pic>
      <p:sp>
        <p:nvSpPr>
          <p:cNvPr id="5" name="TextBox 4">
            <a:extLst>
              <a:ext uri="{FF2B5EF4-FFF2-40B4-BE49-F238E27FC236}">
                <a16:creationId xmlns:a16="http://schemas.microsoft.com/office/drawing/2014/main" id="{BC67441E-2841-AB72-8760-BD06710CCD3A}"/>
              </a:ext>
            </a:extLst>
          </p:cNvPr>
          <p:cNvSpPr txBox="1"/>
          <p:nvPr/>
        </p:nvSpPr>
        <p:spPr>
          <a:xfrm>
            <a:off x="6715889" y="5318007"/>
            <a:ext cx="4095569"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a:t>Fig 4: Non-binary umbrella, The Rainbow Project, n.d., https://www.rainbow-project.org/what-we-do-mean-by-trans-or-non-binary/</a:t>
            </a:r>
            <a:endParaRPr lang="en-US"/>
          </a:p>
        </p:txBody>
      </p:sp>
    </p:spTree>
    <p:extLst>
      <p:ext uri="{BB962C8B-B14F-4D97-AF65-F5344CB8AC3E}">
        <p14:creationId xmlns:p14="http://schemas.microsoft.com/office/powerpoint/2010/main" val="2358069543"/>
      </p:ext>
    </p:extLst>
  </p:cSld>
  <p:clrMapOvr>
    <a:masterClrMapping/>
  </p:clrMapOvr>
  <mc:AlternateContent xmlns:mc="http://schemas.openxmlformats.org/markup-compatibility/2006">
    <mc:Choice xmlns:p14="http://schemas.microsoft.com/office/powerpoint/2010/main" Requires="p14">
      <p:transition spd="slow" p14:dur="2000" advTm="104293"/>
    </mc:Choice>
    <mc:Fallback>
      <p:transition spd="slow" advTm="104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5"/>
</p:tagLst>
</file>

<file path=ppt/tags/tag2.xml><?xml version="1.0" encoding="utf-8"?>
<p:tagLst xmlns:a="http://schemas.openxmlformats.org/drawingml/2006/main" xmlns:r="http://schemas.openxmlformats.org/officeDocument/2006/relationships" xmlns:p="http://schemas.openxmlformats.org/presentationml/2006/main">
  <p:tag name="TIMING" val="|15.3|2.5"/>
</p:tagLst>
</file>

<file path=ppt/tags/tag3.xml><?xml version="1.0" encoding="utf-8"?>
<p:tagLst xmlns:a="http://schemas.openxmlformats.org/drawingml/2006/main" xmlns:r="http://schemas.openxmlformats.org/officeDocument/2006/relationships" xmlns:p="http://schemas.openxmlformats.org/presentationml/2006/main">
  <p:tag name="TIMING" val="|13.5|13.4"/>
</p:tagLst>
</file>

<file path=ppt/tags/tag4.xml><?xml version="1.0" encoding="utf-8"?>
<p:tagLst xmlns:a="http://schemas.openxmlformats.org/drawingml/2006/main" xmlns:r="http://schemas.openxmlformats.org/officeDocument/2006/relationships" xmlns:p="http://schemas.openxmlformats.org/presentationml/2006/main">
  <p:tag name="TIMING" val="|10.4|4.4"/>
</p:tagLst>
</file>

<file path=ppt/tags/tag5.xml><?xml version="1.0" encoding="utf-8"?>
<p:tagLst xmlns:a="http://schemas.openxmlformats.org/drawingml/2006/main" xmlns:r="http://schemas.openxmlformats.org/officeDocument/2006/relationships" xmlns:p="http://schemas.openxmlformats.org/presentationml/2006/main">
  <p:tag name="TIMING" val="|6.5|2.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ofWaterloo_WhiteBkgrd">
  <a:themeElements>
    <a:clrScheme name="Waterloo2016">
      <a:dk1>
        <a:sysClr val="windowText" lastClr="000000"/>
      </a:dk1>
      <a:lt1>
        <a:sysClr val="window" lastClr="FFFFFF"/>
      </a:lt1>
      <a:dk2>
        <a:srgbClr val="757575"/>
      </a:dk2>
      <a:lt2>
        <a:srgbClr val="D6D6D6"/>
      </a:lt2>
      <a:accent1>
        <a:srgbClr val="FFD54F"/>
      </a:accent1>
      <a:accent2>
        <a:srgbClr val="0C0C0C"/>
      </a:accent2>
      <a:accent3>
        <a:srgbClr val="AEAEAE"/>
      </a:accent3>
      <a:accent4>
        <a:srgbClr val="B71233"/>
      </a:accent4>
      <a:accent5>
        <a:srgbClr val="7F7F7F"/>
      </a:accent5>
      <a:accent6>
        <a:srgbClr val="0073CE"/>
      </a:accent6>
      <a:hlink>
        <a:srgbClr val="353535"/>
      </a:hlink>
      <a:folHlink>
        <a:srgbClr val="595959"/>
      </a:folHlink>
    </a:clrScheme>
    <a:fontScheme name="Impact + Georgia">
      <a:majorFont>
        <a:latin typeface="Impact"/>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aterloo_4x3" id="{BA8D503C-C11A-9648-BFE2-F41EE48FC381}" vid="{57895F78-9C0E-DA4A-9824-24573322C35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E1146754F84E546A7814F1D002A0312" ma:contentTypeVersion="15" ma:contentTypeDescription="Create a new document." ma:contentTypeScope="" ma:versionID="19ee333de2ae8e0936857aea626c836b">
  <xsd:schema xmlns:xsd="http://www.w3.org/2001/XMLSchema" xmlns:xs="http://www.w3.org/2001/XMLSchema" xmlns:p="http://schemas.microsoft.com/office/2006/metadata/properties" xmlns:ns2="0efeb9f8-c273-4e8b-b83a-c3caa504712b" xmlns:ns3="334d6eec-10db-41ac-abb8-e5eb9dbf714f" targetNamespace="http://schemas.microsoft.com/office/2006/metadata/properties" ma:root="true" ma:fieldsID="6a633339e344c9754e7b757f4afb5c68" ns2:_="" ns3:_="">
    <xsd:import namespace="0efeb9f8-c273-4e8b-b83a-c3caa504712b"/>
    <xsd:import namespace="334d6eec-10db-41ac-abb8-e5eb9dbf714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feb9f8-c273-4e8b-b83a-c3caa50471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bf906fe-3e8e-4b22-a6fd-bde302b9218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34d6eec-10db-41ac-abb8-e5eb9dbf714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2" nillable="true" ma:displayName="Taxonomy Catch All Column" ma:hidden="true" ma:list="{4d8dfdf7-b71b-414f-872f-9d1e293bc93a}" ma:internalName="TaxCatchAll" ma:showField="CatchAllData" ma:web="334d6eec-10db-41ac-abb8-e5eb9dbf714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334d6eec-10db-41ac-abb8-e5eb9dbf714f">
      <UserInfo>
        <DisplayName>Amaya Kodituwakku</DisplayName>
        <AccountId>12</AccountId>
        <AccountType/>
      </UserInfo>
      <UserInfo>
        <DisplayName>Ghada Lindo</DisplayName>
        <AccountId>13</AccountId>
        <AccountType/>
      </UserInfo>
      <UserInfo>
        <DisplayName>Monique Chambers</DisplayName>
        <AccountId>21</AccountId>
        <AccountType/>
      </UserInfo>
      <UserInfo>
        <DisplayName>Binuki De Silva</DisplayName>
        <AccountId>55</AccountId>
        <AccountType/>
      </UserInfo>
      <UserInfo>
        <DisplayName>Education &amp; Outreach Co-op</DisplayName>
        <AccountId>84</AccountId>
        <AccountType/>
      </UserInfo>
      <UserInfo>
        <DisplayName>Fatimah Rathore</DisplayName>
        <AccountId>80</AccountId>
        <AccountType/>
      </UserInfo>
      <UserInfo>
        <DisplayName>Janessa Good</DisplayName>
        <AccountId>162</AccountId>
        <AccountType/>
      </UserInfo>
    </SharedWithUsers>
    <lcf76f155ced4ddcb4097134ff3c332f xmlns="0efeb9f8-c273-4e8b-b83a-c3caa504712b">
      <Terms xmlns="http://schemas.microsoft.com/office/infopath/2007/PartnerControls"/>
    </lcf76f155ced4ddcb4097134ff3c332f>
    <TaxCatchAll xmlns="334d6eec-10db-41ac-abb8-e5eb9dbf714f" xsi:nil="true"/>
  </documentManagement>
</p:properties>
</file>

<file path=customXml/itemProps1.xml><?xml version="1.0" encoding="utf-8"?>
<ds:datastoreItem xmlns:ds="http://schemas.openxmlformats.org/officeDocument/2006/customXml" ds:itemID="{B7A2DA30-986A-4BF8-B749-069785ADD865}">
  <ds:schemaRefs>
    <ds:schemaRef ds:uri="http://schemas.microsoft.com/sharepoint/v3/contenttype/forms"/>
  </ds:schemaRefs>
</ds:datastoreItem>
</file>

<file path=customXml/itemProps2.xml><?xml version="1.0" encoding="utf-8"?>
<ds:datastoreItem xmlns:ds="http://schemas.openxmlformats.org/officeDocument/2006/customXml" ds:itemID="{B0F05944-40CB-4C6D-B8B0-B15308C12F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feb9f8-c273-4e8b-b83a-c3caa504712b"/>
    <ds:schemaRef ds:uri="334d6eec-10db-41ac-abb8-e5eb9dbf71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5B22A6-F926-4E64-BD79-2D0028B9B748}">
  <ds:schemaRefs>
    <ds:schemaRef ds:uri="0efeb9f8-c273-4e8b-b83a-c3caa504712b"/>
    <ds:schemaRef ds:uri="http://schemas.microsoft.com/office/2006/documentManagement/types"/>
    <ds:schemaRef ds:uri="http://purl.org/dc/terms/"/>
    <ds:schemaRef ds:uri="http://purl.org/dc/elements/1.1/"/>
    <ds:schemaRef ds:uri="http://schemas.openxmlformats.org/package/2006/metadata/core-properties"/>
    <ds:schemaRef ds:uri="http://www.w3.org/XML/1998/namespace"/>
    <ds:schemaRef ds:uri="http://schemas.microsoft.com/office/infopath/2007/PartnerControls"/>
    <ds:schemaRef ds:uri="http://schemas.microsoft.com/office/2006/metadata/properties"/>
    <ds:schemaRef ds:uri="334d6eec-10db-41ac-abb8-e5eb9dbf714f"/>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1010</Words>
  <Application>Microsoft Office PowerPoint</Application>
  <PresentationFormat>Widescreen</PresentationFormat>
  <Paragraphs>103</Paragraphs>
  <Slides>17</Slides>
  <Notes>17</Notes>
  <HiddenSlides>0</HiddenSlides>
  <MMClips>17</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Arial</vt:lpstr>
      <vt:lpstr>Arial Nova</vt:lpstr>
      <vt:lpstr>Calibri</vt:lpstr>
      <vt:lpstr>Georgia</vt:lpstr>
      <vt:lpstr>Impact</vt:lpstr>
      <vt:lpstr>Verdana</vt:lpstr>
      <vt:lpstr>Wingdings</vt:lpstr>
      <vt:lpstr>1_Office Theme</vt:lpstr>
      <vt:lpstr>UofWaterloo_WhiteBkgrd</vt:lpstr>
      <vt:lpstr>2SLGBTQIA+ Fundamentals Part 1</vt:lpstr>
      <vt:lpstr>Territorial Acknowledgement</vt:lpstr>
      <vt:lpstr>COMFORT ZONE</vt:lpstr>
      <vt:lpstr>The Importance of 2SLGBTQIA+ Inclusion </vt:lpstr>
      <vt:lpstr>The Importance of 2SLGBTQIA+ Inclusion </vt:lpstr>
      <vt:lpstr>Foundational Concepts </vt:lpstr>
      <vt:lpstr>Sex vs. Gender Identity  </vt:lpstr>
      <vt:lpstr>Different Types of Gender Identities </vt:lpstr>
      <vt:lpstr>Different Types of Gender Identities (Cont.)  </vt:lpstr>
      <vt:lpstr>Gender Expression</vt:lpstr>
      <vt:lpstr>Definition Matching Activity</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Monique Chambers</dc:creator>
  <cp:lastModifiedBy>Janessa Good</cp:lastModifiedBy>
  <cp:revision>30</cp:revision>
  <dcterms:created xsi:type="dcterms:W3CDTF">2023-03-22T14:29:31Z</dcterms:created>
  <dcterms:modified xsi:type="dcterms:W3CDTF">2024-03-21T15:49:22Z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0x0101004E1146754F84E546A7814F1D002A0312</vt:lpwstr>
  </property>
  <property fmtid="{D5CDD505-2E9C-101B-9397-08002B2CF9AE}" pid="3" name="MediaServiceImageTags">
    <vt:lpwstr/>
  </property>
  <property fmtid="{D5CDD505-2E9C-101B-9397-08002B2CF9AE}" pid="4" name="_ColorHex">
    <vt:lpwstr/>
  </property>
  <property fmtid="{D5CDD505-2E9C-101B-9397-08002B2CF9AE}" pid="5" name="ComplianceAssetId">
    <vt:lpwstr/>
  </property>
  <property fmtid="{D5CDD505-2E9C-101B-9397-08002B2CF9AE}" pid="6" name="_ExtendedDescription">
    <vt:lpwstr/>
  </property>
  <property fmtid="{D5CDD505-2E9C-101B-9397-08002B2CF9AE}" pid="7" name="_ColorTag">
    <vt:lpwstr/>
  </property>
  <property fmtid="{D5CDD505-2E9C-101B-9397-08002B2CF9AE}" pid="8" name="TriggerFlowInfo">
    <vt:lpwstr/>
  </property>
  <property fmtid="{D5CDD505-2E9C-101B-9397-08002B2CF9AE}" pid="9" name="_Emoji">
    <vt:lpwstr/>
  </property>
</Properties>
</file>