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13"/>
  </p:notesMasterIdLst>
  <p:sldIdLst>
    <p:sldId id="271" r:id="rId5"/>
    <p:sldId id="279" r:id="rId6"/>
    <p:sldId id="293" r:id="rId7"/>
    <p:sldId id="282" r:id="rId8"/>
    <p:sldId id="286" r:id="rId9"/>
    <p:sldId id="283" r:id="rId10"/>
    <p:sldId id="297" r:id="rId11"/>
    <p:sldId id="29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0F8A12-B2DA-D081-A811-C0AFD5643244}" name="Jennisha Wilson" initials="JW" userId="S::j56wilso@uwaterloo.ca::d9fb552a-2171-4e51-8242-f434eb505371" providerId="AD"/>
  <p188:author id="{48441425-3B4E-8F51-37E0-3185BE2EE79C}" name="Stephanie Steh" initials="SS" userId="S::ssteh@uwaterloo.ca::3b3f6ace-c39c-4c86-9262-93cc61e3a451" providerId="AD"/>
  <p188:author id="{ADA2C1AF-D35A-2303-3823-136E3A850C87}" name="Yasmin Wallace" initials="YW" userId="S::ywallace@uwaterloo.ca::dae2ad88-38bb-4a6c-80f1-f7be1b183f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C6E"/>
    <a:srgbClr val="FFFAC2"/>
    <a:srgbClr val="E8E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81"/>
  </p:normalViewPr>
  <p:slideViewPr>
    <p:cSldViewPr snapToGrid="0">
      <p:cViewPr varScale="1">
        <p:scale>
          <a:sx n="99" d="100"/>
          <a:sy n="99" d="100"/>
        </p:scale>
        <p:origin x="9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B7C7A-EE8D-42EC-8E2B-59F03D8A79E8}" type="datetimeFigureOut">
              <a:t>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252DE-5324-4DB8-9813-39022AB578A1}" type="slidenum">
              <a:t>‹#›</a:t>
            </a:fld>
            <a:endParaRPr lang="en-US"/>
          </a:p>
        </p:txBody>
      </p:sp>
    </p:spTree>
    <p:extLst>
      <p:ext uri="{BB962C8B-B14F-4D97-AF65-F5344CB8AC3E}">
        <p14:creationId xmlns:p14="http://schemas.microsoft.com/office/powerpoint/2010/main" val="1514194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414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Ultimately, these examples showcase how institutionally and structurally racist systems within society can reproduce acts of racism, including Blackface.</a:t>
            </a:r>
            <a:endParaRPr lang="en-US"/>
          </a:p>
          <a:p>
            <a:endParaRPr lang="en-CA">
              <a:cs typeface="Calibri"/>
            </a:endParaRPr>
          </a:p>
          <a:p>
            <a:r>
              <a:rPr lang="en-CA">
                <a:cs typeface="Calibri"/>
              </a:rPr>
              <a:t>Institutional Racism exists through the reproduction of institutions and practices of power that discriminate against people on the grounds of their perceived “race”. These institutions and practices of power are often rooted in white supremacy and dominance, which continues to reinforce and create inequities in systems for individuals who are not white. Through structural racism, these practices of whiteness are normalized a legitimized through socially acceptable forms of white supremacy, including (but not limited to) colour evasiveness, police brutality, anti-immigration laws, and meritocracy myths. </a:t>
            </a:r>
          </a:p>
          <a:p>
            <a:endParaRPr lang="en-CA">
              <a:cs typeface="Calibri"/>
            </a:endParaRPr>
          </a:p>
          <a:p>
            <a:r>
              <a:rPr lang="en-CA">
                <a:cs typeface="Calibri"/>
              </a:rPr>
              <a:t>You may be asking: how does this relate to Blackface? Or how is this relevant to being a University of Waterloo community member? Well, the normalization and creation of what society considers to be acts of interpersonal racism - such as Blackface - are rooted in systems and institutions that have continuously reinforced racist attitudes, behaviours, and power structures focused on protecting and sustaining whiteness – that of which is often at the center of interpersonal acts of racism against Black, Indigenous, and racialized folx. For example, as we have just seen through the example of Justin Trudeau, the Government of Canada continues to enforce and enact systems of structural and institutional racism simply through the absence of a response to Trudeau’s participation in Blackface, as well as through the passive and casual nature that Trudeau himself responded in. Reinforcing the normalization and causality that surrounds acts of racism such as blackface as well as institutional and structural racism within the government, this incident shows how structures continue to privilege whiteness, white individuals, as well as white dominance at the expense of the well-being and humanness of Black, Indigenous, and racialized people. </a:t>
            </a:r>
          </a:p>
          <a:p>
            <a:endParaRPr lang="en-CA">
              <a:cs typeface="Calibri"/>
            </a:endParaRPr>
          </a:p>
          <a:p>
            <a:r>
              <a:rPr lang="en-CA">
                <a:cs typeface="Calibri"/>
              </a:rPr>
              <a:t>Education in itself has long been a system that was built on whiteness and white dominance, reproducing structural and institutional racism in its policy, testing, curriculum, and leadership structures. As individuals engaging within this system of oppression, the ways in which you interact with others can inadvertently and unintentionally reproduce  inequities for Black, Indigenous, and racialized students, staff, and faculty, including in the way racism, racist acts, and racist behaviours are responded to on the intuitional and systemic level. Understanding how and acknowledging that this reproduction occurs is essential to taking steps towards anti-racism in a way that is sustainable, as well as prioritizes the voices of Black, Indigenous, and racialized campus community members. </a:t>
            </a:r>
          </a:p>
          <a:p>
            <a:endParaRPr lang="en-CA">
              <a:cs typeface="Calibri"/>
            </a:endParaRPr>
          </a:p>
          <a:p>
            <a:r>
              <a:rPr lang="en-CA">
                <a:cs typeface="Calibri"/>
              </a:rPr>
              <a:t>Further, it is also important that we recognize how deeply entrenched these systems of whiteness and white power are in education. Though that should not stop anti-racism or equity work on campus or within student leadership, the responsibility to change this system of power and the institutional racism that occurs within it should not be placed wholly on students, specifically Black, Indigenous and racialized students. </a:t>
            </a:r>
          </a:p>
          <a:p>
            <a:endParaRPr lang="en-CA">
              <a:cs typeface="Calibri"/>
            </a:endParaRPr>
          </a:p>
          <a:p>
            <a:r>
              <a:rPr lang="en-CA">
                <a:cs typeface="Calibri"/>
              </a:rPr>
              <a:t>In education structures, students tend to hold little amounts of power in comparison to all other individuals within the institution. Often feeling as though they are seen as unknowledgeable, needing to be taught or guided, or as childish, students fail to be seen by senior leadership and institutional leaders as the changemakers they are within the institution. This is furthered for Black, Indigenous, and racialized students who have historically been and continue to be marginalized and oppressed within white-centered academic institutions and practices, as well as due to the obvious centering of power around whiteness and in the hands of white individuals. </a:t>
            </a:r>
          </a:p>
          <a:p>
            <a:endParaRPr lang="en-CA">
              <a:cs typeface="Calibri"/>
            </a:endParaRPr>
          </a:p>
          <a:p>
            <a:r>
              <a:rPr lang="en-CA">
                <a:cs typeface="Calibri"/>
              </a:rPr>
              <a:t>As a result, it is also important to be aware of positionality and privilege within academic institutions, understanding how the roots of oppression within these institutions are created to unfairly advantage and privilege white individuals, the responsibility that comes with that privilege to step-in and interfere both overt and covert forms of racism, as well as institutional acts of racism that continue to privilege whiteness. </a:t>
            </a:r>
          </a:p>
        </p:txBody>
      </p:sp>
    </p:spTree>
    <p:extLst>
      <p:ext uri="{BB962C8B-B14F-4D97-AF65-F5344CB8AC3E}">
        <p14:creationId xmlns:p14="http://schemas.microsoft.com/office/powerpoint/2010/main" val="144324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consulting with a group of student leaders on campus and asking them what they think student leadership should look like, we created this word cloud with their answers. As you can see, student leadership takes many forms, including being a role model and providing mentorship; being a resource; building connection; being welcoming and providing support; as well as modelling an environment and being an example. Ultimately, many of these forms revolve around the idea and value of student leadership: building a community within the student-base. These common themes are also reflected in building a safe and welcoming campus community, and are likely felt amongst student, staff, and faculty leaders. However, when acts of racism and racial violence occur, this creation of community and the individuals in it are directly impacted.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Acts of racism and the existence of racial violence directly conflict and contradicts the ideas and values of community. Rooted in the oppression of individuals and causing harm, racial violence and acts of racism break down connection as well as opportunities for mentorship and trust among the community, especially between those who hold racial privilege – often white people – and those who are marginalized on the basis of their race – Black, Indigenous, and racialized individuals. Fostering an environment of violence and breaking trust within the community, acts of racism remove the feeling of support and safety that the campus community aims to foster.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Ultimately, when non-Black folx engage in or joke about Blackface, whether that be on or off campus, there is a rightful and understandable lack of trust and safety for Black, Indigenous, and racialized individuals, as well as a continuation of the trauma that comes as a result of the reinforcement of white supremacy beliefs and values rooted in the prioritization of whiteness.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result, it is important to recognize the need to move forward differently within teams when acts of racism happen to prioritize anti-racism and equity focused group dynamics and understandings, as well as an added sense of self-awareness and reflection that is rooted in a greater understanding of how we show up in spaces and our own positionality; the lived experiences of individuals; the recognition of one’s relationality (or the absence of relationality); and how both of these things may impact our relationships with others, how we may present ourselves in and interact with certain spaces and the space we are in, as well as how we may be proactive and reactive in responding to acts of racial violence and racism among our peers and other campus community members both within and outside of campus spaces.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400037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CA">
                <a:cs typeface="Calibri"/>
              </a:rPr>
              <a:t>A lot of this presentation was focused on unpacking the history around blackface. You may ask yourself – in this instance, why is talking about history important? Well, unpacking the history of blackface and the impact that it inflicted helps us to understand the power dynamics, and how these dynamics function within different institutions and different systems. </a:t>
            </a:r>
            <a:r>
              <a:rPr lang="en-US"/>
              <a:t>Systems of oppression that enabled the creation of blackface, as well as the participation in it, did not end but shifted to different realms; as we can see with how blackface now shows up in online spaces, for example. Unpacking these histories and realities allows us to see how the racial harm that comes with blackface is deliberate. </a:t>
            </a:r>
            <a:endParaRPr lang="en-US">
              <a:cs typeface="Calibri"/>
            </a:endParaRPr>
          </a:p>
          <a:p>
            <a:pPr>
              <a:lnSpc>
                <a:spcPct val="90000"/>
              </a:lnSpc>
              <a:spcBef>
                <a:spcPts val="1000"/>
              </a:spcBef>
            </a:pPr>
            <a:endParaRPr lang="en-US"/>
          </a:p>
          <a:p>
            <a:pPr>
              <a:lnSpc>
                <a:spcPct val="90000"/>
              </a:lnSpc>
              <a:spcBef>
                <a:spcPts val="1000"/>
              </a:spcBef>
            </a:pPr>
            <a:r>
              <a:rPr lang="en-US"/>
              <a:t>We must also talk about language and how things like blackface are framed. Language holds the power to oppress, and situating blackface as something that is "funny" or "just a joke" justifies the dehumanization of Black people. As stated by Philip SS Howard in their paper </a:t>
            </a:r>
            <a:r>
              <a:rPr lang="en-US" i="1"/>
              <a:t>A laugh for the national project: Contemporary Canadian blackface </a:t>
            </a:r>
            <a:r>
              <a:rPr lang="en-US" i="1" err="1"/>
              <a:t>humour</a:t>
            </a:r>
            <a:r>
              <a:rPr lang="en-US" i="1"/>
              <a:t> and its constitution through Canadian anti-blackness</a:t>
            </a:r>
            <a:r>
              <a:rPr lang="en-US"/>
              <a:t>, "superiority theory suggests that racial </a:t>
            </a:r>
            <a:r>
              <a:rPr lang="en-US" err="1"/>
              <a:t>humour</a:t>
            </a:r>
            <a:r>
              <a:rPr lang="en-US"/>
              <a:t> is derived from the sense of superiority gained by </a:t>
            </a:r>
            <a:r>
              <a:rPr lang="en-US" err="1"/>
              <a:t>inferiorizing</a:t>
            </a:r>
            <a:r>
              <a:rPr lang="en-US"/>
              <a:t> racial 'Others." Everything is interconnected. </a:t>
            </a:r>
            <a:endParaRPr lang="en-US">
              <a:cs typeface="Calibri" panose="020F0502020204030204"/>
            </a:endParaRPr>
          </a:p>
          <a:p>
            <a:endParaRPr lang="en-CA">
              <a:cs typeface="Calibri"/>
            </a:endParaRPr>
          </a:p>
        </p:txBody>
      </p:sp>
    </p:spTree>
    <p:extLst>
      <p:ext uri="{BB962C8B-B14F-4D97-AF65-F5344CB8AC3E}">
        <p14:creationId xmlns:p14="http://schemas.microsoft.com/office/powerpoint/2010/main" val="107610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Moving forward, it is also important to recognize your positionality, intersectionality, and lived experience, and how that impacts your presence  on campus and your interactions with other campus community members. </a:t>
            </a:r>
            <a:endParaRPr lang="en-US"/>
          </a:p>
          <a:p>
            <a:endParaRPr lang="en-CA">
              <a:cs typeface="Calibri"/>
            </a:endParaRPr>
          </a:p>
          <a:p>
            <a:r>
              <a:rPr lang="en-CA">
                <a:cs typeface="Calibri"/>
              </a:rPr>
              <a:t>Firstly, as we touched on previously, it is important to understand the historical origins and trauma that comes with Blackface, as well as the extremely violent and unacceptable nature of it. Cultural appropriation and racist portrayals of Black, Indigenous, and Racialized communities have been historically normalized by predominantly white individuals – being joked about and associated with a sense of causality that undermines and ignores the grave impact that these racist acts have. This causality continues to protect whiteness within power, institutions, and roles of leadership, overlooking and passing over the traumatic impact that incidents of racism like Blackface have, and reinforcing white dominance, white ownership, and continued inequities of power through determining what and who is considered to be “racist”. Therefore, there is NEVER an appropriate time, circumstance, or situation where Blackface should be joked about. </a:t>
            </a:r>
          </a:p>
          <a:p>
            <a:endParaRPr lang="en-CA">
              <a:cs typeface="Calibri"/>
            </a:endParaRPr>
          </a:p>
          <a:p>
            <a:r>
              <a:rPr lang="en-CA">
                <a:cs typeface="Calibri"/>
              </a:rPr>
              <a:t>It is also important to acknowledge the problematic nature of assumption of responsibility when it comes to acts of racism, such as Blackface. Often deferred to Black, Indigenous, and Racialized people, responses to racism and racist acts often continue to allow white identifying individuals to be passive. However, Black, Indigenous, and Racialized individuals are those that are most harmed and impacted by the violence that is racism. As a result, it is important that white students, faculty members, and staff recognize their responsibility in using the privilege and power they hold to not only respond to acts of racism on campus, but also to prioritize the voices of Black, Indigenous, and Racialized individuals in a way that is trauma-informed and offers direct support to these individuals. </a:t>
            </a:r>
          </a:p>
          <a:p>
            <a:endParaRPr lang="en-C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cs typeface="Calibri"/>
              </a:rPr>
              <a:t>Trauma-informed response and approaches are grounded in recognizing and acknowledging that people affected by racism will frequently encounter services/supports that mirror the power and control they experienced within the act of racism itself. Being trauma-informed </a:t>
            </a:r>
            <a:r>
              <a:rPr lang="en-CA" sz="1200">
                <a:latin typeface="Arial"/>
                <a:ea typeface="Calibri" panose="020F0502020204030204" pitchFamily="34" charset="0"/>
                <a:cs typeface="Arial"/>
              </a:rPr>
              <a:t>requires us to have a basic understanding of the impacts that trauma and violence can have on individuals seeking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Arial"/>
                <a:ea typeface="Calibri" panose="020F0502020204030204" pitchFamily="34" charset="0"/>
                <a:cs typeface="Arial"/>
              </a:rPr>
              <a:t>This includes responding with gratitude, validation, and respect; using language that is compassionate and anti-victim blaming; asking the person for clarification and trying to understand what has occurred; expressing one’s intentions and how concerns will be addressed; referring the individual to support and resources that can provide more in-depth help; as well as recognizing that racism is ultimately relational and requires solutions grounded in changing systems, promoting anti-racism, and working towards reconciliation.</a:t>
            </a:r>
          </a:p>
          <a:p>
            <a:endParaRPr lang="en-CA">
              <a:cs typeface="Calibri"/>
            </a:endParaRPr>
          </a:p>
          <a:p>
            <a:r>
              <a:rPr lang="en-CA">
                <a:cs typeface="Calibri"/>
              </a:rPr>
              <a:t>Further, in taking a trauma-informed approach, it is important that we recognize that safety is subjective, and that racism and acts of racial violence do not impact individuals in the same way. As a result, it is important to meet individuals where they are at through developing an understanding of what they view as safe, as well as approaching response with an awareness that there will be a loss of trust. In responding to this, it is important to provide support in a way that makes people who have experienced harm feel heard and seen, as well as that builds a renewed sense of trust at a pace that the individual that has been harmed feels comfortable with.</a:t>
            </a:r>
          </a:p>
          <a:p>
            <a:endParaRPr lang="en-CA">
              <a:cs typeface="Calibri"/>
            </a:endParaRPr>
          </a:p>
        </p:txBody>
      </p:sp>
    </p:spTree>
    <p:extLst>
      <p:ext uri="{BB962C8B-B14F-4D97-AF65-F5344CB8AC3E}">
        <p14:creationId xmlns:p14="http://schemas.microsoft.com/office/powerpoint/2010/main" val="322120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a:cs typeface="Calibri"/>
              </a:rPr>
              <a:t>How can racism be disrupted as a group? </a:t>
            </a:r>
            <a:endParaRPr lang="en-US"/>
          </a:p>
          <a:p>
            <a:r>
              <a:rPr lang="en-US"/>
              <a:t>It is important to continue having conversations like these, and taking tangible actions that center of doing no further harm. Rather than staying silent when we see racism occur, we should use our power and privilege to intervene when appropriate. Also, consider having a designated space/time for equity-deserving, racialized students to engage in these conversations without non-racialized people, if they would like.  </a:t>
            </a:r>
            <a:endParaRPr lang="en-US">
              <a:cs typeface="Calibri"/>
            </a:endParaRPr>
          </a:p>
          <a:p>
            <a:endParaRPr lang="en-US" i="1">
              <a:cs typeface="Calibri"/>
            </a:endParaRPr>
          </a:p>
          <a:p>
            <a:r>
              <a:rPr lang="en-US" i="1"/>
              <a:t>Where can you go to disclose a concern of racism?</a:t>
            </a:r>
            <a:endParaRPr lang="en-US" i="1">
              <a:cs typeface="Calibri"/>
            </a:endParaRPr>
          </a:p>
          <a:p>
            <a:r>
              <a:rPr lang="en-US"/>
              <a:t>There is a newly formed Anti-Racism Unit under the office of Equity, Diversity, Inclusion and Anti-Racism that has supports for racialized people experiencing racism on campus. We also have resources and workshops for folx who are interested in learning more. Come to us and let us be of support. </a:t>
            </a:r>
            <a:endParaRPr lang="en-US">
              <a:cs typeface="Calibri"/>
            </a:endParaRPr>
          </a:p>
        </p:txBody>
      </p:sp>
    </p:spTree>
    <p:extLst>
      <p:ext uri="{BB962C8B-B14F-4D97-AF65-F5344CB8AC3E}">
        <p14:creationId xmlns:p14="http://schemas.microsoft.com/office/powerpoint/2010/main" val="351958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here are some final things that you should actively keep in mind:</a:t>
            </a:r>
          </a:p>
          <a:p>
            <a:endParaRPr lang="en-US" b="1"/>
          </a:p>
          <a:p>
            <a:pPr marL="171450" indent="-171450">
              <a:buFontTx/>
              <a:buChar char="-"/>
            </a:pPr>
            <a:r>
              <a:rPr lang="en-US" b="1"/>
              <a:t>Thinking about being effectively proactive and reactive. </a:t>
            </a:r>
            <a:r>
              <a:rPr lang="en-US"/>
              <a:t>As a campus community member, think about how you can take a more proactive, anti-racist focused approach to organizations, initiatives, and collaborations that you are a part of. Partake in equity focused trainings and have open conversations on intuitional, systemic, and interpersonal racism on campus; as well as how reactive approaches/responses to racism can create a supportive environment for people to make disclosures and access support resources both within and outside of the University of Waterloo.</a:t>
            </a:r>
          </a:p>
          <a:p>
            <a:pPr marL="0" indent="0">
              <a:buFontTx/>
              <a:buNone/>
            </a:pPr>
            <a:endParaRPr lang="en-US"/>
          </a:p>
          <a:p>
            <a:pPr marL="171450" indent="-171450">
              <a:buFontTx/>
              <a:buChar char="-"/>
            </a:pPr>
            <a:r>
              <a:rPr lang="en-US" b="1"/>
              <a:t>Being more active in our response. </a:t>
            </a:r>
            <a:r>
              <a:rPr lang="en-US" b="0"/>
              <a:t>Including having a better understanding of how to respond to future acts of racism or racial inequities on campus and within institutional practices, especially within the situation and/or context that they arise (when appropriate) and disrupting acts of racism within spaces when one feels safe doing so. </a:t>
            </a:r>
            <a:endParaRPr lang="en-US" b="1"/>
          </a:p>
          <a:p>
            <a:pPr marL="0" indent="0">
              <a:buFontTx/>
              <a:buNone/>
            </a:pPr>
            <a:endParaRPr lang="en-US"/>
          </a:p>
          <a:p>
            <a:pPr marL="171450" indent="-171450">
              <a:buFontTx/>
              <a:buChar char="-"/>
            </a:pPr>
            <a:r>
              <a:rPr lang="en-US" b="1"/>
              <a:t>Creating a space to actively talk and bring up the situation</a:t>
            </a:r>
            <a:r>
              <a:rPr lang="en-US" b="0"/>
              <a:t>.</a:t>
            </a:r>
            <a:r>
              <a:rPr lang="en-US" b="1"/>
              <a:t> </a:t>
            </a:r>
            <a:r>
              <a:rPr lang="en-US" b="0"/>
              <a:t>Including creating spaces where individuals can safely engage in dialogue relating to acts of racism, institutional racism and inequities, and their feelings surrounding these topics in relation to one’s positionality, identity, and potential privilege within systems or spaces. This also includes creating spaces for those most impacted by racism in mind through prioritizing the voices of these individuals when discussing acts of racism and speaking using person-first language/“I” statements.</a:t>
            </a:r>
          </a:p>
          <a:p>
            <a:pPr marL="171450" indent="-171450">
              <a:buFontTx/>
              <a:buChar char="-"/>
            </a:pPr>
            <a:endParaRPr lang="en-US"/>
          </a:p>
          <a:p>
            <a:pPr marL="171450" indent="-171450">
              <a:buFontTx/>
              <a:buChar char="-"/>
            </a:pPr>
            <a:r>
              <a:rPr lang="en-US" b="1"/>
              <a:t>Ensuring that individuals </a:t>
            </a:r>
            <a:r>
              <a:rPr lang="en-US" b="1" i="1"/>
              <a:t>feel</a:t>
            </a:r>
            <a:r>
              <a:rPr lang="en-US" b="1" i="0"/>
              <a:t> safe. </a:t>
            </a:r>
            <a:r>
              <a:rPr lang="en-US" b="0" i="0"/>
              <a:t>Throughout this presentation, we showcased how safety for one person does not mean safety for another. Safety is often engrained in whiteness, failing to see how typical “protection services”, such as the police, the justice system, and the health care system, can create unsafe spaces and dynamics and have historically and currently been responsible for blatant racism and oppression towards Black, Indigenous, and racialized communities. It is important that we are listening and meeting individuals in a place where they feel safest, as well as recognizing that they may not know what their personal “safe space” is or feels like. Approaching individuals in a way that does not jump to conclusions, force disclosure, or place our own experiences of safety on another is important when ensuring that individuals </a:t>
            </a:r>
            <a:r>
              <a:rPr lang="en-US" b="0" i="1"/>
              <a:t>feel</a:t>
            </a:r>
            <a:r>
              <a:rPr lang="en-US" b="0" i="0"/>
              <a:t> safe in addition to being in spaces that are considered to be safe.</a:t>
            </a:r>
          </a:p>
          <a:p>
            <a:pPr marL="171450" indent="-171450">
              <a:buFontTx/>
              <a:buChar char="-"/>
            </a:pPr>
            <a:endParaRPr lang="en-US" i="0"/>
          </a:p>
          <a:p>
            <a:pPr marL="171450" indent="-171450">
              <a:buFontTx/>
              <a:buChar char="-"/>
            </a:pPr>
            <a:r>
              <a:rPr lang="en-US" b="1" i="0"/>
              <a:t>Diversity on Campus. </a:t>
            </a:r>
            <a:r>
              <a:rPr lang="en-US" b="0" i="0"/>
              <a:t>Whether this includes a need for greater diversity on campus or a greater prioritization and acknowledgement of diverse voices, lived experiences, and identities that exist within the community, it is important that we are reflecting on how we can best create a diverse community that is reflective of society, as well as how we can best support and create spaces that move away from the prioritization of whiteness and white individuals that has continuously been a constant paradigm within educational leadership and academic institutions. </a:t>
            </a:r>
            <a:endParaRPr lang="en-US" b="1" i="0"/>
          </a:p>
          <a:p>
            <a:pPr marL="171450" indent="-171450">
              <a:buFontTx/>
              <a:buChar char="-"/>
            </a:pPr>
            <a:endParaRPr lang="en-US" i="0"/>
          </a:p>
          <a:p>
            <a:pPr marL="171450" indent="-171450">
              <a:buFontTx/>
              <a:buChar char="-"/>
            </a:pPr>
            <a:r>
              <a:rPr lang="en-US" b="1" i="0"/>
              <a:t>Rebuilding and healing trust. </a:t>
            </a:r>
            <a:r>
              <a:rPr lang="en-US" b="0" i="0"/>
              <a:t>Lastly, it is important that we are taking steps towards rebuilding and healing trust on campus and within the </a:t>
            </a:r>
            <a:r>
              <a:rPr lang="en-US"/>
              <a:t>campus</a:t>
            </a:r>
            <a:r>
              <a:rPr lang="en-US" b="0" i="0"/>
              <a:t> community in a way that follows the lead of Black, Indigenous, and racialized individuals. Trust is something that takes time and safety to build; it is not something that can be forced or casually breezed over – it is important to recognize this when moving forward with rebuilding trust in spaces it has never existed or has been broken or damaged.</a:t>
            </a:r>
            <a:endParaRPr lang="en-US"/>
          </a:p>
        </p:txBody>
      </p:sp>
      <p:sp>
        <p:nvSpPr>
          <p:cNvPr id="4" name="Slide Number Placeholder 3"/>
          <p:cNvSpPr>
            <a:spLocks noGrp="1"/>
          </p:cNvSpPr>
          <p:nvPr>
            <p:ph type="sldNum" sz="quarter" idx="5"/>
          </p:nvPr>
        </p:nvSpPr>
        <p:spPr/>
        <p:txBody>
          <a:bodyPr/>
          <a:lstStyle/>
          <a:p>
            <a:fld id="{553252DE-5324-4DB8-9813-39022AB578A1}" type="slidenum">
              <a:rPr lang="en-US" smtClean="0"/>
              <a:t>7</a:t>
            </a:fld>
            <a:endParaRPr lang="en-US"/>
          </a:p>
        </p:txBody>
      </p:sp>
    </p:spTree>
    <p:extLst>
      <p:ext uri="{BB962C8B-B14F-4D97-AF65-F5344CB8AC3E}">
        <p14:creationId xmlns:p14="http://schemas.microsoft.com/office/powerpoint/2010/main" val="4164288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C02A54EC-0102-8E46-A19B-795E355AB0A4}" type="datetime1">
              <a:rPr lang="en-CA" smtClean="0"/>
              <a:t>2024-02-07</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atin typeface="Arial" panose="020B0604020202020204" pitchFamily="34" charset="0"/>
                <a:cs typeface="Arial" panose="020B0604020202020204" pitchFamily="34" charset="0"/>
              </a:defRPr>
            </a:lvl1pPr>
            <a:lvl2pPr marL="685800" indent="-228600">
              <a:spcBef>
                <a:spcPts val="800"/>
              </a:spcBef>
              <a:spcAft>
                <a:spcPts val="800"/>
              </a:spcAft>
              <a:buFont typeface="Wingdings" charset="2"/>
              <a:buChar char="§"/>
              <a:defRPr sz="1800">
                <a:latin typeface="Arial" panose="020B0604020202020204" pitchFamily="34" charset="0"/>
                <a:cs typeface="Arial" panose="020B0604020202020204" pitchFamily="34" charset="0"/>
              </a:defRPr>
            </a:lvl2pPr>
            <a:lvl3pPr marL="1143000" indent="-228600">
              <a:spcBef>
                <a:spcPts val="800"/>
              </a:spcBef>
              <a:spcAft>
                <a:spcPts val="800"/>
              </a:spcAft>
              <a:buFont typeface="Wingdings" charset="2"/>
              <a:buChar char="§"/>
              <a:defRPr sz="1600">
                <a:latin typeface="Arial" panose="020B0604020202020204" pitchFamily="34" charset="0"/>
                <a:cs typeface="Arial" panose="020B0604020202020204" pitchFamily="34" charset="0"/>
              </a:defRPr>
            </a:lvl3pPr>
            <a:lvl4pPr marL="1600200" indent="-228600">
              <a:spcBef>
                <a:spcPts val="800"/>
              </a:spcBef>
              <a:spcAft>
                <a:spcPts val="800"/>
              </a:spcAft>
              <a:buFont typeface="Wingdings" charset="2"/>
              <a:buChar char="§"/>
              <a:defRPr sz="1400">
                <a:latin typeface="Arial" panose="020B0604020202020204" pitchFamily="34" charset="0"/>
                <a:cs typeface="Arial" panose="020B0604020202020204" pitchFamily="34" charset="0"/>
              </a:defRPr>
            </a:lvl4pPr>
            <a:lvl5pPr marL="2057400" indent="-228600">
              <a:spcBef>
                <a:spcPts val="800"/>
              </a:spcBef>
              <a:spcAft>
                <a:spcPts val="800"/>
              </a:spcAft>
              <a:buFont typeface="Wingdings"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atin typeface="Arial" panose="020B0604020202020204" pitchFamily="34" charset="0"/>
                <a:cs typeface="Arial" panose="020B0604020202020204" pitchFamily="34" charset="0"/>
              </a:defRPr>
            </a:lvl1pPr>
            <a:lvl2pPr marL="685800" indent="-228600">
              <a:spcBef>
                <a:spcPts val="800"/>
              </a:spcBef>
              <a:spcAft>
                <a:spcPts val="800"/>
              </a:spcAft>
              <a:buFont typeface="Wingdings" charset="2"/>
              <a:buChar char="§"/>
              <a:defRPr sz="1800">
                <a:latin typeface="Arial" panose="020B0604020202020204" pitchFamily="34" charset="0"/>
                <a:cs typeface="Arial" panose="020B0604020202020204" pitchFamily="34" charset="0"/>
              </a:defRPr>
            </a:lvl2pPr>
            <a:lvl3pPr marL="1143000" indent="-228600">
              <a:spcBef>
                <a:spcPts val="800"/>
              </a:spcBef>
              <a:spcAft>
                <a:spcPts val="800"/>
              </a:spcAft>
              <a:buFont typeface="Wingdings" charset="2"/>
              <a:buChar char="§"/>
              <a:defRPr sz="1600">
                <a:latin typeface="Arial" panose="020B0604020202020204" pitchFamily="34" charset="0"/>
                <a:cs typeface="Arial" panose="020B0604020202020204" pitchFamily="34" charset="0"/>
              </a:defRPr>
            </a:lvl3pPr>
            <a:lvl4pPr marL="1600200" indent="-228600">
              <a:spcBef>
                <a:spcPts val="800"/>
              </a:spcBef>
              <a:spcAft>
                <a:spcPts val="800"/>
              </a:spcAft>
              <a:buFont typeface="Wingdings" charset="2"/>
              <a:buChar char="§"/>
              <a:defRPr sz="1400">
                <a:latin typeface="Arial" panose="020B0604020202020204" pitchFamily="34" charset="0"/>
                <a:cs typeface="Arial" panose="020B0604020202020204" pitchFamily="34" charset="0"/>
              </a:defRPr>
            </a:lvl4pPr>
            <a:lvl5pPr marL="2057400" indent="-228600">
              <a:spcBef>
                <a:spcPts val="800"/>
              </a:spcBef>
              <a:spcAft>
                <a:spcPts val="800"/>
              </a:spcAft>
              <a:buFont typeface="Wingdings"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58D5B75-3C0A-EB43-89AB-7BE7B6A81CDC}" type="datetime1">
              <a:rPr lang="en-CA" smtClean="0"/>
              <a:pPr/>
              <a:t>2024-02-07</a:t>
            </a:fld>
            <a:endParaRPr lang="en-US"/>
          </a:p>
        </p:txBody>
      </p:sp>
      <p:sp>
        <p:nvSpPr>
          <p:cNvPr id="11" name="Footer Placeholder 10"/>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PRESENTATION TITLE</a:t>
            </a:r>
          </a:p>
        </p:txBody>
      </p:sp>
      <p:sp>
        <p:nvSpPr>
          <p:cNvPr id="12" name="Slide Number Placeholder 11"/>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FE50D381-5E43-4D41-90B9-04A5D4D4896B}" type="datetime1">
              <a:rPr lang="en-CA" smtClean="0"/>
              <a:t>2024-02-07</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1989511-42E1-1343-ABFC-191186007AD3}" type="datetime1">
              <a:rPr lang="en-CA" smtClean="0"/>
              <a:t>2024-02-07</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3D4DC2-72F9-3440-9DF1-5BD7A845273C}" type="datetime1">
              <a:rPr lang="en-CA" smtClean="0"/>
              <a:t>2024-02-07</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872979"/>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4" y="6335309"/>
            <a:ext cx="1181114" cy="250337"/>
          </a:xfrm>
        </p:spPr>
        <p:txBody>
          <a:bodyPr/>
          <a:lstStyle/>
          <a:p>
            <a:fld id="{42F8849F-8754-1643-93B4-6291EFBB32DE}" type="datetime1">
              <a:rPr lang="en-CA" smtClean="0"/>
              <a:t>2024-02-07</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a:t>
            </a:fld>
            <a:endParaRPr lang="en-US"/>
          </a:p>
        </p:txBody>
      </p:sp>
      <p:cxnSp>
        <p:nvCxnSpPr>
          <p:cNvPr id="12" name="Straight Connector 11"/>
          <p:cNvCxnSpPr/>
          <p:nvPr userDrawn="1"/>
        </p:nvCxnSpPr>
        <p:spPr>
          <a:xfrm>
            <a:off x="3930073" y="1879741"/>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505634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517208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7" y="6335309"/>
            <a:ext cx="1181114" cy="250337"/>
          </a:xfrm>
        </p:spPr>
        <p:txBody>
          <a:bodyPr/>
          <a:lstStyle/>
          <a:p>
            <a:fld id="{92C957D4-673D-6C47-BB4C-EEABA3C997CF}" type="datetime1">
              <a:rPr lang="en-CA" smtClean="0"/>
              <a:t>2024-02-07</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PG.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50C560F7-8BE0-F849-B952-3FEB11242F1A}" type="datetime1">
              <a:rPr lang="en-CA" smtClean="0"/>
              <a:t>2024-02-07</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C36187F3-8B81-3145-B4F2-261835ECEE13}" type="datetime1">
              <a:rPr lang="en-CA" smtClean="0"/>
              <a:t>2024-02-07</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61C2ECAE-008B-764F-9D90-6AB812C191A8}" type="datetime1">
              <a:rPr lang="en-CA" smtClean="0"/>
              <a:t>2024-02-07</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descr="A group of people standing together&#10;&#10;Description automatically generated with low confidence">
            <a:extLst>
              <a:ext uri="{FF2B5EF4-FFF2-40B4-BE49-F238E27FC236}">
                <a16:creationId xmlns:a16="http://schemas.microsoft.com/office/drawing/2014/main" id="{1870B84C-EAB8-4AFD-B373-D2028BFA95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 y="99291"/>
            <a:ext cx="12192001" cy="8126932"/>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4000" b="0" cap="all" baseline="0">
                <a:solidFill>
                  <a:schemeClr val="bg1">
                    <a:lumMod val="65000"/>
                  </a:schemeClr>
                </a:solidFill>
                <a:ea typeface="+mn-ea"/>
                <a:cs typeface="Arial" panose="020B0604020202020204" pitchFamily="34"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56937CF8-F660-EA42-A384-9135AFF451F7}" type="datetime1">
              <a:rPr lang="en-CA" smtClean="0"/>
              <a:t>2024-02-07</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PG.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ext&#10;&#10;Description automatically generated">
            <a:extLst>
              <a:ext uri="{FF2B5EF4-FFF2-40B4-BE49-F238E27FC236}">
                <a16:creationId xmlns:a16="http://schemas.microsoft.com/office/drawing/2014/main" id="{9994C76D-6D35-47AB-B362-7DCCD0FA54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3781" y="156982"/>
            <a:ext cx="6048437" cy="2413614"/>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FF40D4AE-E242-2F45-8701-A028AFE71870}" type="datetime1">
              <a:rPr lang="en-CA" smtClean="0"/>
              <a:t>2024-02-07</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561"/>
            <a:ext cx="12192000" cy="6473439"/>
          </a:xfrm>
          <a:prstGeom prst="rect">
            <a:avLst/>
          </a:prstGeom>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4000" b="0">
                <a:solidFill>
                  <a:srgbClr val="FFFFFF">
                    <a:alpha val="81000"/>
                  </a:srgbClr>
                </a:solidFill>
                <a:ea typeface="+mn-ea"/>
                <a:cs typeface="Arial" panose="020B0604020202020204" pitchFamily="34" charset="0"/>
              </a:defRPr>
            </a:lvl1pPr>
          </a:lstStyle>
          <a:p>
            <a:pPr marL="0" lvl="0" algn="ctr">
              <a:lnSpc>
                <a:spcPct val="75000"/>
              </a:lnSpc>
            </a:pPr>
            <a:r>
              <a:rPr lang="en-US"/>
              <a:t>CLICK TO EDIT MASTER CLOSING SLIDE OPTION 2</a:t>
            </a:r>
          </a:p>
        </p:txBody>
      </p:sp>
      <p:sp>
        <p:nvSpPr>
          <p:cNvPr id="6" name="Date Placeholder 5"/>
          <p:cNvSpPr>
            <a:spLocks noGrp="1"/>
          </p:cNvSpPr>
          <p:nvPr>
            <p:ph type="dt" sz="half" idx="10"/>
          </p:nvPr>
        </p:nvSpPr>
        <p:spPr/>
        <p:txBody>
          <a:bodyPr/>
          <a:lstStyle/>
          <a:p>
            <a:fld id="{C3E00731-AF3B-6D4A-BAD2-BCA15F28311B}" type="datetime1">
              <a:rPr lang="en-CA" smtClean="0"/>
              <a:t>2024-02-07</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PG. </a:t>
            </a:r>
            <a:fld id="{93005692-73BE-493E-93AB-ECD6027A7652}" type="slidenum">
              <a:rPr lang="en-US" smtClean="0"/>
              <a:pPr/>
              <a:t>‹#›</a:t>
            </a:fld>
            <a:endParaRPr lang="en-US"/>
          </a:p>
        </p:txBody>
      </p:sp>
      <p:pic>
        <p:nvPicPr>
          <p:cNvPr id="5" name="Picture 4" descr="Text, logo&#10;&#10;Description automatically generated with medium confidence">
            <a:extLst>
              <a:ext uri="{FF2B5EF4-FFF2-40B4-BE49-F238E27FC236}">
                <a16:creationId xmlns:a16="http://schemas.microsoft.com/office/drawing/2014/main" id="{32491373-5BDD-479D-9FDF-9314889F5C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864" y="0"/>
            <a:ext cx="6400271" cy="4157128"/>
          </a:xfrm>
          <a:prstGeom prst="rect">
            <a:avLst/>
          </a:prstGeom>
        </p:spPr>
      </p:pic>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5C1ED28-7819-DC49-B0ED-C2645A2E4A1E}" type="datetime1">
              <a:rPr lang="en-CA" smtClean="0"/>
              <a:t>2024-02-07</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4F63120-B4C2-2B4A-B7FD-1EA67B4F2984}" type="datetime1">
              <a:rPr lang="en-CA" smtClean="0"/>
              <a:t>2024-02-07</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16" name="Picture 15"/>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743781-31AD-344B-BBD8-80C5F71AFCE9}" type="datetime1">
              <a:rPr lang="en-CA" smtClean="0"/>
              <a:t>2024-02-07</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3AA2D59D-55F0-E54F-856F-4E32B90DBEB1}" type="datetime1">
              <a:rPr lang="en-CA" smtClean="0"/>
              <a:t>2024-02-07</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PG.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68CAE874-4485-D94F-9C4E-C99E4991C58B}" type="datetime1">
              <a:rPr lang="en-CA" smtClean="0"/>
              <a:t>2024-02-07</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061F72-1DB3-604C-8489-33729F143DFA}" type="datetime1">
              <a:rPr lang="en-CA" smtClean="0"/>
              <a:t>2024-02-07</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PG.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028A572-0448-6844-A717-8E222ABEFFF8}" type="datetime1">
              <a:rPr lang="en-CA" smtClean="0"/>
              <a:t>2024-02-07</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PG.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0545" y="6147742"/>
            <a:ext cx="2060466" cy="527423"/>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454231B3-00E6-3A43-8F36-3DAF72FA48D7}" type="datetime1">
              <a:rPr lang="en-CA" smtClean="0"/>
              <a:t>2024-02-07</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PG.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mailto:equity@uwaterloo.ca"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5579" y="3490021"/>
            <a:ext cx="8008702" cy="1157595"/>
          </a:xfrm>
        </p:spPr>
        <p:txBody>
          <a:bodyPr>
            <a:normAutofit/>
          </a:bodyPr>
          <a:lstStyle/>
          <a:p>
            <a:r>
              <a:rPr lang="en-US" sz="2200">
                <a:solidFill>
                  <a:schemeClr val="tx1"/>
                </a:solidFill>
                <a:latin typeface="Arial"/>
                <a:cs typeface="Arial"/>
              </a:rPr>
              <a:t>Anti-Racism Unit </a:t>
            </a:r>
            <a:endParaRPr lang="en-US" sz="2200">
              <a:solidFill>
                <a:schemeClr val="tx1"/>
              </a:solidFill>
            </a:endParaRPr>
          </a:p>
          <a:p>
            <a:r>
              <a:rPr lang="en-US" sz="2200">
                <a:solidFill>
                  <a:schemeClr val="tx1"/>
                </a:solidFill>
                <a:latin typeface="Arial"/>
                <a:cs typeface="Arial"/>
              </a:rPr>
              <a:t>Office of Equity, Diversity, Inclusion, and Anti-Racism</a:t>
            </a:r>
            <a:endParaRPr lang="en-US" sz="4800">
              <a:solidFill>
                <a:schemeClr val="tx1"/>
              </a:solidFill>
              <a:latin typeface="Arial"/>
              <a:cs typeface="Arial"/>
            </a:endParaRPr>
          </a:p>
        </p:txBody>
      </p:sp>
      <p:sp>
        <p:nvSpPr>
          <p:cNvPr id="17" name="Title 1">
            <a:extLst>
              <a:ext uri="{C183D7F6-B498-43B3-948B-1728B52AA6E4}">
                <adec:decorative xmlns:adec="http://schemas.microsoft.com/office/drawing/2017/decorative" val="1"/>
              </a:ext>
            </a:extLst>
          </p:cNvPr>
          <p:cNvSpPr txBox="1">
            <a:spLocks/>
          </p:cNvSpPr>
          <p:nvPr/>
        </p:nvSpPr>
        <p:spPr>
          <a:xfrm>
            <a:off x="452740" y="-190500"/>
            <a:ext cx="5287660" cy="3363387"/>
          </a:xfrm>
          <a:prstGeom prst="rect">
            <a:avLst/>
          </a:prstGeom>
        </p:spPr>
        <p:txBody>
          <a:bodyPr vert="horz" lIns="0" tIns="45720" rIns="91440" bIns="45720" rtlCol="0" anchor="b">
            <a:normAutofit fontScale="97500"/>
          </a:bodyPr>
          <a:lstStyle>
            <a:lvl1pPr algn="l" defTabSz="914400" rtl="0" eaLnBrk="1" latinLnBrk="0" hangingPunct="1">
              <a:lnSpc>
                <a:spcPct val="85000"/>
              </a:lnSpc>
              <a:spcBef>
                <a:spcPct val="0"/>
              </a:spcBef>
              <a:buNone/>
              <a:defRPr sz="5400" b="0" kern="1200" spc="50" baseline="0">
                <a:solidFill>
                  <a:schemeClr val="tx1"/>
                </a:solidFill>
                <a:latin typeface="+mj-lt"/>
                <a:ea typeface="+mj-ea"/>
                <a:cs typeface="+mj-cs"/>
              </a:defRPr>
            </a:lvl1pPr>
          </a:lstStyle>
          <a:p>
            <a:endParaRPr lang="en-US"/>
          </a:p>
        </p:txBody>
      </p:sp>
      <p:sp>
        <p:nvSpPr>
          <p:cNvPr id="8" name="Rectangle 7">
            <a:extLst>
              <a:ext uri="{FF2B5EF4-FFF2-40B4-BE49-F238E27FC236}">
                <a16:creationId xmlns:a16="http://schemas.microsoft.com/office/drawing/2014/main" id="{11B1C606-1D41-4D45-BFE2-26E2A92AE3BD}"/>
              </a:ext>
            </a:extLst>
          </p:cNvPr>
          <p:cNvSpPr/>
          <p:nvPr/>
        </p:nvSpPr>
        <p:spPr>
          <a:xfrm>
            <a:off x="315579" y="4731193"/>
            <a:ext cx="2073659" cy="323165"/>
          </a:xfrm>
          <a:prstGeom prst="rect">
            <a:avLst/>
          </a:prstGeom>
          <a:solidFill>
            <a:schemeClr val="accent1"/>
          </a:solidFill>
        </p:spPr>
        <p:txBody>
          <a:bodyPr wrap="square">
            <a:spAutoFit/>
          </a:bodyPr>
          <a:lstStyle/>
          <a:p>
            <a:pPr algn="ctr"/>
            <a:r>
              <a:rPr lang="en-US" sz="1500" dirty="0">
                <a:latin typeface="Verdana" charset="0"/>
                <a:ea typeface="Verdana" charset="0"/>
                <a:cs typeface="Verdana" charset="0"/>
              </a:rPr>
              <a:t>February 2024</a:t>
            </a:r>
          </a:p>
        </p:txBody>
      </p:sp>
      <p:sp>
        <p:nvSpPr>
          <p:cNvPr id="6" name="Title 1" descr="Title Disrupting and Decentering whiteness &#10;">
            <a:extLst>
              <a:ext uri="{FF2B5EF4-FFF2-40B4-BE49-F238E27FC236}">
                <a16:creationId xmlns:a16="http://schemas.microsoft.com/office/drawing/2014/main" id="{C0202A0C-5407-33F4-29CB-54913B73870E}"/>
              </a:ext>
            </a:extLst>
          </p:cNvPr>
          <p:cNvSpPr>
            <a:spLocks noGrp="1"/>
          </p:cNvSpPr>
          <p:nvPr>
            <p:ph type="ctrTitle"/>
          </p:nvPr>
        </p:nvSpPr>
        <p:spPr>
          <a:xfrm>
            <a:off x="452740" y="723900"/>
            <a:ext cx="10840694" cy="2682544"/>
          </a:xfrm>
        </p:spPr>
        <p:txBody>
          <a:bodyPr/>
          <a:lstStyle/>
          <a:p>
            <a:endParaRPr lang="en-CA" dirty="0">
              <a:effectLst/>
            </a:endParaRPr>
          </a:p>
          <a:p>
            <a:br>
              <a:rPr lang="en-CA" dirty="0"/>
            </a:br>
            <a:r>
              <a:rPr lang="en-CA" dirty="0"/>
              <a:t>Anti-Racism Response: Blackface on (and off) Campus</a:t>
            </a:r>
            <a:br>
              <a:rPr lang="en-CA" dirty="0"/>
            </a:br>
            <a:r>
              <a:rPr lang="en-CA" dirty="0">
                <a:solidFill>
                  <a:schemeClr val="accent1">
                    <a:lumMod val="50000"/>
                  </a:schemeClr>
                </a:solidFill>
              </a:rPr>
              <a:t>PART 2 </a:t>
            </a:r>
            <a:r>
              <a:rPr lang="en-CA" dirty="0"/>
              <a:t> ​</a:t>
            </a:r>
          </a:p>
        </p:txBody>
      </p:sp>
    </p:spTree>
    <p:extLst>
      <p:ext uri="{BB962C8B-B14F-4D97-AF65-F5344CB8AC3E}">
        <p14:creationId xmlns:p14="http://schemas.microsoft.com/office/powerpoint/2010/main" val="12023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F727-EDC6-4BA1-A84B-FBD5AFFD3CBB}"/>
              </a:ext>
            </a:extLst>
          </p:cNvPr>
          <p:cNvSpPr>
            <a:spLocks noGrp="1"/>
          </p:cNvSpPr>
          <p:nvPr>
            <p:ph type="title"/>
          </p:nvPr>
        </p:nvSpPr>
        <p:spPr>
          <a:xfrm>
            <a:off x="259883" y="434108"/>
            <a:ext cx="11569729" cy="895927"/>
          </a:xfrm>
        </p:spPr>
        <p:txBody>
          <a:bodyPr anchor="ctr">
            <a:normAutofit/>
          </a:bodyPr>
          <a:lstStyle/>
          <a:p>
            <a:r>
              <a:rPr lang="en-US">
                <a:ea typeface="+mj-lt"/>
                <a:cs typeface="+mj-lt"/>
              </a:rPr>
              <a:t>Institutional and Systemic Racism</a:t>
            </a:r>
          </a:p>
        </p:txBody>
      </p:sp>
      <p:sp>
        <p:nvSpPr>
          <p:cNvPr id="7" name="Content Placeholder 5">
            <a:extLst>
              <a:ext uri="{FF2B5EF4-FFF2-40B4-BE49-F238E27FC236}">
                <a16:creationId xmlns:a16="http://schemas.microsoft.com/office/drawing/2014/main" id="{6756367E-1773-1D2D-CD28-21F0C0044AB5}"/>
              </a:ext>
            </a:extLst>
          </p:cNvPr>
          <p:cNvSpPr>
            <a:spLocks noGrp="1"/>
          </p:cNvSpPr>
          <p:nvPr>
            <p:ph sz="half" idx="1"/>
          </p:nvPr>
        </p:nvSpPr>
        <p:spPr>
          <a:xfrm>
            <a:off x="296188" y="1484411"/>
            <a:ext cx="11599623" cy="3838703"/>
          </a:xfrm>
        </p:spPr>
        <p:txBody>
          <a:bodyPr vert="horz" lIns="91440" tIns="45720" rIns="91440" bIns="45720" rtlCol="0" anchor="t">
            <a:noAutofit/>
          </a:bodyPr>
          <a:lstStyle/>
          <a:p>
            <a:pPr>
              <a:buClr>
                <a:srgbClr val="000000"/>
              </a:buClr>
              <a:buFont typeface="Wingdings"/>
              <a:buChar char="§"/>
            </a:pPr>
            <a:r>
              <a:rPr lang="en-US" b="1">
                <a:ea typeface="+mn-lt"/>
                <a:cs typeface="+mn-lt"/>
              </a:rPr>
              <a:t>Institutional Racism: </a:t>
            </a:r>
            <a:r>
              <a:rPr lang="en-US">
                <a:ea typeface="+mn-lt"/>
                <a:cs typeface="+mn-lt"/>
              </a:rPr>
              <a:t>Institutional racism is embedded in the laws and regulations of a society or an organization. It manifests as discrimination and/or disparities in healthcare, education, wealth, housing, political representation and employment. </a:t>
            </a:r>
            <a:br>
              <a:rPr lang="en-US">
                <a:ea typeface="+mn-lt"/>
                <a:cs typeface="+mn-lt"/>
              </a:rPr>
            </a:br>
            <a:endParaRPr lang="en-US">
              <a:ea typeface="+mn-lt"/>
              <a:cs typeface="+mn-lt"/>
            </a:endParaRPr>
          </a:p>
          <a:p>
            <a:pPr>
              <a:buClr>
                <a:srgbClr val="000000"/>
              </a:buClr>
              <a:buFont typeface="Wingdings"/>
              <a:buChar char="§"/>
            </a:pPr>
            <a:r>
              <a:rPr lang="en-US" b="1">
                <a:ea typeface="+mn-lt"/>
                <a:cs typeface="+mn-lt"/>
              </a:rPr>
              <a:t>Structural Racism: </a:t>
            </a:r>
            <a:r>
              <a:rPr lang="en-US">
                <a:ea typeface="+mn-lt"/>
                <a:cs typeface="+mn-lt"/>
              </a:rPr>
              <a:t>“The normalization and legitimization of white supremacy through covert and socially acceptable forms of white supremacy (e.g. </a:t>
            </a:r>
            <a:r>
              <a:rPr lang="en-US" err="1">
                <a:ea typeface="+mn-lt"/>
                <a:cs typeface="+mn-lt"/>
              </a:rPr>
              <a:t>colour</a:t>
            </a:r>
            <a:r>
              <a:rPr lang="en-US">
                <a:ea typeface="+mn-lt"/>
                <a:cs typeface="+mn-lt"/>
              </a:rPr>
              <a:t> evasiveness, police brutality, anti-immigration laws, meritocracy myths).” (PALs)</a:t>
            </a:r>
          </a:p>
          <a:p>
            <a:pPr lvl="1">
              <a:buClr>
                <a:srgbClr val="000000"/>
              </a:buClr>
              <a:buFont typeface="Wingdings"/>
              <a:buChar char="§"/>
            </a:pPr>
            <a:endParaRPr lang="en-US">
              <a:ea typeface="+mn-lt"/>
              <a:cs typeface="+mn-lt"/>
            </a:endParaRPr>
          </a:p>
          <a:p>
            <a:pPr marL="457200" lvl="1" indent="0">
              <a:buClr>
                <a:srgbClr val="000000"/>
              </a:buClr>
              <a:buNone/>
            </a:pPr>
            <a:endParaRPr lang="en-US">
              <a:ea typeface="+mn-lt"/>
              <a:cs typeface="+mn-lt"/>
            </a:endParaRPr>
          </a:p>
          <a:p>
            <a:pPr>
              <a:buClr>
                <a:srgbClr val="000000"/>
              </a:buClr>
              <a:buFont typeface="Wingdings"/>
              <a:buChar char="§"/>
            </a:pPr>
            <a:endParaRPr lang="en-US" sz="2800">
              <a:ea typeface="+mn-lt"/>
              <a:cs typeface="+mn-lt"/>
            </a:endParaRPr>
          </a:p>
          <a:p>
            <a:pPr>
              <a:buClr>
                <a:srgbClr val="000000"/>
              </a:buClr>
              <a:buFont typeface="Wingdings"/>
              <a:buChar char="§"/>
            </a:pPr>
            <a:endParaRPr lang="en-US" sz="2800"/>
          </a:p>
          <a:p>
            <a:pPr>
              <a:buClr>
                <a:srgbClr val="000000"/>
              </a:buClr>
              <a:buFont typeface="Wingdings"/>
              <a:buChar char="§"/>
            </a:pPr>
            <a:endParaRPr lang="en-US">
              <a:ea typeface="+mn-lt"/>
              <a:cs typeface="+mn-lt"/>
            </a:endParaRPr>
          </a:p>
          <a:p>
            <a:pPr>
              <a:buClr>
                <a:srgbClr val="000000"/>
              </a:buClr>
              <a:buFont typeface="Wingdings"/>
              <a:buChar char="§"/>
            </a:pPr>
            <a:endParaRPr lang="en-US"/>
          </a:p>
        </p:txBody>
      </p:sp>
      <p:pic>
        <p:nvPicPr>
          <p:cNvPr id="5" name="BF 10">
            <a:hlinkClick r:id="" action="ppaction://media"/>
            <a:extLst>
              <a:ext uri="{FF2B5EF4-FFF2-40B4-BE49-F238E27FC236}">
                <a16:creationId xmlns:a16="http://schemas.microsoft.com/office/drawing/2014/main" id="{D427D009-B7B8-A7D7-70AE-77A9AA99C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6844" y="475671"/>
            <a:ext cx="812800" cy="812800"/>
          </a:xfrm>
          <a:prstGeom prst="rect">
            <a:avLst/>
          </a:prstGeom>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422607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DE0C52F-0F47-BF1B-891C-3735D3721D22}"/>
              </a:ext>
            </a:extLst>
          </p:cNvPr>
          <p:cNvSpPr>
            <a:spLocks noGrp="1"/>
          </p:cNvSpPr>
          <p:nvPr>
            <p:ph sz="half" idx="1"/>
          </p:nvPr>
        </p:nvSpPr>
        <p:spPr>
          <a:xfrm>
            <a:off x="453769" y="1330034"/>
            <a:ext cx="4533489" cy="5245863"/>
          </a:xfrm>
        </p:spPr>
        <p:txBody>
          <a:bodyPr vert="horz" lIns="91440" tIns="45720" rIns="91440" bIns="45720" rtlCol="0" anchor="t">
            <a:normAutofit/>
          </a:bodyPr>
          <a:lstStyle/>
          <a:p>
            <a:pPr>
              <a:buClr>
                <a:srgbClr val="000000"/>
              </a:buClr>
            </a:pPr>
            <a:r>
              <a:rPr lang="en-US" sz="2800"/>
              <a:t>What does it look like?</a:t>
            </a:r>
          </a:p>
          <a:p>
            <a:pPr>
              <a:buClr>
                <a:srgbClr val="000000"/>
              </a:buClr>
            </a:pPr>
            <a:r>
              <a:rPr lang="en-US" sz="2800"/>
              <a:t>The impact of racism, racial violence, institutional racial bias</a:t>
            </a:r>
          </a:p>
          <a:p>
            <a:pPr lvl="1">
              <a:buClr>
                <a:srgbClr val="000000"/>
              </a:buClr>
            </a:pPr>
            <a:r>
              <a:rPr lang="en-US" sz="2400"/>
              <a:t>Value conflict</a:t>
            </a:r>
          </a:p>
          <a:p>
            <a:pPr lvl="1">
              <a:buClr>
                <a:srgbClr val="000000"/>
              </a:buClr>
            </a:pPr>
            <a:r>
              <a:rPr lang="en-US" sz="2400"/>
              <a:t>Safe spaces and trust</a:t>
            </a:r>
          </a:p>
          <a:p>
            <a:pPr lvl="1">
              <a:buClr>
                <a:srgbClr val="000000"/>
              </a:buClr>
            </a:pPr>
            <a:r>
              <a:rPr lang="en-US" sz="2400"/>
              <a:t>Reinforcing whiteness</a:t>
            </a:r>
            <a:endParaRPr lang="en-US" sz="2800"/>
          </a:p>
          <a:p>
            <a:pPr>
              <a:buClr>
                <a:srgbClr val="000000"/>
              </a:buClr>
            </a:pPr>
            <a:r>
              <a:rPr lang="en-US" sz="2800"/>
              <a:t>Recognizing the need to move forward differently</a:t>
            </a:r>
          </a:p>
          <a:p>
            <a:pPr lvl="1">
              <a:buClr>
                <a:srgbClr val="000000"/>
              </a:buClr>
            </a:pPr>
            <a:endParaRPr lang="en-US"/>
          </a:p>
          <a:p>
            <a:pPr>
              <a:buClr>
                <a:srgbClr val="000000"/>
              </a:buClr>
            </a:pPr>
            <a:endParaRPr lang="en-US"/>
          </a:p>
        </p:txBody>
      </p:sp>
      <p:pic>
        <p:nvPicPr>
          <p:cNvPr id="3" name="Picture 242" descr="Text&#10;&#10;Description automatically generated">
            <a:extLst>
              <a:ext uri="{FF2B5EF4-FFF2-40B4-BE49-F238E27FC236}">
                <a16:creationId xmlns:a16="http://schemas.microsoft.com/office/drawing/2014/main" id="{0170FD09-4BBC-96EF-2D3A-596C81AB5162}"/>
              </a:ext>
            </a:extLst>
          </p:cNvPr>
          <p:cNvPicPr>
            <a:picLocks noChangeAspect="1"/>
          </p:cNvPicPr>
          <p:nvPr/>
        </p:nvPicPr>
        <p:blipFill>
          <a:blip r:embed="rId5"/>
          <a:stretch>
            <a:fillRect/>
          </a:stretch>
        </p:blipFill>
        <p:spPr>
          <a:xfrm>
            <a:off x="5432167" y="1330035"/>
            <a:ext cx="6306064" cy="4365782"/>
          </a:xfrm>
          <a:prstGeom prst="rect">
            <a:avLst/>
          </a:prstGeom>
        </p:spPr>
      </p:pic>
      <p:sp>
        <p:nvSpPr>
          <p:cNvPr id="5" name="Title 4">
            <a:extLst>
              <a:ext uri="{FF2B5EF4-FFF2-40B4-BE49-F238E27FC236}">
                <a16:creationId xmlns:a16="http://schemas.microsoft.com/office/drawing/2014/main" id="{9C73E387-941D-8501-0980-1A3118D9EDD4}"/>
              </a:ext>
            </a:extLst>
          </p:cNvPr>
          <p:cNvSpPr>
            <a:spLocks noGrp="1"/>
          </p:cNvSpPr>
          <p:nvPr>
            <p:ph type="title"/>
          </p:nvPr>
        </p:nvSpPr>
        <p:spPr/>
        <p:txBody>
          <a:bodyPr>
            <a:normAutofit/>
          </a:bodyPr>
          <a:lstStyle/>
          <a:p>
            <a:r>
              <a:rPr lang="en-US"/>
              <a:t>Community &amp; Leadership on Campus</a:t>
            </a:r>
          </a:p>
        </p:txBody>
      </p:sp>
      <p:pic>
        <p:nvPicPr>
          <p:cNvPr id="4" name="BF 12">
            <a:hlinkClick r:id="" action="ppaction://media"/>
            <a:extLst>
              <a:ext uri="{FF2B5EF4-FFF2-40B4-BE49-F238E27FC236}">
                <a16:creationId xmlns:a16="http://schemas.microsoft.com/office/drawing/2014/main" id="{FF95D166-9117-499D-ECF6-745C7F4CB8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3686" y="436814"/>
            <a:ext cx="812800" cy="812800"/>
          </a:xfrm>
          <a:prstGeom prst="rect">
            <a:avLst/>
          </a:prstGeom>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140746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F727-EDC6-4BA1-A84B-FBD5AFFD3CBB}"/>
              </a:ext>
            </a:extLst>
          </p:cNvPr>
          <p:cNvSpPr>
            <a:spLocks noGrp="1"/>
          </p:cNvSpPr>
          <p:nvPr>
            <p:ph type="title"/>
          </p:nvPr>
        </p:nvSpPr>
        <p:spPr>
          <a:xfrm>
            <a:off x="224315" y="841149"/>
            <a:ext cx="11569729" cy="895927"/>
          </a:xfrm>
        </p:spPr>
        <p:txBody>
          <a:bodyPr anchor="ctr">
            <a:normAutofit/>
          </a:bodyPr>
          <a:lstStyle/>
          <a:p>
            <a:r>
              <a:rPr lang="en-US">
                <a:ea typeface="+mj-lt"/>
                <a:cs typeface="+mj-lt"/>
              </a:rPr>
              <a:t>Moving Forward </a:t>
            </a:r>
          </a:p>
        </p:txBody>
      </p:sp>
      <p:sp>
        <p:nvSpPr>
          <p:cNvPr id="6" name="Content Placeholder 5">
            <a:extLst>
              <a:ext uri="{FF2B5EF4-FFF2-40B4-BE49-F238E27FC236}">
                <a16:creationId xmlns:a16="http://schemas.microsoft.com/office/drawing/2014/main" id="{5DE0C52F-0F47-BF1B-891C-3735D3721D22}"/>
              </a:ext>
            </a:extLst>
          </p:cNvPr>
          <p:cNvSpPr>
            <a:spLocks noGrp="1"/>
          </p:cNvSpPr>
          <p:nvPr>
            <p:ph sz="half" idx="1"/>
          </p:nvPr>
        </p:nvSpPr>
        <p:spPr>
          <a:xfrm>
            <a:off x="1627175" y="2095598"/>
            <a:ext cx="8937650" cy="2370365"/>
          </a:xfrm>
        </p:spPr>
        <p:txBody>
          <a:bodyPr vert="horz" lIns="91440" tIns="45720" rIns="91440" bIns="45720" rtlCol="0" anchor="t">
            <a:normAutofit/>
          </a:bodyPr>
          <a:lstStyle/>
          <a:p>
            <a:pPr marL="0" indent="0" algn="ctr">
              <a:lnSpc>
                <a:spcPct val="90000"/>
              </a:lnSpc>
              <a:spcBef>
                <a:spcPts val="1000"/>
              </a:spcBef>
              <a:spcAft>
                <a:spcPts val="0"/>
              </a:spcAft>
              <a:buClr>
                <a:srgbClr val="000000"/>
              </a:buClr>
              <a:buNone/>
            </a:pPr>
            <a:r>
              <a:rPr lang="en-CA" sz="4800" i="1">
                <a:ea typeface="+mn-lt"/>
                <a:cs typeface="+mn-lt"/>
              </a:rPr>
              <a:t>Unpacking histories and their impacts helps us to understand the realities power dynamics.</a:t>
            </a:r>
            <a:endParaRPr lang="en-US" sz="4800">
              <a:ea typeface="+mn-lt"/>
              <a:cs typeface="+mn-lt"/>
            </a:endParaRPr>
          </a:p>
          <a:p>
            <a:pPr marL="0" indent="0">
              <a:buClr>
                <a:srgbClr val="000000"/>
              </a:buClr>
              <a:buNone/>
            </a:pPr>
            <a:endParaRPr lang="en-US" sz="2800">
              <a:ea typeface="+mn-lt"/>
              <a:cs typeface="+mn-lt"/>
            </a:endParaRPr>
          </a:p>
        </p:txBody>
      </p:sp>
      <p:pic>
        <p:nvPicPr>
          <p:cNvPr id="3" name="slide 12">
            <a:hlinkClick r:id="" action="ppaction://media"/>
            <a:extLst>
              <a:ext uri="{FF2B5EF4-FFF2-40B4-BE49-F238E27FC236}">
                <a16:creationId xmlns:a16="http://schemas.microsoft.com/office/drawing/2014/main" id="{95D9E06C-1827-33B0-5D60-0D3B119216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7452" y="521433"/>
            <a:ext cx="730250" cy="730250"/>
          </a:xfrm>
          <a:prstGeom prst="rect">
            <a:avLst/>
          </a:prstGeom>
        </p:spPr>
        <p:style>
          <a:lnRef idx="2">
            <a:schemeClr val="accent3">
              <a:shade val="15000"/>
            </a:schemeClr>
          </a:lnRef>
          <a:fillRef idx="1">
            <a:schemeClr val="accent3"/>
          </a:fillRef>
          <a:effectRef idx="0">
            <a:schemeClr val="accent3"/>
          </a:effectRef>
          <a:fontRef idx="minor">
            <a:schemeClr val="lt1"/>
          </a:fontRef>
        </p:style>
      </p:pic>
      <p:sp>
        <p:nvSpPr>
          <p:cNvPr id="4" name="Content Placeholder 5">
            <a:extLst>
              <a:ext uri="{FF2B5EF4-FFF2-40B4-BE49-F238E27FC236}">
                <a16:creationId xmlns:a16="http://schemas.microsoft.com/office/drawing/2014/main" id="{81A87D3A-6751-2D24-7F15-638A7DC9C8A5}"/>
              </a:ext>
            </a:extLst>
          </p:cNvPr>
          <p:cNvSpPr txBox="1">
            <a:spLocks/>
          </p:cNvSpPr>
          <p:nvPr/>
        </p:nvSpPr>
        <p:spPr>
          <a:xfrm>
            <a:off x="311135" y="4173001"/>
            <a:ext cx="11569729" cy="1302968"/>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ts val="1000"/>
              </a:spcBef>
              <a:spcAft>
                <a:spcPts val="0"/>
              </a:spcAft>
              <a:buClr>
                <a:srgbClr val="000000"/>
              </a:buClr>
              <a:buFont typeface="Wingdings" charset="2"/>
              <a:buNone/>
            </a:pPr>
            <a:r>
              <a:rPr lang="en-CA" sz="3200">
                <a:ea typeface="+mn-lt"/>
                <a:cs typeface="+mn-lt"/>
              </a:rPr>
              <a:t>“…racial humour is derived from the sense of superiority gained by </a:t>
            </a:r>
            <a:r>
              <a:rPr lang="en-CA" sz="3200" err="1">
                <a:ea typeface="+mn-lt"/>
                <a:cs typeface="+mn-lt"/>
              </a:rPr>
              <a:t>inferiorizing</a:t>
            </a:r>
            <a:r>
              <a:rPr lang="en-CA" sz="3200">
                <a:ea typeface="+mn-lt"/>
                <a:cs typeface="+mn-lt"/>
              </a:rPr>
              <a:t> racial ‘Others’” (Howard, 2018, p. 858).</a:t>
            </a:r>
            <a:endParaRPr lang="en-US" sz="1600">
              <a:ea typeface="+mn-lt"/>
              <a:cs typeface="+mn-lt"/>
            </a:endParaRPr>
          </a:p>
        </p:txBody>
      </p:sp>
    </p:spTree>
    <p:extLst>
      <p:ext uri="{BB962C8B-B14F-4D97-AF65-F5344CB8AC3E}">
        <p14:creationId xmlns:p14="http://schemas.microsoft.com/office/powerpoint/2010/main" val="3110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F727-EDC6-4BA1-A84B-FBD5AFFD3CBB}"/>
              </a:ext>
            </a:extLst>
          </p:cNvPr>
          <p:cNvSpPr>
            <a:spLocks noGrp="1"/>
          </p:cNvSpPr>
          <p:nvPr>
            <p:ph type="title"/>
          </p:nvPr>
        </p:nvSpPr>
        <p:spPr>
          <a:xfrm>
            <a:off x="259883" y="434108"/>
            <a:ext cx="11569729" cy="895927"/>
          </a:xfrm>
        </p:spPr>
        <p:txBody>
          <a:bodyPr anchor="ctr">
            <a:normAutofit/>
          </a:bodyPr>
          <a:lstStyle/>
          <a:p>
            <a:r>
              <a:rPr lang="en-US">
                <a:ea typeface="+mj-lt"/>
                <a:cs typeface="+mj-lt"/>
              </a:rPr>
              <a:t>Moving Forward </a:t>
            </a:r>
          </a:p>
        </p:txBody>
      </p:sp>
      <p:sp>
        <p:nvSpPr>
          <p:cNvPr id="6" name="Content Placeholder 5">
            <a:extLst>
              <a:ext uri="{FF2B5EF4-FFF2-40B4-BE49-F238E27FC236}">
                <a16:creationId xmlns:a16="http://schemas.microsoft.com/office/drawing/2014/main" id="{5DE0C52F-0F47-BF1B-891C-3735D3721D22}"/>
              </a:ext>
            </a:extLst>
          </p:cNvPr>
          <p:cNvSpPr>
            <a:spLocks noGrp="1"/>
          </p:cNvSpPr>
          <p:nvPr>
            <p:ph sz="half" idx="1"/>
          </p:nvPr>
        </p:nvSpPr>
        <p:spPr>
          <a:xfrm>
            <a:off x="366952" y="1248373"/>
            <a:ext cx="11577537" cy="5423359"/>
          </a:xfrm>
        </p:spPr>
        <p:txBody>
          <a:bodyPr vert="horz" lIns="91440" tIns="45720" rIns="91440" bIns="45720" rtlCol="0" anchor="t">
            <a:normAutofit/>
          </a:bodyPr>
          <a:lstStyle/>
          <a:p>
            <a:pPr marL="0" indent="0" algn="ctr">
              <a:lnSpc>
                <a:spcPct val="90000"/>
              </a:lnSpc>
              <a:spcBef>
                <a:spcPts val="1000"/>
              </a:spcBef>
              <a:spcAft>
                <a:spcPts val="0"/>
              </a:spcAft>
              <a:buClr>
                <a:srgbClr val="000000"/>
              </a:buClr>
              <a:buNone/>
            </a:pPr>
            <a:r>
              <a:rPr lang="en-CA" sz="2800" i="1">
                <a:ea typeface="+mn-lt"/>
                <a:cs typeface="+mn-lt"/>
              </a:rPr>
              <a:t>Recognizing your positionality, intersectionality and lived experience, and how that impacts your relationships and interactions</a:t>
            </a:r>
            <a:br>
              <a:rPr lang="en-US" sz="2400">
                <a:ea typeface="+mn-lt"/>
                <a:cs typeface="+mn-lt"/>
              </a:rPr>
            </a:br>
            <a:endParaRPr lang="en-US" sz="2400">
              <a:ea typeface="+mn-lt"/>
              <a:cs typeface="+mn-lt"/>
            </a:endParaRPr>
          </a:p>
          <a:p>
            <a:pPr>
              <a:lnSpc>
                <a:spcPct val="90000"/>
              </a:lnSpc>
              <a:spcBef>
                <a:spcPts val="1000"/>
              </a:spcBef>
              <a:spcAft>
                <a:spcPts val="0"/>
              </a:spcAft>
              <a:buClr>
                <a:srgbClr val="000000"/>
              </a:buClr>
              <a:buFont typeface="Wingdings"/>
              <a:buChar char="§"/>
            </a:pPr>
            <a:r>
              <a:rPr lang="en-US" sz="2800">
                <a:ea typeface="+mn-lt"/>
                <a:cs typeface="+mn-lt"/>
              </a:rPr>
              <a:t>Acknowledging whiteness and causality</a:t>
            </a:r>
          </a:p>
          <a:p>
            <a:pPr lvl="1" indent="-285750">
              <a:lnSpc>
                <a:spcPct val="90000"/>
              </a:lnSpc>
              <a:spcBef>
                <a:spcPts val="1000"/>
              </a:spcBef>
              <a:spcAft>
                <a:spcPts val="0"/>
              </a:spcAft>
              <a:buClr>
                <a:srgbClr val="000000"/>
              </a:buClr>
              <a:buFont typeface="Wingdings"/>
              <a:buChar char="§"/>
            </a:pPr>
            <a:r>
              <a:rPr lang="en-US" sz="2400">
                <a:ea typeface="+mn-lt"/>
                <a:cs typeface="+mn-lt"/>
              </a:rPr>
              <a:t>There is </a:t>
            </a:r>
            <a:r>
              <a:rPr lang="en-US" sz="2400" b="1" i="1">
                <a:ea typeface="+mn-lt"/>
                <a:cs typeface="+mn-lt"/>
              </a:rPr>
              <a:t>never</a:t>
            </a:r>
            <a:r>
              <a:rPr lang="en-US" sz="2400" b="1">
                <a:ea typeface="+mn-lt"/>
                <a:cs typeface="+mn-lt"/>
              </a:rPr>
              <a:t> </a:t>
            </a:r>
            <a:r>
              <a:rPr lang="en-US" sz="2400">
                <a:ea typeface="+mn-lt"/>
                <a:cs typeface="+mn-lt"/>
              </a:rPr>
              <a:t>an applicable context, situation, or interaction where any individual should be engaging in or proposing Blackface</a:t>
            </a:r>
          </a:p>
          <a:p>
            <a:pPr lvl="1" indent="-285750">
              <a:lnSpc>
                <a:spcPct val="90000"/>
              </a:lnSpc>
              <a:spcBef>
                <a:spcPts val="1000"/>
              </a:spcBef>
              <a:spcAft>
                <a:spcPts val="0"/>
              </a:spcAft>
              <a:buClr>
                <a:srgbClr val="000000"/>
              </a:buClr>
              <a:buFont typeface="Wingdings"/>
              <a:buChar char="§"/>
            </a:pPr>
            <a:endParaRPr lang="en-US" sz="2400">
              <a:ea typeface="+mn-lt"/>
              <a:cs typeface="+mn-lt"/>
            </a:endParaRPr>
          </a:p>
          <a:p>
            <a:pPr indent="-285750">
              <a:lnSpc>
                <a:spcPct val="90000"/>
              </a:lnSpc>
              <a:spcBef>
                <a:spcPts val="1000"/>
              </a:spcBef>
              <a:spcAft>
                <a:spcPts val="0"/>
              </a:spcAft>
              <a:buClr>
                <a:srgbClr val="000000"/>
              </a:buClr>
              <a:buFont typeface="Wingdings"/>
              <a:buChar char="§"/>
            </a:pPr>
            <a:r>
              <a:rPr lang="en-US" sz="2800">
                <a:ea typeface="+mn-lt"/>
                <a:cs typeface="+mn-lt"/>
              </a:rPr>
              <a:t>Acknowledging responsibility and the perceptions that surround it</a:t>
            </a:r>
          </a:p>
          <a:p>
            <a:pPr lvl="1" indent="-285750">
              <a:lnSpc>
                <a:spcPct val="90000"/>
              </a:lnSpc>
              <a:spcBef>
                <a:spcPts val="1000"/>
              </a:spcBef>
              <a:spcAft>
                <a:spcPts val="0"/>
              </a:spcAft>
              <a:buClr>
                <a:srgbClr val="000000"/>
              </a:buClr>
              <a:buFont typeface="Wingdings"/>
              <a:buChar char="§"/>
            </a:pPr>
            <a:r>
              <a:rPr lang="en-US" sz="2400">
                <a:ea typeface="+mn-lt"/>
                <a:cs typeface="+mn-lt"/>
              </a:rPr>
              <a:t>Trauma-informed lens</a:t>
            </a:r>
          </a:p>
          <a:p>
            <a:pPr lvl="1" indent="-285750">
              <a:lnSpc>
                <a:spcPct val="90000"/>
              </a:lnSpc>
              <a:spcBef>
                <a:spcPts val="1000"/>
              </a:spcBef>
              <a:spcAft>
                <a:spcPts val="0"/>
              </a:spcAft>
              <a:buClr>
                <a:srgbClr val="000000"/>
              </a:buClr>
              <a:buFont typeface="Wingdings"/>
              <a:buChar char="§"/>
            </a:pPr>
            <a:r>
              <a:rPr lang="en-US" sz="2400">
                <a:ea typeface="+mn-lt"/>
                <a:cs typeface="+mn-lt"/>
              </a:rPr>
              <a:t>Prioritizing the safety of Black, Indigenous, and Racialized communities</a:t>
            </a:r>
          </a:p>
          <a:p>
            <a:pPr marL="3175" indent="0">
              <a:lnSpc>
                <a:spcPct val="90000"/>
              </a:lnSpc>
              <a:spcBef>
                <a:spcPts val="1000"/>
              </a:spcBef>
              <a:spcAft>
                <a:spcPts val="0"/>
              </a:spcAft>
              <a:buClr>
                <a:srgbClr val="000000"/>
              </a:buClr>
              <a:buNone/>
            </a:pPr>
            <a:endParaRPr lang="en-US" sz="2800">
              <a:highlight>
                <a:srgbClr val="FFFF00"/>
              </a:highlight>
              <a:ea typeface="+mn-lt"/>
              <a:cs typeface="+mn-lt"/>
            </a:endParaRPr>
          </a:p>
          <a:p>
            <a:pPr marL="0" indent="0">
              <a:lnSpc>
                <a:spcPct val="90000"/>
              </a:lnSpc>
              <a:spcBef>
                <a:spcPts val="1000"/>
              </a:spcBef>
              <a:spcAft>
                <a:spcPts val="0"/>
              </a:spcAft>
              <a:buClr>
                <a:srgbClr val="000000"/>
              </a:buClr>
              <a:buNone/>
            </a:pPr>
            <a:endParaRPr lang="en-US" sz="2800">
              <a:ea typeface="+mn-lt"/>
              <a:cs typeface="+mn-lt"/>
            </a:endParaRPr>
          </a:p>
          <a:p>
            <a:pPr>
              <a:lnSpc>
                <a:spcPct val="90000"/>
              </a:lnSpc>
              <a:spcBef>
                <a:spcPts val="1000"/>
              </a:spcBef>
              <a:spcAft>
                <a:spcPts val="0"/>
              </a:spcAft>
              <a:buClr>
                <a:srgbClr val="000000"/>
              </a:buClr>
              <a:buFont typeface="Arial,Sans-Serif"/>
              <a:buChar char="•"/>
            </a:pPr>
            <a:endParaRPr lang="en-CA" sz="2800">
              <a:ea typeface="+mn-lt"/>
              <a:cs typeface="+mn-lt"/>
            </a:endParaRPr>
          </a:p>
          <a:p>
            <a:pPr>
              <a:buClr>
                <a:srgbClr val="000000"/>
              </a:buClr>
              <a:buFont typeface="Wingdings"/>
              <a:buChar char="§"/>
            </a:pPr>
            <a:endParaRPr lang="en-US" sz="2800">
              <a:ea typeface="+mn-lt"/>
              <a:cs typeface="+mn-lt"/>
            </a:endParaRPr>
          </a:p>
        </p:txBody>
      </p:sp>
      <p:pic>
        <p:nvPicPr>
          <p:cNvPr id="4" name="BF 14">
            <a:hlinkClick r:id="" action="ppaction://media"/>
            <a:extLst>
              <a:ext uri="{FF2B5EF4-FFF2-40B4-BE49-F238E27FC236}">
                <a16:creationId xmlns:a16="http://schemas.microsoft.com/office/drawing/2014/main" id="{548ED78E-BEF9-2529-AF8F-BC6B8953AA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63950" y="435573"/>
            <a:ext cx="812800" cy="812800"/>
          </a:xfrm>
          <a:prstGeom prst="rect">
            <a:avLst/>
          </a:prstGeom>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93220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F727-EDC6-4BA1-A84B-FBD5AFFD3CBB}"/>
              </a:ext>
            </a:extLst>
          </p:cNvPr>
          <p:cNvSpPr>
            <a:spLocks noGrp="1"/>
          </p:cNvSpPr>
          <p:nvPr>
            <p:ph type="title"/>
          </p:nvPr>
        </p:nvSpPr>
        <p:spPr>
          <a:xfrm>
            <a:off x="259883" y="434108"/>
            <a:ext cx="11569729" cy="895927"/>
          </a:xfrm>
        </p:spPr>
        <p:txBody>
          <a:bodyPr anchor="ctr">
            <a:normAutofit/>
          </a:bodyPr>
          <a:lstStyle/>
          <a:p>
            <a:r>
              <a:rPr lang="en-US">
                <a:ea typeface="+mj-lt"/>
                <a:cs typeface="+mj-lt"/>
              </a:rPr>
              <a:t>Moving Forward </a:t>
            </a:r>
          </a:p>
        </p:txBody>
      </p:sp>
      <p:sp>
        <p:nvSpPr>
          <p:cNvPr id="6" name="Content Placeholder 5">
            <a:extLst>
              <a:ext uri="{FF2B5EF4-FFF2-40B4-BE49-F238E27FC236}">
                <a16:creationId xmlns:a16="http://schemas.microsoft.com/office/drawing/2014/main" id="{5DE0C52F-0F47-BF1B-891C-3735D3721D22}"/>
              </a:ext>
            </a:extLst>
          </p:cNvPr>
          <p:cNvSpPr>
            <a:spLocks noGrp="1"/>
          </p:cNvSpPr>
          <p:nvPr>
            <p:ph sz="half" idx="1"/>
          </p:nvPr>
        </p:nvSpPr>
        <p:spPr>
          <a:xfrm>
            <a:off x="280689" y="1444958"/>
            <a:ext cx="11577537" cy="4609059"/>
          </a:xfrm>
        </p:spPr>
        <p:txBody>
          <a:bodyPr vert="horz" lIns="91440" tIns="45720" rIns="91440" bIns="45720" rtlCol="0" anchor="t">
            <a:normAutofit/>
          </a:bodyPr>
          <a:lstStyle/>
          <a:p>
            <a:pPr marL="0" indent="0" algn="ctr">
              <a:lnSpc>
                <a:spcPct val="90000"/>
              </a:lnSpc>
              <a:spcBef>
                <a:spcPts val="1000"/>
              </a:spcBef>
              <a:spcAft>
                <a:spcPts val="0"/>
              </a:spcAft>
              <a:buNone/>
            </a:pPr>
            <a:r>
              <a:rPr lang="en-US" sz="2800" i="1">
                <a:ea typeface="+mn-lt"/>
                <a:cs typeface="+mn-lt"/>
              </a:rPr>
              <a:t>As a group how can you disrupt racism? </a:t>
            </a:r>
            <a:endParaRPr lang="en-US"/>
          </a:p>
          <a:p>
            <a:pPr>
              <a:lnSpc>
                <a:spcPct val="90000"/>
              </a:lnSpc>
              <a:spcBef>
                <a:spcPts val="1000"/>
              </a:spcBef>
              <a:spcAft>
                <a:spcPts val="0"/>
              </a:spcAft>
              <a:buClr>
                <a:srgbClr val="000000"/>
              </a:buClr>
              <a:buFont typeface="Wingdings"/>
              <a:buChar char="§"/>
            </a:pPr>
            <a:r>
              <a:rPr lang="en-US" sz="2800">
                <a:ea typeface="+mn-lt"/>
                <a:cs typeface="+mn-lt"/>
              </a:rPr>
              <a:t>Having conversation and tangible actions that </a:t>
            </a:r>
            <a:r>
              <a:rPr lang="en-US" sz="2800" err="1">
                <a:ea typeface="+mn-lt"/>
                <a:cs typeface="+mn-lt"/>
              </a:rPr>
              <a:t>centre</a:t>
            </a:r>
            <a:r>
              <a:rPr lang="en-US" sz="2800">
                <a:ea typeface="+mn-lt"/>
                <a:cs typeface="+mn-lt"/>
              </a:rPr>
              <a:t> on doing no further harm. Having equity deserving, racialized students have a space to engage in these conversations without non-racialized people.  </a:t>
            </a:r>
            <a:br>
              <a:rPr lang="en-US" sz="2800">
                <a:ea typeface="+mn-lt"/>
                <a:cs typeface="+mn-lt"/>
              </a:rPr>
            </a:br>
            <a:endParaRPr lang="en-US" sz="2800">
              <a:ea typeface="+mn-lt"/>
              <a:cs typeface="+mn-lt"/>
            </a:endParaRPr>
          </a:p>
          <a:p>
            <a:pPr marL="0" indent="0" algn="ctr">
              <a:lnSpc>
                <a:spcPct val="90000"/>
              </a:lnSpc>
              <a:spcBef>
                <a:spcPts val="1000"/>
              </a:spcBef>
              <a:spcAft>
                <a:spcPts val="0"/>
              </a:spcAft>
              <a:buNone/>
            </a:pPr>
            <a:r>
              <a:rPr lang="en-US" sz="2800" i="1">
                <a:ea typeface="+mn-lt"/>
                <a:cs typeface="+mn-lt"/>
              </a:rPr>
              <a:t>Where can you go to disclose a concern of racism</a:t>
            </a:r>
          </a:p>
          <a:p>
            <a:pPr>
              <a:lnSpc>
                <a:spcPct val="90000"/>
              </a:lnSpc>
              <a:spcBef>
                <a:spcPts val="1000"/>
              </a:spcBef>
              <a:spcAft>
                <a:spcPts val="0"/>
              </a:spcAft>
              <a:buClr>
                <a:srgbClr val="000000"/>
              </a:buClr>
              <a:buFont typeface="Wingdings"/>
              <a:buChar char="§"/>
            </a:pPr>
            <a:r>
              <a:rPr lang="en-US" sz="2800">
                <a:ea typeface="+mn-lt"/>
                <a:cs typeface="+mn-lt"/>
              </a:rPr>
              <a:t>The newly formed Anti-Racism Unit under the office of Equity, Diversity, Inclusion and Anti-Racism has supports and resources for racialized people experiencing racism on campus. Come to us and let us be of support. </a:t>
            </a:r>
            <a:endParaRPr lang="en-US" sz="2800">
              <a:highlight>
                <a:srgbClr val="FFFF00"/>
              </a:highlight>
              <a:ea typeface="+mn-lt"/>
              <a:cs typeface="+mn-lt"/>
            </a:endParaRPr>
          </a:p>
        </p:txBody>
      </p:sp>
      <p:pic>
        <p:nvPicPr>
          <p:cNvPr id="3" name="slide 14">
            <a:hlinkClick r:id="" action="ppaction://media"/>
            <a:extLst>
              <a:ext uri="{FF2B5EF4-FFF2-40B4-BE49-F238E27FC236}">
                <a16:creationId xmlns:a16="http://schemas.microsoft.com/office/drawing/2014/main" id="{C71F2294-FA76-5F9E-A25E-926C66EAB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6067" y="521433"/>
            <a:ext cx="730250" cy="730250"/>
          </a:xfrm>
          <a:prstGeom prst="rect">
            <a:avLst/>
          </a:prstGeom>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158150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6833F-6C99-73AD-B824-8D861790995A}"/>
              </a:ext>
            </a:extLst>
          </p:cNvPr>
          <p:cNvSpPr>
            <a:spLocks noGrp="1"/>
          </p:cNvSpPr>
          <p:nvPr>
            <p:ph sz="half" idx="1"/>
          </p:nvPr>
        </p:nvSpPr>
        <p:spPr>
          <a:xfrm>
            <a:off x="782101" y="1206950"/>
            <a:ext cx="10627797" cy="5240867"/>
          </a:xfrm>
        </p:spPr>
        <p:txBody>
          <a:bodyPr vert="horz" lIns="91440" tIns="45720" rIns="91440" bIns="45720" rtlCol="0" anchor="t">
            <a:normAutofit lnSpcReduction="10000"/>
          </a:bodyPr>
          <a:lstStyle/>
          <a:p>
            <a:pPr marL="0" indent="0" algn="ctr">
              <a:spcAft>
                <a:spcPts val="1200"/>
              </a:spcAft>
              <a:buNone/>
            </a:pPr>
            <a:r>
              <a:rPr lang="en-US" sz="3200" i="1"/>
              <a:t>Things to Keep in Mind…</a:t>
            </a:r>
          </a:p>
          <a:p>
            <a:r>
              <a:rPr lang="en-US" sz="3200"/>
              <a:t>Thinking about being effectively proactive and reactive</a:t>
            </a:r>
          </a:p>
          <a:p>
            <a:r>
              <a:rPr lang="en-US" sz="3200"/>
              <a:t>Being more active in our response</a:t>
            </a:r>
          </a:p>
          <a:p>
            <a:r>
              <a:rPr lang="en-US" sz="3200"/>
              <a:t>Creating a space to actively talk and bring up the situation</a:t>
            </a:r>
          </a:p>
          <a:p>
            <a:r>
              <a:rPr lang="en-US" sz="3200"/>
              <a:t>Ensuring that individuals </a:t>
            </a:r>
            <a:r>
              <a:rPr lang="en-US" sz="3200" i="1"/>
              <a:t>feel</a:t>
            </a:r>
            <a:r>
              <a:rPr lang="en-US" sz="3200"/>
              <a:t> safe</a:t>
            </a:r>
          </a:p>
          <a:p>
            <a:r>
              <a:rPr lang="en-US" sz="3200"/>
              <a:t>Diversity on Campus</a:t>
            </a:r>
          </a:p>
          <a:p>
            <a:r>
              <a:rPr lang="en-US" sz="3200"/>
              <a:t>Rebuilding and healing trust</a:t>
            </a:r>
          </a:p>
        </p:txBody>
      </p:sp>
      <p:sp>
        <p:nvSpPr>
          <p:cNvPr id="2" name="Title 1">
            <a:extLst>
              <a:ext uri="{FF2B5EF4-FFF2-40B4-BE49-F238E27FC236}">
                <a16:creationId xmlns:a16="http://schemas.microsoft.com/office/drawing/2014/main" id="{5F8803A8-AC6D-F15D-586A-195BE2E91069}"/>
              </a:ext>
            </a:extLst>
          </p:cNvPr>
          <p:cNvSpPr>
            <a:spLocks noGrp="1"/>
          </p:cNvSpPr>
          <p:nvPr>
            <p:ph type="title"/>
          </p:nvPr>
        </p:nvSpPr>
        <p:spPr>
          <a:xfrm>
            <a:off x="259883" y="434108"/>
            <a:ext cx="11569729" cy="895927"/>
          </a:xfrm>
        </p:spPr>
        <p:txBody>
          <a:bodyPr anchor="ctr">
            <a:normAutofit/>
          </a:bodyPr>
          <a:lstStyle/>
          <a:p>
            <a:r>
              <a:rPr lang="en-US">
                <a:ea typeface="+mj-lt"/>
                <a:cs typeface="+mj-lt"/>
              </a:rPr>
              <a:t>Moving Forward </a:t>
            </a:r>
          </a:p>
        </p:txBody>
      </p:sp>
      <p:pic>
        <p:nvPicPr>
          <p:cNvPr id="11" name="BF 16">
            <a:hlinkClick r:id="" action="ppaction://media"/>
            <a:extLst>
              <a:ext uri="{FF2B5EF4-FFF2-40B4-BE49-F238E27FC236}">
                <a16:creationId xmlns:a16="http://schemas.microsoft.com/office/drawing/2014/main" id="{1649FCCA-4E3D-34E8-EF12-816C10A33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1359" y="394150"/>
            <a:ext cx="812800" cy="812800"/>
          </a:xfrm>
          <a:prstGeom prst="rect">
            <a:avLst/>
          </a:prstGeom>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22597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00C4-5189-1496-5A2C-677867F12F4D}"/>
              </a:ext>
            </a:extLst>
          </p:cNvPr>
          <p:cNvSpPr>
            <a:spLocks noGrp="1"/>
          </p:cNvSpPr>
          <p:nvPr>
            <p:ph type="title"/>
          </p:nvPr>
        </p:nvSpPr>
        <p:spPr/>
        <p:txBody>
          <a:bodyPr/>
          <a:lstStyle/>
          <a:p>
            <a:r>
              <a:rPr lang="en-US">
                <a:ea typeface="+mj-lt"/>
                <a:cs typeface="+mj-lt"/>
              </a:rPr>
              <a:t>Office of Equity, Diversity, Inclusion, and Anti-Racism</a:t>
            </a:r>
          </a:p>
        </p:txBody>
      </p:sp>
      <p:sp>
        <p:nvSpPr>
          <p:cNvPr id="3" name="Content Placeholder 2">
            <a:extLst>
              <a:ext uri="{FF2B5EF4-FFF2-40B4-BE49-F238E27FC236}">
                <a16:creationId xmlns:a16="http://schemas.microsoft.com/office/drawing/2014/main" id="{7E28BE4F-A44A-C550-CD21-257B5269BC6D}"/>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For more information and support on Anti-Racism contact:</a:t>
            </a:r>
            <a:endParaRPr lang="en-US"/>
          </a:p>
          <a:p>
            <a:pPr marL="0" indent="0">
              <a:buNone/>
            </a:pPr>
            <a:r>
              <a:rPr lang="en-US">
                <a:latin typeface="Arial"/>
                <a:cs typeface="Arial"/>
                <a:hlinkClick r:id="rId2"/>
              </a:rPr>
              <a:t>equity@uwaterloo.ca</a:t>
            </a:r>
            <a:r>
              <a:rPr lang="en-US">
                <a:latin typeface="Arial"/>
                <a:cs typeface="Arial"/>
              </a:rPr>
              <a:t> </a:t>
            </a:r>
            <a:endParaRPr lang="en-US"/>
          </a:p>
        </p:txBody>
      </p:sp>
    </p:spTree>
    <p:extLst>
      <p:ext uri="{BB962C8B-B14F-4D97-AF65-F5344CB8AC3E}">
        <p14:creationId xmlns:p14="http://schemas.microsoft.com/office/powerpoint/2010/main" val="259022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WhtBkgrdMaster_16x9_as_rev.potx" id="{99B58643-4ABF-4B26-A4A4-10E48FECB109}" vid="{5A80DE14-F908-4BCA-BF31-04DA3998E2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8536124-ef1c-40c3-ad97-812684964a8b" xsi:nil="true"/>
    <lcf76f155ced4ddcb4097134ff3c332f xmlns="50135d22-0476-483d-9dff-53e1700b4f83">
      <Terms xmlns="http://schemas.microsoft.com/office/infopath/2007/PartnerControls"/>
    </lcf76f155ced4ddcb4097134ff3c332f>
    <SharedWithUsers xmlns="48536124-ef1c-40c3-ad97-812684964a8b">
      <UserInfo>
        <DisplayName>Sarah Menzies</DisplayName>
        <AccountId>44</AccountId>
        <AccountType/>
      </UserInfo>
      <UserInfo>
        <DisplayName>Jennisha Wilson</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FAE73ADE6D554FBE609DFB95F953B4" ma:contentTypeVersion="10" ma:contentTypeDescription="Create a new document." ma:contentTypeScope="" ma:versionID="15a08ea54c163569488a40b425585745">
  <xsd:schema xmlns:xsd="http://www.w3.org/2001/XMLSchema" xmlns:xs="http://www.w3.org/2001/XMLSchema" xmlns:p="http://schemas.microsoft.com/office/2006/metadata/properties" xmlns:ns2="50135d22-0476-483d-9dff-53e1700b4f83" xmlns:ns3="48536124-ef1c-40c3-ad97-812684964a8b" targetNamespace="http://schemas.microsoft.com/office/2006/metadata/properties" ma:root="true" ma:fieldsID="2beee4c5e271f85c5ba97fa4255b1eb9" ns2:_="" ns3:_="">
    <xsd:import namespace="50135d22-0476-483d-9dff-53e1700b4f83"/>
    <xsd:import namespace="48536124-ef1c-40c3-ad97-812684964a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35d22-0476-483d-9dff-53e1700b4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536124-ef1c-40c3-ad97-812684964a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4e1caa8-1a0f-43ce-a900-78f5fa0b5af0}" ma:internalName="TaxCatchAll" ma:showField="CatchAllData" ma:web="48536124-ef1c-40c3-ad97-812684964a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180164-D87E-46A2-BDEA-B648C97BCF6A}">
  <ds:schemaRefs>
    <ds:schemaRef ds:uri="http://schemas.microsoft.com/sharepoint/v3/contenttype/forms"/>
  </ds:schemaRefs>
</ds:datastoreItem>
</file>

<file path=customXml/itemProps2.xml><?xml version="1.0" encoding="utf-8"?>
<ds:datastoreItem xmlns:ds="http://schemas.openxmlformats.org/officeDocument/2006/customXml" ds:itemID="{789756D2-74DB-4537-BC28-984B52ADB7A7}">
  <ds:schemaRefs>
    <ds:schemaRef ds:uri="48536124-ef1c-40c3-ad97-812684964a8b"/>
    <ds:schemaRef ds:uri="50135d22-0476-483d-9dff-53e1700b4f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046696C-305A-40C8-AA2E-E8498F6BC54B}">
  <ds:schemaRefs>
    <ds:schemaRef ds:uri="48536124-ef1c-40c3-ad97-812684964a8b"/>
    <ds:schemaRef ds:uri="50135d22-0476-483d-9dff-53e1700b4f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3193</Words>
  <Application>Microsoft Macintosh PowerPoint</Application>
  <PresentationFormat>Widescreen</PresentationFormat>
  <Paragraphs>101</Paragraphs>
  <Slides>8</Slides>
  <Notes>7</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Arial,Sans-Serif</vt:lpstr>
      <vt:lpstr>Calibri</vt:lpstr>
      <vt:lpstr>Georgia</vt:lpstr>
      <vt:lpstr>Impact</vt:lpstr>
      <vt:lpstr>Verdana</vt:lpstr>
      <vt:lpstr>Wingdings</vt:lpstr>
      <vt:lpstr>UofWaterloo_WhiteBkgrd</vt:lpstr>
      <vt:lpstr>  Anti-Racism Response: Blackface on (and off) Campus PART 2  ​</vt:lpstr>
      <vt:lpstr>Institutional and Systemic Racism</vt:lpstr>
      <vt:lpstr>Community &amp; Leadership on Campus</vt:lpstr>
      <vt:lpstr>Moving Forward </vt:lpstr>
      <vt:lpstr>Moving Forward </vt:lpstr>
      <vt:lpstr>Moving Forward </vt:lpstr>
      <vt:lpstr>Moving Forward </vt:lpstr>
      <vt:lpstr>Office of Equity, Diversity, Inclusion, and Anti-Racism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Athletics Presentation</dc:title>
  <dc:creator>Yasmin Wallace</dc:creator>
  <cp:lastModifiedBy>Yasmin Wallace</cp:lastModifiedBy>
  <cp:revision>5</cp:revision>
  <dcterms:created xsi:type="dcterms:W3CDTF">2022-09-27T18:00:51Z</dcterms:created>
  <dcterms:modified xsi:type="dcterms:W3CDTF">2024-02-07T15:27:41Z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0x0101007CFAE73ADE6D554FBE609DFB95F953B4</vt:lpwstr>
  </property>
  <property fmtid="{D5CDD505-2E9C-101B-9397-08002B2CF9AE}" pid="3" name="MediaServiceImageTags">
    <vt:lpwstr/>
  </property>
</Properties>
</file>