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11"/>
  </p:notesMasterIdLst>
  <p:handoutMasterIdLst>
    <p:handoutMasterId r:id="rId12"/>
  </p:handoutMasterIdLst>
  <p:sldIdLst>
    <p:sldId id="503" r:id="rId5"/>
    <p:sldId id="471" r:id="rId6"/>
    <p:sldId id="494" r:id="rId7"/>
    <p:sldId id="509" r:id="rId8"/>
    <p:sldId id="391" r:id="rId9"/>
    <p:sldId id="510" r:id="rId10"/>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441425-3B4E-8F51-37E0-3185BE2EE79C}" name="Stephanie Steh" initials="SS" userId="S::ssteh@uwaterloo.ca::3b3f6ace-c39c-4c86-9262-93cc61e3a451" providerId="AD"/>
  <p188:author id="{ADA2C1AF-D35A-2303-3823-136E3A850C87}" name="Yasmin Wallace" initials="" userId="S::ywallace@uwaterloo.ca::dae2ad88-38bb-4a6c-80f1-f7be1b183f35" providerId="AD"/>
  <p188:author id="{8FEEEAC5-362D-7BF7-592D-651802FF2951}" name="Sarah Grzincic" initials="SG" userId="S::sgrzinci@uwaterloo.ca::e81f12b1-055c-4822-a250-aaa8ea3a5a0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3" name="Microsoft Office User" initials="Office [43]" lastIdx="1" clrIdx="42"/>
  <p:cmAuthor id="1" name="Microsoft Office User" initials="Office" lastIdx="17" clrIdx="0"/>
  <p:cmAuthor id="44" name="MarComm, MSC" initials="MM" lastIdx="102" clrIdx="43"/>
  <p:cmAuthor id="2" name="Microsoft Office User" initials="Office [2]" lastIdx="1" clrIdx="1"/>
  <p:cmAuthor id="45" name="Elizabeth Rogers" initials="EMR" lastIdx="1" clrIdx="44"/>
  <p:cmAuthor id="3" name="Microsoft Office User" initials="Office [3]" lastIdx="1" clrIdx="2"/>
  <p:cmAuthor id="46" name="Jermal Jones" initials="JJ" lastIdx="1" clrIdx="45">
    <p:extLst>
      <p:ext uri="{19B8F6BF-5375-455C-9EA6-DF929625EA0E}">
        <p15:presenceInfo xmlns:p15="http://schemas.microsoft.com/office/powerpoint/2012/main" userId="S::j38jones@uwaterloo.ca::328eb9ac-9597-46e3-b7ce-d9bc6f9520d6" providerId="AD"/>
      </p:ext>
    </p:extLst>
  </p:cmAuthor>
  <p:cmAuthor id="4" name="Microsoft Office User" initials="Office [4]" lastIdx="1" clrIdx="3"/>
  <p:cmAuthor id="47" name="Jennisha Wilson" initials="JW" lastIdx="1" clrIdx="46">
    <p:extLst>
      <p:ext uri="{19B8F6BF-5375-455C-9EA6-DF929625EA0E}">
        <p15:presenceInfo xmlns:p15="http://schemas.microsoft.com/office/powerpoint/2012/main" userId="cf4fe672d94786c5" providerId="Windows Live"/>
      </p:ext>
    </p:extLst>
  </p:cmAuthor>
  <p:cmAuthor id="5" name="Microsoft Office User" initials="Office [5]" lastIdx="1" clrIdx="4"/>
  <p:cmAuthor id="6" name="Microsoft Office User" initials="Office [6]" lastIdx="1" clrIdx="5"/>
  <p:cmAuthor id="7" name="Microsoft Office User" initials="Office [7]" lastIdx="1" clrIdx="6"/>
  <p:cmAuthor id="8" name="Microsoft Office User" initials="Office [8]" lastIdx="1" clrIdx="7"/>
  <p:cmAuthor id="9" name="Microsoft Office User" initials="Office [9]" lastIdx="1" clrIdx="8"/>
  <p:cmAuthor id="10" name="Microsoft Office User" initials="Office [10]" lastIdx="1" clrIdx="9"/>
  <p:cmAuthor id="11" name="Microsoft Office User" initials="Office [11]" lastIdx="1" clrIdx="10"/>
  <p:cmAuthor id="12" name="Microsoft Office User" initials="Office [12]" lastIdx="0" clrIdx="11"/>
  <p:cmAuthor id="13" name="Microsoft Office User" initials="Office [13]" lastIdx="1" clrIdx="12"/>
  <p:cmAuthor id="14" name="Microsoft Office User" initials="Office [14]" lastIdx="1" clrIdx="13"/>
  <p:cmAuthor id="15" name="Microsoft Office User" initials="Office [15]" lastIdx="0" clrIdx="14"/>
  <p:cmAuthor id="16" name="Microsoft Office User" initials="Office [16]" lastIdx="1" clrIdx="15"/>
  <p:cmAuthor id="17" name="Microsoft Office User" initials="Office [17]" lastIdx="1" clrIdx="16"/>
  <p:cmAuthor id="18" name="Microsoft Office User" initials="Office [18]" lastIdx="1" clrIdx="17"/>
  <p:cmAuthor id="19" name="Microsoft Office User" initials="Office [19]" lastIdx="1" clrIdx="18"/>
  <p:cmAuthor id="20" name="Microsoft Office User" initials="Office [20]" lastIdx="1" clrIdx="19"/>
  <p:cmAuthor id="21" name="Microsoft Office User" initials="Office [21]" lastIdx="1" clrIdx="20"/>
  <p:cmAuthor id="22" name="Microsoft Office User" initials="Office [22]" lastIdx="1" clrIdx="21"/>
  <p:cmAuthor id="23" name="Microsoft Office User" initials="Office [23]" lastIdx="0" clrIdx="22"/>
  <p:cmAuthor id="24" name="Microsoft Office User" initials="Office [24]" lastIdx="1" clrIdx="23"/>
  <p:cmAuthor id="25" name="Microsoft Office User" initials="Office [25]" lastIdx="1" clrIdx="24"/>
  <p:cmAuthor id="26" name="Microsoft Office User" initials="Office [26]" lastIdx="1" clrIdx="25"/>
  <p:cmAuthor id="27" name="Microsoft Office User" initials="Office [27]" lastIdx="0" clrIdx="26"/>
  <p:cmAuthor id="28" name="Microsoft Office User" initials="Office [28]" lastIdx="1" clrIdx="27"/>
  <p:cmAuthor id="29" name="Microsoft Office User" initials="Office [29]" lastIdx="1" clrIdx="28"/>
  <p:cmAuthor id="30" name="Microsoft Office User" initials="Office [30]" lastIdx="1" clrIdx="29"/>
  <p:cmAuthor id="31" name="Microsoft Office User" initials="Office [31]" lastIdx="0" clrIdx="30"/>
  <p:cmAuthor id="32" name="Microsoft Office User" initials="Office [32]" lastIdx="1" clrIdx="31"/>
  <p:cmAuthor id="33" name="Microsoft Office User" initials="Office [33]" lastIdx="1" clrIdx="32"/>
  <p:cmAuthor id="34" name="Microsoft Office User" initials="Office [34]" lastIdx="1" clrIdx="33"/>
  <p:cmAuthor id="35" name="Microsoft Office User" initials="Office [35]" lastIdx="1" clrIdx="34"/>
  <p:cmAuthor id="36" name="Microsoft Office User" initials="Office [36]" lastIdx="1" clrIdx="35"/>
  <p:cmAuthor id="37" name="Microsoft Office User" initials="Office [37]" lastIdx="0" clrIdx="36"/>
  <p:cmAuthor id="38" name="Microsoft Office User" initials="Office [38]" lastIdx="1" clrIdx="37"/>
  <p:cmAuthor id="39" name="Microsoft Office User" initials="Office [39]" lastIdx="1" clrIdx="38"/>
  <p:cmAuthor id="40" name="Microsoft Office User" initials="Office [40]" lastIdx="1" clrIdx="39"/>
  <p:cmAuthor id="41" name="Microsoft Office User" initials="Office [41]" lastIdx="1" clrIdx="40"/>
  <p:cmAuthor id="42" name="Microsoft Office User" initials="Office [42]" lastIdx="1" clrIdx="4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A2A2"/>
    <a:srgbClr val="FED45B"/>
    <a:srgbClr val="FEE84F"/>
    <a:srgbClr val="E4B429"/>
    <a:srgbClr val="FFDB43"/>
    <a:srgbClr val="FFEA3D"/>
    <a:srgbClr val="FFFFAA"/>
    <a:srgbClr val="FFD54F"/>
    <a:srgbClr val="FFFFFF"/>
    <a:srgbClr val="E0249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DF6B6E-9E0D-0AF5-E150-17D47293C342}" v="1" dt="2023-03-11T12:10:58.327"/>
    <p1510:client id="{137F63BE-6130-7801-83C0-9B7B5C1A6326}" v="90" dt="2023-08-23T14:27:01.600"/>
    <p1510:client id="{1C1EB4EE-FEEE-A2E3-2789-D5B1CF90D2E3}" v="182" dt="2023-05-24T19:27:17.570"/>
    <p1510:client id="{27944A32-04FC-AB26-BBFE-52450146E7F6}" v="10" vWet="11" dt="2023-03-07T16:40:56.941"/>
    <p1510:client id="{3C1D0A0A-789A-67B3-7F51-D9BF30345C95}" v="1" dt="2023-03-07T16:32:01.776"/>
    <p1510:client id="{6BEB49A8-AED4-EB34-DE48-7552E84D3277}" v="2" dt="2023-05-10T23:11:10.063"/>
    <p1510:client id="{6EEA145C-F599-EFF2-A8B5-C4D43E2BFC99}" v="15" dt="2023-10-18T12:05:53.348"/>
    <p1510:client id="{7541B46C-C3B9-4DED-884C-F237C3C5A36F}" v="159" dt="2023-03-08T13:45:57.411"/>
    <p1510:client id="{818A0CB4-3AD1-409B-6876-BD69856B12FA}" v="30" dt="2023-05-28T11:55:59.295"/>
    <p1510:client id="{8AD5D5C4-E0BC-4203-96EB-335B4FB28BFE}" v="198" dt="2023-03-08T14:21:44.812"/>
    <p1510:client id="{8AE8C9F5-4F66-A1F4-7482-52E9C91DB640}" v="9" dt="2023-08-22T18:21:55.076"/>
    <p1510:client id="{A7A7B265-EEB1-BE45-F4F1-3D20532055C6}" v="86" dt="2023-10-17T15:17:55.965"/>
    <p1510:client id="{C07CE227-6560-C3EE-7B0F-5979F772C209}" v="12" dt="2023-05-24T16:41:11.3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p:restoredTop sz="66392"/>
  </p:normalViewPr>
  <p:slideViewPr>
    <p:cSldViewPr snapToGrid="0">
      <p:cViewPr varScale="1">
        <p:scale>
          <a:sx n="67" d="100"/>
          <a:sy n="67" d="100"/>
        </p:scale>
        <p:origin x="2312"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1"/>
            <a:ext cx="1094758" cy="4748523"/>
          </a:xfrm>
          <a:prstGeom prst="rect">
            <a:avLst/>
          </a:prstGeom>
        </p:spPr>
        <p:txBody>
          <a:bodyPr vert="horz" lIns="163448" tIns="81724" rIns="163448" bIns="81724" rtlCol="0"/>
          <a:lstStyle>
            <a:lvl1pPr algn="l">
              <a:defRPr sz="2100"/>
            </a:lvl1pPr>
          </a:lstStyle>
          <a:p>
            <a:endParaRPr lang="en-US"/>
          </a:p>
        </p:txBody>
      </p:sp>
      <p:sp>
        <p:nvSpPr>
          <p:cNvPr id="3" name="Date Placeholder 2"/>
          <p:cNvSpPr>
            <a:spLocks noGrp="1"/>
          </p:cNvSpPr>
          <p:nvPr>
            <p:ph type="dt" sz="quarter" idx="1"/>
          </p:nvPr>
        </p:nvSpPr>
        <p:spPr>
          <a:xfrm>
            <a:off x="1431024" y="21"/>
            <a:ext cx="1094758" cy="4748523"/>
          </a:xfrm>
          <a:prstGeom prst="rect">
            <a:avLst/>
          </a:prstGeom>
        </p:spPr>
        <p:txBody>
          <a:bodyPr vert="horz" lIns="163448" tIns="81724" rIns="163448" bIns="81724" rtlCol="0"/>
          <a:lstStyle>
            <a:lvl1pPr algn="r">
              <a:defRPr sz="2100"/>
            </a:lvl1pPr>
          </a:lstStyle>
          <a:p>
            <a:fld id="{C1A6C502-C54E-234D-950A-6EECA766EAE8}" type="datetimeFigureOut">
              <a:rPr lang="en-US" smtClean="0"/>
              <a:t>2/15/24</a:t>
            </a:fld>
            <a:endParaRPr lang="en-US"/>
          </a:p>
        </p:txBody>
      </p:sp>
      <p:sp>
        <p:nvSpPr>
          <p:cNvPr id="4" name="Footer Placeholder 3"/>
          <p:cNvSpPr>
            <a:spLocks noGrp="1"/>
          </p:cNvSpPr>
          <p:nvPr>
            <p:ph type="ftr" sz="quarter" idx="2"/>
          </p:nvPr>
        </p:nvSpPr>
        <p:spPr>
          <a:xfrm>
            <a:off x="1" y="89893193"/>
            <a:ext cx="1094758" cy="4748513"/>
          </a:xfrm>
          <a:prstGeom prst="rect">
            <a:avLst/>
          </a:prstGeom>
        </p:spPr>
        <p:txBody>
          <a:bodyPr vert="horz" lIns="163448" tIns="81724" rIns="163448" bIns="81724" rtlCol="0" anchor="b"/>
          <a:lstStyle>
            <a:lvl1pPr algn="l">
              <a:defRPr sz="2100"/>
            </a:lvl1pPr>
          </a:lstStyle>
          <a:p>
            <a:endParaRPr lang="en-US"/>
          </a:p>
        </p:txBody>
      </p:sp>
      <p:sp>
        <p:nvSpPr>
          <p:cNvPr id="5" name="Slide Number Placeholder 4"/>
          <p:cNvSpPr>
            <a:spLocks noGrp="1"/>
          </p:cNvSpPr>
          <p:nvPr>
            <p:ph type="sldNum" sz="quarter" idx="3"/>
          </p:nvPr>
        </p:nvSpPr>
        <p:spPr>
          <a:xfrm>
            <a:off x="1431024" y="89893193"/>
            <a:ext cx="1094758" cy="4748513"/>
          </a:xfrm>
          <a:prstGeom prst="rect">
            <a:avLst/>
          </a:prstGeom>
        </p:spPr>
        <p:txBody>
          <a:bodyPr vert="horz" lIns="163448" tIns="81724" rIns="163448" bIns="81724" rtlCol="0" anchor="b"/>
          <a:lstStyle>
            <a:lvl1pPr algn="r">
              <a:defRPr sz="2100"/>
            </a:lvl1pPr>
          </a:lstStyle>
          <a:p>
            <a:fld id="{DC597D04-C995-2440-B527-07A66644BDFC}" type="slidenum">
              <a:rPr lang="en-US" smtClean="0"/>
              <a:t>‹#›</a:t>
            </a:fld>
            <a:endParaRPr lang="en-US"/>
          </a:p>
        </p:txBody>
      </p:sp>
    </p:spTree>
    <p:extLst>
      <p:ext uri="{BB962C8B-B14F-4D97-AF65-F5344CB8AC3E}">
        <p14:creationId xmlns:p14="http://schemas.microsoft.com/office/powerpoint/2010/main" val="99921720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1"/>
            <a:ext cx="1094758" cy="4748523"/>
          </a:xfrm>
          <a:prstGeom prst="rect">
            <a:avLst/>
          </a:prstGeom>
        </p:spPr>
        <p:txBody>
          <a:bodyPr vert="horz" lIns="163448" tIns="81724" rIns="163448" bIns="81724" rtlCol="0"/>
          <a:lstStyle>
            <a:lvl1pPr algn="l">
              <a:defRPr sz="2100"/>
            </a:lvl1pPr>
          </a:lstStyle>
          <a:p>
            <a:endParaRPr lang="en-US"/>
          </a:p>
        </p:txBody>
      </p:sp>
      <p:sp>
        <p:nvSpPr>
          <p:cNvPr id="3" name="Date Placeholder 2"/>
          <p:cNvSpPr>
            <a:spLocks noGrp="1"/>
          </p:cNvSpPr>
          <p:nvPr>
            <p:ph type="dt" idx="1"/>
          </p:nvPr>
        </p:nvSpPr>
        <p:spPr>
          <a:xfrm>
            <a:off x="1431024" y="21"/>
            <a:ext cx="1094758" cy="4748523"/>
          </a:xfrm>
          <a:prstGeom prst="rect">
            <a:avLst/>
          </a:prstGeom>
        </p:spPr>
        <p:txBody>
          <a:bodyPr vert="horz" lIns="163448" tIns="81724" rIns="163448" bIns="81724" rtlCol="0"/>
          <a:lstStyle>
            <a:lvl1pPr algn="r">
              <a:defRPr sz="2100"/>
            </a:lvl1pPr>
          </a:lstStyle>
          <a:p>
            <a:fld id="{4B78E97C-1779-4CEE-80D0-5BBB1AC4023D}" type="datetimeFigureOut">
              <a:rPr lang="en-US" smtClean="0"/>
              <a:t>2/15/24</a:t>
            </a:fld>
            <a:endParaRPr lang="en-US"/>
          </a:p>
        </p:txBody>
      </p:sp>
      <p:sp>
        <p:nvSpPr>
          <p:cNvPr id="4" name="Slide Image Placeholder 3"/>
          <p:cNvSpPr>
            <a:spLocks noGrp="1" noRot="1" noChangeAspect="1"/>
          </p:cNvSpPr>
          <p:nvPr>
            <p:ph type="sldImg" idx="2"/>
          </p:nvPr>
        </p:nvSpPr>
        <p:spPr>
          <a:xfrm>
            <a:off x="-27127200" y="11831638"/>
            <a:ext cx="56780113" cy="31938912"/>
          </a:xfrm>
          <a:prstGeom prst="rect">
            <a:avLst/>
          </a:prstGeom>
          <a:noFill/>
          <a:ln w="12700">
            <a:solidFill>
              <a:prstClr val="black"/>
            </a:solidFill>
          </a:ln>
        </p:spPr>
        <p:txBody>
          <a:bodyPr vert="horz" lIns="163448" tIns="81724" rIns="163448" bIns="81724" rtlCol="0" anchor="ctr"/>
          <a:lstStyle/>
          <a:p>
            <a:endParaRPr lang="en-US"/>
          </a:p>
        </p:txBody>
      </p:sp>
      <p:sp>
        <p:nvSpPr>
          <p:cNvPr id="5" name="Notes Placeholder 4"/>
          <p:cNvSpPr>
            <a:spLocks noGrp="1"/>
          </p:cNvSpPr>
          <p:nvPr>
            <p:ph type="body" sz="quarter" idx="3"/>
          </p:nvPr>
        </p:nvSpPr>
        <p:spPr>
          <a:xfrm>
            <a:off x="252643" y="45546300"/>
            <a:ext cx="2021092" cy="37265162"/>
          </a:xfrm>
          <a:prstGeom prst="rect">
            <a:avLst/>
          </a:prstGeom>
        </p:spPr>
        <p:txBody>
          <a:bodyPr vert="horz" lIns="163448" tIns="81724" rIns="163448" bIns="817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893193"/>
            <a:ext cx="1094758" cy="4748513"/>
          </a:xfrm>
          <a:prstGeom prst="rect">
            <a:avLst/>
          </a:prstGeom>
        </p:spPr>
        <p:txBody>
          <a:bodyPr vert="horz" lIns="163448" tIns="81724" rIns="163448" bIns="81724" rtlCol="0" anchor="b"/>
          <a:lstStyle>
            <a:lvl1pPr algn="l">
              <a:defRPr sz="2100"/>
            </a:lvl1pPr>
          </a:lstStyle>
          <a:p>
            <a:endParaRPr lang="en-US"/>
          </a:p>
        </p:txBody>
      </p:sp>
      <p:sp>
        <p:nvSpPr>
          <p:cNvPr id="7" name="Slide Number Placeholder 6"/>
          <p:cNvSpPr>
            <a:spLocks noGrp="1"/>
          </p:cNvSpPr>
          <p:nvPr>
            <p:ph type="sldNum" sz="quarter" idx="5"/>
          </p:nvPr>
        </p:nvSpPr>
        <p:spPr>
          <a:xfrm>
            <a:off x="1431024" y="89893193"/>
            <a:ext cx="1094758" cy="4748513"/>
          </a:xfrm>
          <a:prstGeom prst="rect">
            <a:avLst/>
          </a:prstGeom>
        </p:spPr>
        <p:txBody>
          <a:bodyPr vert="horz" lIns="163448" tIns="81724" rIns="163448" bIns="81724" rtlCol="0" anchor="b"/>
          <a:lstStyle>
            <a:lvl1pPr algn="r">
              <a:defRPr sz="2100"/>
            </a:lvl1pPr>
          </a:lstStyle>
          <a:p>
            <a:fld id="{8CCEF7D1-689C-4BC1-B59B-4A4CE078ECDF}" type="slidenum">
              <a:rPr lang="en-US" smtClean="0"/>
              <a:t>‹#›</a:t>
            </a:fld>
            <a:endParaRPr lang="en-US"/>
          </a:p>
        </p:txBody>
      </p:sp>
    </p:spTree>
    <p:extLst>
      <p:ext uri="{BB962C8B-B14F-4D97-AF65-F5344CB8AC3E}">
        <p14:creationId xmlns:p14="http://schemas.microsoft.com/office/powerpoint/2010/main" val="198114318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2800" b="0" i="0" dirty="0">
              <a:solidFill>
                <a:srgbClr val="444444"/>
              </a:solidFill>
              <a:effectLst/>
              <a:latin typeface="Calibri" panose="020F0502020204030204" pitchFamily="34" charset="0"/>
            </a:endParaRPr>
          </a:p>
        </p:txBody>
      </p:sp>
    </p:spTree>
    <p:extLst>
      <p:ext uri="{BB962C8B-B14F-4D97-AF65-F5344CB8AC3E}">
        <p14:creationId xmlns:p14="http://schemas.microsoft.com/office/powerpoint/2010/main" val="3094149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CA" sz="1800" b="0" i="0" dirty="0">
                <a:solidFill>
                  <a:srgbClr val="000000"/>
                </a:solidFill>
                <a:effectLst/>
                <a:latin typeface="Calibri" panose="020F0502020204030204" pitchFamily="34" charset="0"/>
              </a:rPr>
              <a:t>(3:24)</a:t>
            </a:r>
          </a:p>
          <a:p>
            <a:pPr algn="l" rtl="0" fontAlgn="base"/>
            <a:endParaRPr lang="en-CA" sz="1800" b="0" i="0" dirty="0">
              <a:solidFill>
                <a:srgbClr val="000000"/>
              </a:solidFill>
              <a:effectLst/>
              <a:latin typeface="Calibri" panose="020F0502020204030204" pitchFamily="34" charset="0"/>
            </a:endParaRPr>
          </a:p>
          <a:p>
            <a:pPr algn="l" rtl="0" fontAlgn="base"/>
            <a:r>
              <a:rPr lang="en-CA" sz="1800" b="0" i="0" dirty="0">
                <a:solidFill>
                  <a:srgbClr val="000000"/>
                </a:solidFill>
                <a:effectLst/>
                <a:latin typeface="Calibri" panose="020F0502020204030204" pitchFamily="34" charset="0"/>
              </a:rPr>
              <a:t>We cannot have conversations about racism without talking about privilege and power, and their interactions with responding to disclosures. </a:t>
            </a:r>
          </a:p>
          <a:p>
            <a:pPr algn="l" rtl="0" fontAlgn="base"/>
            <a:r>
              <a:rPr lang="en-CA" sz="1800" b="0" i="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u="none" strike="noStrike" dirty="0">
                <a:solidFill>
                  <a:srgbClr val="000000"/>
                </a:solidFill>
                <a:effectLst/>
                <a:latin typeface="Calibri" panose="020F0502020204030204" pitchFamily="34" charset="0"/>
              </a:rPr>
              <a:t>I ask you to reflect on the question, how are you showing up in this space? You can define the word "space," as you please, whether that be this workshop specifically, the University of Waterloo campus, KW region as a whole, etc. </a:t>
            </a:r>
            <a:r>
              <a:rPr lang="en-CA" sz="1800" b="0" i="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1" i="0" u="none" strike="noStrike" dirty="0">
                <a:solidFill>
                  <a:srgbClr val="000000"/>
                </a:solidFill>
                <a:effectLst/>
                <a:latin typeface="Calibri" panose="020F0502020204030204" pitchFamily="34" charset="0"/>
              </a:rPr>
              <a:t>Privilege</a:t>
            </a:r>
            <a:r>
              <a:rPr lang="en-CA" sz="1800" b="0" i="0" u="none" strike="noStrike" dirty="0">
                <a:solidFill>
                  <a:srgbClr val="000000"/>
                </a:solidFill>
                <a:effectLst/>
                <a:latin typeface="Calibri" panose="020F0502020204030204" pitchFamily="34" charset="0"/>
              </a:rPr>
              <a:t> is defined as a group of cultural, social, legal, and institutional rights extended to a group based on being members of a social group. Individuals with privilege are positioned as the “normative” group, which renders those without access to these privileges marginalized, invisible, and/or classed as ‘abnormal’. These privileges are often inherited and automatically assigned, but not always, and don’t mean an absence of personal hardship, but do relate to social and systemic benefits related to those identities. To be successful equitable and anti-racist leaders and campus community members we must recognize the power and privilege we hold, to learn that we are not neutral, but shaped by our identities and experiences.   </a:t>
            </a:r>
            <a:r>
              <a:rPr lang="en-CA" sz="1800" b="0" i="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pPr algn="l" rtl="0" fontAlgn="base"/>
            <a:r>
              <a:rPr lang="en-CA" sz="1800" b="0" i="0" dirty="0">
                <a:solidFill>
                  <a:srgbClr val="444444"/>
                </a:solidFill>
                <a:effectLst/>
                <a:latin typeface="Calibri" panose="020F0502020204030204" pitchFamily="34" charset="0"/>
              </a:rPr>
              <a:t>​</a:t>
            </a:r>
            <a:endParaRPr lang="en-CA" b="0" i="0" dirty="0">
              <a:solidFill>
                <a:srgbClr val="444444"/>
              </a:solidFill>
              <a:effectLst/>
              <a:latin typeface="Calibri" panose="020F0502020204030204" pitchFamily="34" charset="0"/>
            </a:endParaRPr>
          </a:p>
          <a:p>
            <a:r>
              <a:rPr lang="en-CA" sz="1800" b="0" i="0" dirty="0">
                <a:solidFill>
                  <a:srgbClr val="000000"/>
                </a:solidFill>
                <a:effectLst/>
                <a:latin typeface="Calibri" panose="020F0502020204030204" pitchFamily="34" charset="0"/>
              </a:rPr>
              <a:t>The image on this slide was created by Dr. </a:t>
            </a:r>
            <a:r>
              <a:rPr lang="en-CA" sz="1800" b="0" i="0" dirty="0">
                <a:solidFill>
                  <a:srgbClr val="333333"/>
                </a:solidFill>
                <a:effectLst/>
                <a:latin typeface="Calibri" panose="020F0502020204030204" pitchFamily="34" charset="0"/>
              </a:rPr>
              <a:t>Greta Bauer, Ph.D., a Professor of Epidemiology and Biostatistics at Western University. When going through the wheel, one can identify how their identities intersect with each other, as well as where they hold power.  I invite you to </a:t>
            </a:r>
            <a:r>
              <a:rPr lang="en-CA" sz="1800" b="0" i="0" dirty="0">
                <a:solidFill>
                  <a:srgbClr val="000000"/>
                </a:solidFill>
                <a:effectLst/>
                <a:latin typeface="Calibri" panose="020F0502020204030204" pitchFamily="34" charset="0"/>
              </a:rPr>
              <a:t>use the power &amp; intersectionality wheel to reflect on your social location. </a:t>
            </a:r>
          </a:p>
          <a:p>
            <a:endParaRPr lang="en-CA" sz="18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u="none" strike="noStrike" dirty="0">
                <a:solidFill>
                  <a:srgbClr val="000000"/>
                </a:solidFill>
                <a:effectLst/>
                <a:latin typeface="Times New Roman" panose="02020603050405020304" pitchFamily="18" charset="0"/>
              </a:rPr>
              <a:t>I also encourage you to think about your identities that might not be represented in this image. For example, in previous workshops, participants brought up body size and neurodivergence. Another thing I can think of is skin colour. Reflect on where you do and do not hold privilege. As I asked before, how does this impact how you show up in this “space?” </a:t>
            </a:r>
            <a:endParaRPr lang="en-CA" sz="1800" b="0" i="0" dirty="0">
              <a:solidFill>
                <a:srgbClr val="000000"/>
              </a:solidFill>
              <a:effectLst/>
              <a:latin typeface="Calibri" panose="020F0502020204030204" pitchFamily="34" charset="0"/>
            </a:endParaRPr>
          </a:p>
          <a:p>
            <a:endParaRPr lang="en-CA" sz="1800" b="0" i="0" dirty="0">
              <a:solidFill>
                <a:srgbClr val="000000"/>
              </a:solidFill>
              <a:effectLst/>
              <a:latin typeface="Calibri" panose="020F0502020204030204" pitchFamily="34" charset="0"/>
            </a:endParaRPr>
          </a:p>
          <a:p>
            <a:r>
              <a:rPr lang="en-CA" sz="1800" b="0" i="0" dirty="0">
                <a:solidFill>
                  <a:srgbClr val="000000"/>
                </a:solidFill>
                <a:effectLst/>
                <a:latin typeface="Calibri" panose="020F0502020204030204" pitchFamily="34" charset="0"/>
              </a:rPr>
              <a:t>In spaces that you have power, it is your obligation to use that power to work towards changing systems so that they are equitable. Part of that work is to become aware of the barriers, and our own social locations, power and privileges, before we can engage in meaningful work. </a:t>
            </a:r>
          </a:p>
          <a:p>
            <a:endParaRPr lang="en-CA" sz="1800" b="0" i="0" dirty="0">
              <a:solidFill>
                <a:srgbClr val="000000"/>
              </a:solidFill>
              <a:effectLst/>
              <a:latin typeface="Calibri" panose="020F0502020204030204" pitchFamily="34" charset="0"/>
            </a:endParaRPr>
          </a:p>
          <a:p>
            <a:r>
              <a:rPr lang="en-US" sz="1800" b="1" i="0" dirty="0">
                <a:solidFill>
                  <a:srgbClr val="000000"/>
                </a:solidFill>
                <a:effectLst/>
                <a:latin typeface="Calibri" panose="020F0502020204030204" pitchFamily="34" charset="0"/>
              </a:rPr>
              <a:t>Intersectionality</a:t>
            </a:r>
            <a:r>
              <a:rPr lang="en-US" sz="1800" b="0" i="0" dirty="0">
                <a:solidFill>
                  <a:srgbClr val="000000"/>
                </a:solidFill>
                <a:effectLst/>
                <a:latin typeface="Calibri" panose="020F0502020204030204" pitchFamily="34" charset="0"/>
              </a:rPr>
              <a:t> is a theoretical framework that reveals and recognizes the ways in which identity categories overlap to produce unique experiences of discrimination and oppression. Intersectionality recognizes that by focusing on a single aspect of marginality, we fail to appropriately observe and remedy experiences resulting from a combination of marginalized positions. Intersectionality asserts an understanding of human beings shaped by the interaction of different social locations (e.g., “race”/ethnicity, Indigeneity, gender, gender identity, class, sexuality, geographic location, age, disability, religion). These intersections operate within the context of connected systems and structures of power (e.g., laws, policies, governments, and institutions).  </a:t>
            </a:r>
            <a:endParaRPr lang="en-CA" dirty="0"/>
          </a:p>
        </p:txBody>
      </p:sp>
    </p:spTree>
    <p:extLst>
      <p:ext uri="{BB962C8B-B14F-4D97-AF65-F5344CB8AC3E}">
        <p14:creationId xmlns:p14="http://schemas.microsoft.com/office/powerpoint/2010/main" val="1682405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CA" sz="1800" b="0" i="0" u="none" strike="noStrike" dirty="0">
                <a:solidFill>
                  <a:srgbClr val="000000"/>
                </a:solidFill>
                <a:effectLst/>
                <a:latin typeface="Calibri"/>
                <a:cs typeface="Calibri"/>
              </a:rPr>
              <a:t>(3:37) </a:t>
            </a:r>
          </a:p>
          <a:p>
            <a:pPr algn="l" rtl="0" fontAlgn="base"/>
            <a:endParaRPr lang="en-CA" sz="1800" b="0" i="0" u="none" strike="noStrike" dirty="0">
              <a:solidFill>
                <a:srgbClr val="000000"/>
              </a:solidFill>
              <a:effectLst/>
              <a:latin typeface="Calibri"/>
              <a:cs typeface="Calibri"/>
            </a:endParaRPr>
          </a:p>
          <a:p>
            <a:pPr algn="l" rtl="0" fontAlgn="base"/>
            <a:r>
              <a:rPr lang="en-CA" sz="1800" b="0" i="0" u="none" strike="noStrike" dirty="0">
                <a:solidFill>
                  <a:srgbClr val="000000"/>
                </a:solidFill>
                <a:effectLst/>
                <a:latin typeface="Calibri"/>
                <a:cs typeface="Calibri"/>
              </a:rPr>
              <a:t>I encourage you to think about the following reflection questions on self-awareness and relationality. </a:t>
            </a:r>
          </a:p>
          <a:p>
            <a:pPr algn="l" rtl="0" fontAlgn="base"/>
            <a:endParaRPr lang="en-CA" sz="1800" b="1" i="0" u="none" strike="noStrike" dirty="0">
              <a:solidFill>
                <a:srgbClr val="000000"/>
              </a:solidFill>
              <a:effectLst/>
              <a:latin typeface="Calibri"/>
              <a:cs typeface="Calibri"/>
            </a:endParaRPr>
          </a:p>
          <a:p>
            <a:pPr algn="l" rtl="0" fontAlgn="base"/>
            <a:r>
              <a:rPr lang="en-CA" sz="1800" b="1" i="0" u="none" strike="noStrike" dirty="0">
                <a:solidFill>
                  <a:srgbClr val="000000"/>
                </a:solidFill>
                <a:effectLst/>
                <a:latin typeface="Calibri"/>
                <a:cs typeface="Calibri"/>
              </a:rPr>
              <a:t>Why do you think self-awareness/self-awareness practices are so important?</a:t>
            </a:r>
            <a:r>
              <a:rPr lang="en-US" sz="1800" b="0" i="0" dirty="0">
                <a:solidFill>
                  <a:srgbClr val="444444"/>
                </a:solidFill>
                <a:effectLst/>
                <a:latin typeface="Calibri"/>
                <a:cs typeface="Calibri"/>
              </a:rPr>
              <a:t>​</a:t>
            </a:r>
            <a:endParaRPr lang="en-US" b="0" i="0" dirty="0">
              <a:solidFill>
                <a:srgbClr val="444444"/>
              </a:solidFill>
              <a:effectLst/>
              <a:latin typeface="Calibri"/>
              <a:cs typeface="Calibri"/>
            </a:endParaRPr>
          </a:p>
          <a:p>
            <a:pPr marL="342900" indent="-342900" algn="l" rtl="0" fontAlgn="base">
              <a:buFont typeface="+mj-lt"/>
              <a:buAutoNum type="arabicPeriod"/>
            </a:pPr>
            <a:r>
              <a:rPr lang="en-US" sz="1800" b="0" i="1" u="none" strike="noStrike" dirty="0">
                <a:solidFill>
                  <a:srgbClr val="000000"/>
                </a:solidFill>
                <a:effectLst/>
                <a:latin typeface="Calibri"/>
                <a:cs typeface="Calibri"/>
              </a:rPr>
              <a:t>Through self-awareness, we have a greater understanding of how we are showing up in spaces </a:t>
            </a:r>
          </a:p>
          <a:p>
            <a:pPr marL="342900" indent="-342900" algn="l" rtl="0" fontAlgn="base">
              <a:buFont typeface="+mj-lt"/>
              <a:buAutoNum type="arabicPeriod"/>
            </a:pPr>
            <a:r>
              <a:rPr lang="en-US" sz="1800" b="0" i="1" u="none" strike="noStrike" dirty="0">
                <a:solidFill>
                  <a:srgbClr val="000000"/>
                </a:solidFill>
                <a:effectLst/>
                <a:latin typeface="Calibri"/>
                <a:cs typeface="Calibri"/>
              </a:rPr>
              <a:t>Self-awareness helps us to recognize our relationality to an individual's lived experiences, identity, or positionality, as well as how this fosters the relationship we have with that individual</a:t>
            </a:r>
            <a:r>
              <a:rPr lang="en-US" sz="1800" b="0" i="1" dirty="0">
                <a:solidFill>
                  <a:srgbClr val="444444"/>
                </a:solidFill>
                <a:effectLst/>
                <a:latin typeface="Calibri"/>
                <a:cs typeface="Calibri"/>
              </a:rPr>
              <a:t>​</a:t>
            </a:r>
            <a:endParaRPr lang="en-US" sz="1800" b="0" i="1" u="none" strike="noStrike" dirty="0">
              <a:solidFill>
                <a:srgbClr val="444444"/>
              </a:solidFill>
              <a:effectLst/>
              <a:latin typeface="Calibri"/>
              <a:cs typeface="Calibri"/>
            </a:endParaRPr>
          </a:p>
          <a:p>
            <a:pPr marL="800100" lvl="1" indent="-342900" algn="l" rtl="0" fontAlgn="base">
              <a:buFont typeface="+mj-lt"/>
              <a:buAutoNum type="arabicPeriod"/>
            </a:pPr>
            <a:r>
              <a:rPr lang="en-US" sz="1800" b="0" i="0" u="none" strike="noStrike" dirty="0">
                <a:solidFill>
                  <a:srgbClr val="000000"/>
                </a:solidFill>
                <a:effectLst/>
                <a:latin typeface="Calibri"/>
                <a:cs typeface="Calibri"/>
              </a:rPr>
              <a:t>This impacts how we present ourself to that individual</a:t>
            </a:r>
            <a:r>
              <a:rPr lang="en-US" sz="1800" b="0" i="0" dirty="0">
                <a:solidFill>
                  <a:srgbClr val="444444"/>
                </a:solidFill>
                <a:effectLst/>
                <a:latin typeface="Calibri"/>
                <a:cs typeface="Calibri"/>
              </a:rPr>
              <a:t>​</a:t>
            </a:r>
            <a:r>
              <a:rPr lang="en-US" sz="1800" b="0" i="0" u="none" strike="noStrike" dirty="0">
                <a:solidFill>
                  <a:srgbClr val="444444"/>
                </a:solidFill>
                <a:effectLst/>
                <a:latin typeface="Calibri"/>
                <a:cs typeface="Calibri"/>
              </a:rPr>
              <a:t>, and h</a:t>
            </a:r>
            <a:r>
              <a:rPr lang="en-US" sz="1800" b="0" i="0" u="none" strike="noStrike" dirty="0">
                <a:solidFill>
                  <a:srgbClr val="000000"/>
                </a:solidFill>
                <a:effectLst/>
                <a:latin typeface="Calibri"/>
                <a:cs typeface="Calibri"/>
              </a:rPr>
              <a:t>ow we can advocate for that individual</a:t>
            </a:r>
            <a:r>
              <a:rPr lang="en-US" sz="1800" b="0" i="0" dirty="0">
                <a:solidFill>
                  <a:srgbClr val="444444"/>
                </a:solidFill>
                <a:effectLst/>
                <a:latin typeface="Calibri"/>
                <a:cs typeface="Calibri"/>
              </a:rPr>
              <a:t>​</a:t>
            </a:r>
          </a:p>
          <a:p>
            <a:pPr marL="342900" lvl="0" indent="-342900" algn="l" rtl="0" fontAlgn="base">
              <a:buFont typeface="+mj-lt"/>
              <a:buAutoNum type="arabicPeriod"/>
            </a:pPr>
            <a:r>
              <a:rPr lang="en-US" sz="1800" b="0" i="1" u="none" strike="noStrike" dirty="0">
                <a:solidFill>
                  <a:srgbClr val="000000"/>
                </a:solidFill>
                <a:effectLst/>
                <a:latin typeface="Calibri"/>
                <a:cs typeface="Calibri"/>
              </a:rPr>
              <a:t>Self-awareness helps us recognize when there is an absence of relationality, when there is a difference in lived experience, identity, and positionality, because ultimately none of us have the same lived experiences</a:t>
            </a:r>
            <a:r>
              <a:rPr lang="en-US" sz="1800" b="0" i="1" dirty="0">
                <a:solidFill>
                  <a:srgbClr val="444444"/>
                </a:solidFill>
                <a:effectLst/>
                <a:latin typeface="Calibri"/>
                <a:cs typeface="Calibri"/>
              </a:rPr>
              <a:t>​</a:t>
            </a:r>
          </a:p>
          <a:p>
            <a:pPr marL="800100" lvl="1" indent="-342900" algn="l" rtl="0" fontAlgn="base">
              <a:buFont typeface="+mj-lt"/>
              <a:buAutoNum type="arabicPeriod"/>
            </a:pPr>
            <a:r>
              <a:rPr lang="en-US" sz="1800" b="0" i="0" u="none" strike="noStrike" dirty="0">
                <a:solidFill>
                  <a:srgbClr val="000000"/>
                </a:solidFill>
                <a:effectLst/>
                <a:latin typeface="Calibri"/>
                <a:cs typeface="Calibri"/>
              </a:rPr>
              <a:t>Sometimes, we are unable to relate to certain individuals. It is important to be aware of this and how this may foster a different relationship, as well as change the way we show up in certain spaces</a:t>
            </a:r>
            <a:r>
              <a:rPr lang="en-US" sz="1800" b="0" i="0" dirty="0">
                <a:solidFill>
                  <a:srgbClr val="444444"/>
                </a:solidFill>
                <a:effectLst/>
                <a:latin typeface="Calibri"/>
                <a:cs typeface="Calibri"/>
              </a:rPr>
              <a:t>​</a:t>
            </a:r>
          </a:p>
          <a:p>
            <a:pPr marL="800100" lvl="1" indent="-342900" algn="l" rtl="0" fontAlgn="base">
              <a:buFont typeface="+mj-lt"/>
              <a:buAutoNum type="arabicPeriod"/>
            </a:pPr>
            <a:r>
              <a:rPr lang="en-US" sz="1800" b="0" i="0" u="none" strike="noStrike" dirty="0">
                <a:solidFill>
                  <a:srgbClr val="000000"/>
                </a:solidFill>
                <a:effectLst/>
                <a:latin typeface="Calibri"/>
                <a:cs typeface="Calibri"/>
              </a:rPr>
              <a:t>When you recognize a gap or absence of lived experience it is your responsibility to do external research and knowledge into these lived experiences</a:t>
            </a:r>
            <a:r>
              <a:rPr lang="en-US" sz="1800" b="0" i="0" dirty="0">
                <a:solidFill>
                  <a:srgbClr val="444444"/>
                </a:solidFill>
                <a:effectLst/>
                <a:latin typeface="Calibri"/>
                <a:cs typeface="Calibri"/>
              </a:rPr>
              <a:t>​</a:t>
            </a:r>
          </a:p>
          <a:p>
            <a:pPr algn="l" rtl="0" fontAlgn="base"/>
            <a:r>
              <a:rPr lang="en-US" sz="1800" b="0" i="0" dirty="0">
                <a:solidFill>
                  <a:srgbClr val="444444"/>
                </a:solidFill>
                <a:effectLst/>
                <a:latin typeface="Calibri"/>
                <a:cs typeface="Calibri"/>
              </a:rPr>
              <a:t>​</a:t>
            </a:r>
            <a:endParaRPr lang="en-US" b="0" i="0" dirty="0">
              <a:solidFill>
                <a:srgbClr val="444444"/>
              </a:solidFill>
              <a:effectLst/>
              <a:latin typeface="Calibri"/>
              <a:cs typeface="Calibri"/>
            </a:endParaRPr>
          </a:p>
          <a:p>
            <a:pPr algn="l" rtl="0" fontAlgn="base"/>
            <a:r>
              <a:rPr lang="en-US" sz="1800" b="1" i="0" u="none" strike="noStrike" dirty="0">
                <a:solidFill>
                  <a:srgbClr val="000000"/>
                </a:solidFill>
                <a:effectLst/>
                <a:latin typeface="Calibri"/>
                <a:cs typeface="Calibri"/>
              </a:rPr>
              <a:t>How might our understanding of our social identities help us understand different lived experiences?</a:t>
            </a:r>
            <a:r>
              <a:rPr lang="en-US" sz="1800" b="0" i="0" dirty="0">
                <a:solidFill>
                  <a:srgbClr val="444444"/>
                </a:solidFill>
                <a:effectLst/>
                <a:latin typeface="Calibri"/>
                <a:cs typeface="Calibri"/>
              </a:rPr>
              <a:t>​</a:t>
            </a:r>
            <a:endParaRPr lang="en-US" b="0" i="0" dirty="0">
              <a:solidFill>
                <a:srgbClr val="444444"/>
              </a:solidFill>
              <a:effectLst/>
              <a:latin typeface="Calibri"/>
              <a:cs typeface="Calibri"/>
            </a:endParaRPr>
          </a:p>
          <a:p>
            <a:pPr marL="342900" indent="-342900" algn="l" rtl="0" fontAlgn="base">
              <a:buFont typeface="+mj-lt"/>
              <a:buAutoNum type="arabicPeriod"/>
            </a:pPr>
            <a:r>
              <a:rPr lang="en-CA" sz="1800" b="0" i="1" u="none" strike="noStrike" dirty="0">
                <a:solidFill>
                  <a:srgbClr val="444444"/>
                </a:solidFill>
                <a:effectLst/>
                <a:latin typeface="Calibri"/>
                <a:cs typeface="Calibri"/>
              </a:rPr>
              <a:t>Understanding one’s </a:t>
            </a:r>
            <a:r>
              <a:rPr lang="en-CA" sz="1800" b="0" i="1" u="none" strike="noStrike" dirty="0">
                <a:solidFill>
                  <a:srgbClr val="000000"/>
                </a:solidFill>
                <a:effectLst/>
                <a:latin typeface="Calibri"/>
                <a:cs typeface="Calibri"/>
              </a:rPr>
              <a:t>social identity impacts engagement with others’ lived experiences</a:t>
            </a:r>
            <a:r>
              <a:rPr lang="en-US" sz="1800" b="0" i="0" dirty="0">
                <a:solidFill>
                  <a:srgbClr val="444444"/>
                </a:solidFill>
                <a:effectLst/>
                <a:latin typeface="Calibri"/>
                <a:cs typeface="Calibri"/>
              </a:rPr>
              <a:t>​</a:t>
            </a:r>
          </a:p>
          <a:p>
            <a:pPr marL="800100" lvl="1" indent="-342900" algn="l" rtl="0" fontAlgn="base">
              <a:buFont typeface="+mj-lt"/>
              <a:buAutoNum type="arabicPeriod"/>
            </a:pPr>
            <a:r>
              <a:rPr lang="en-CA" sz="1800" b="0" i="0" u="none" strike="noStrike" dirty="0">
                <a:solidFill>
                  <a:srgbClr val="000000"/>
                </a:solidFill>
                <a:effectLst/>
                <a:latin typeface="Times New Roman" panose="02020603050405020304" pitchFamily="18" charset="0"/>
              </a:rPr>
              <a:t>For example, I am someone who studied at university as a domestic student. Thus, I will never be able to truly and fully understand the lived experiences of international students. This impacts how I present myself in spaces where the lived experiences of international students are being discussed and advocated for and how I take up space in advocacy for said communities. This could look like prioritizing their voices rather than mine</a:t>
            </a:r>
            <a:endParaRPr lang="en-US" sz="1800" b="0" i="0" dirty="0">
              <a:solidFill>
                <a:srgbClr val="444444"/>
              </a:solidFill>
              <a:effectLst/>
              <a:latin typeface="Calibri"/>
              <a:cs typeface="Calibri"/>
            </a:endParaRPr>
          </a:p>
          <a:p>
            <a:pPr marL="342900" lvl="0" indent="-342900" algn="l" rtl="0" fontAlgn="base">
              <a:buFont typeface="+mj-lt"/>
              <a:buAutoNum type="arabicPeriod"/>
            </a:pPr>
            <a:r>
              <a:rPr lang="en-CA" sz="1800" b="0" i="1" u="none" strike="noStrike" dirty="0">
                <a:solidFill>
                  <a:srgbClr val="000000"/>
                </a:solidFill>
                <a:effectLst/>
                <a:latin typeface="Calibri"/>
                <a:cs typeface="Calibri"/>
              </a:rPr>
              <a:t>Understanding your social identity can help you understand your power in spaces, including how you may use your power/positionality to advocate for yourself/others </a:t>
            </a:r>
            <a:r>
              <a:rPr lang="en-US" sz="1800" b="0" i="0" dirty="0">
                <a:solidFill>
                  <a:srgbClr val="444444"/>
                </a:solidFill>
                <a:effectLst/>
                <a:latin typeface="Calibri"/>
                <a:cs typeface="Calibri"/>
              </a:rPr>
              <a:t>​</a:t>
            </a:r>
          </a:p>
          <a:p>
            <a:pPr marL="800100" lvl="1" indent="-342900" algn="l" rtl="0" fontAlgn="base">
              <a:buFont typeface="+mj-lt"/>
              <a:buAutoNum type="arabicPeriod"/>
            </a:pPr>
            <a:r>
              <a:rPr lang="en-CA" sz="1800" b="0" i="0" u="none" strike="noStrike" dirty="0">
                <a:solidFill>
                  <a:srgbClr val="000000"/>
                </a:solidFill>
                <a:effectLst/>
                <a:latin typeface="Calibri"/>
                <a:cs typeface="Calibri"/>
              </a:rPr>
              <a:t>It is your responsibility to use the power and privilege that you have</a:t>
            </a:r>
            <a:r>
              <a:rPr lang="en-US" sz="1800" b="0" i="0" dirty="0">
                <a:solidFill>
                  <a:srgbClr val="444444"/>
                </a:solidFill>
                <a:effectLst/>
                <a:latin typeface="Calibri"/>
                <a:cs typeface="Calibri"/>
              </a:rPr>
              <a:t>​</a:t>
            </a:r>
          </a:p>
          <a:p>
            <a:pPr marL="800100" lvl="1" indent="-342900" algn="l" rtl="0" fontAlgn="base">
              <a:buFont typeface="+mj-lt"/>
              <a:buAutoNum type="arabicPeriod"/>
            </a:pPr>
            <a:r>
              <a:rPr lang="en-CA" sz="1800" b="0" i="0" u="none" strike="noStrike" dirty="0">
                <a:solidFill>
                  <a:srgbClr val="000000"/>
                </a:solidFill>
                <a:effectLst/>
                <a:latin typeface="Calibri"/>
                <a:cs typeface="Calibri"/>
              </a:rPr>
              <a:t>In spaces that you have power, it is your obligation to use that power to work towards changing the systems so that they are equitable. </a:t>
            </a:r>
            <a:r>
              <a:rPr lang="en-US" sz="1800" b="0" i="0" dirty="0">
                <a:solidFill>
                  <a:srgbClr val="444444"/>
                </a:solidFill>
                <a:effectLst/>
                <a:latin typeface="Calibri"/>
                <a:cs typeface="Calibri"/>
              </a:rPr>
              <a:t>​</a:t>
            </a:r>
          </a:p>
          <a:p>
            <a:pPr marL="800100" lvl="1" indent="-342900" algn="l" rtl="0" fontAlgn="base">
              <a:buFont typeface="+mj-lt"/>
              <a:buAutoNum type="arabicPeriod"/>
            </a:pPr>
            <a:r>
              <a:rPr lang="en-CA" sz="1800" b="0" i="0" u="none" strike="noStrike" dirty="0">
                <a:solidFill>
                  <a:srgbClr val="000000"/>
                </a:solidFill>
                <a:effectLst/>
                <a:latin typeface="Times New Roman" panose="02020603050405020304" pitchFamily="18" charset="0"/>
              </a:rPr>
              <a:t>Comes back to self-awareness - Part of that work is to become aware of the barriers that exist for Black, Indigenous, and Racialized individuals and our own social locations, power and privileges before we can engage in meaningful </a:t>
            </a:r>
            <a:r>
              <a:rPr lang="en-CA" sz="1800" b="0" i="0" u="none" strike="noStrike" dirty="0" err="1">
                <a:solidFill>
                  <a:srgbClr val="000000"/>
                </a:solidFill>
                <a:effectLst/>
                <a:latin typeface="Times New Roman" panose="02020603050405020304" pitchFamily="18" charset="0"/>
              </a:rPr>
              <a:t>work.</a:t>
            </a:r>
            <a:r>
              <a:rPr lang="en-CA" sz="1800" b="0" i="1" u="none" strike="noStrike" dirty="0" err="1">
                <a:solidFill>
                  <a:srgbClr val="000000"/>
                </a:solidFill>
                <a:effectLst/>
                <a:latin typeface="Calibri"/>
                <a:cs typeface="Calibri"/>
              </a:rPr>
              <a:t>Understanding</a:t>
            </a:r>
            <a:r>
              <a:rPr lang="en-CA" sz="1800" b="0" i="1" u="none" strike="noStrike" dirty="0">
                <a:solidFill>
                  <a:srgbClr val="000000"/>
                </a:solidFill>
                <a:effectLst/>
                <a:latin typeface="Calibri"/>
                <a:cs typeface="Calibri"/>
              </a:rPr>
              <a:t> your social identity fosters further understanding of the differing intersectionality's of identities</a:t>
            </a:r>
            <a:r>
              <a:rPr lang="en-US" sz="1800" b="0" i="0" dirty="0">
                <a:solidFill>
                  <a:srgbClr val="444444"/>
                </a:solidFill>
                <a:effectLst/>
                <a:latin typeface="Calibri"/>
                <a:cs typeface="Calibri"/>
              </a:rPr>
              <a:t>​</a:t>
            </a:r>
          </a:p>
          <a:p>
            <a:pPr marL="342900" lvl="0" indent="-342900" algn="l" rtl="0" fontAlgn="base">
              <a:buFont typeface="+mj-lt"/>
              <a:buAutoNum type="arabicPeriod"/>
            </a:pPr>
            <a:r>
              <a:rPr lang="en-CA" sz="1800" b="0" i="1" u="none" strike="noStrike" dirty="0">
                <a:solidFill>
                  <a:srgbClr val="000000"/>
                </a:solidFill>
                <a:effectLst/>
                <a:latin typeface="Calibri"/>
                <a:cs typeface="Calibri"/>
              </a:rPr>
              <a:t>Through understanding the uniqueness of our own lived experiences and our intersectional identities, we have a greater understanding of how other individuals may have different, unique lived experiences that are specific to the positionality and identities that they may hold</a:t>
            </a:r>
            <a:r>
              <a:rPr lang="en-US" sz="1800" b="0" i="1" dirty="0">
                <a:solidFill>
                  <a:srgbClr val="444444"/>
                </a:solidFill>
                <a:effectLst/>
                <a:latin typeface="Calibri"/>
                <a:cs typeface="Calibri"/>
              </a:rPr>
              <a:t>​</a:t>
            </a:r>
          </a:p>
          <a:p>
            <a:pPr marL="800100" lvl="1" indent="-342900" algn="l" rtl="0" fontAlgn="base">
              <a:buFont typeface="+mj-lt"/>
              <a:buAutoNum type="arabicPeriod"/>
            </a:pPr>
            <a:r>
              <a:rPr lang="en-CA" sz="1800" b="0" i="0" u="none" strike="noStrike" dirty="0">
                <a:solidFill>
                  <a:srgbClr val="000000"/>
                </a:solidFill>
                <a:effectLst/>
                <a:latin typeface="Times New Roman" panose="02020603050405020304" pitchFamily="18" charset="0"/>
              </a:rPr>
              <a:t>Through understanding the uniqueness of our own lived experiences and our intersectional identities, we have a greater understanding of how other individuals may have different, unique lived experiences that are specific to the positionality and identities that they hold​​</a:t>
            </a:r>
          </a:p>
          <a:p>
            <a:pPr marL="800100" lvl="1" indent="-342900" algn="l" rtl="0" fontAlgn="base">
              <a:buFont typeface="+mj-lt"/>
              <a:buAutoNum type="arabicPeriod"/>
            </a:pPr>
            <a:r>
              <a:rPr lang="en-CA" sz="1800" b="0" i="0" u="none" strike="noStrike" dirty="0">
                <a:solidFill>
                  <a:srgbClr val="000000"/>
                </a:solidFill>
                <a:effectLst/>
                <a:latin typeface="Times New Roman" panose="02020603050405020304" pitchFamily="18" charset="0"/>
              </a:rPr>
              <a:t>Fosters an approach to disclosures and institutional/systemic inequities that is rooted in listening, being present, being conscious, and approaching other’s experiences and presence in spaces with an absence of assumption</a:t>
            </a:r>
          </a:p>
          <a:p>
            <a:endParaRPr lang="en-US" dirty="0"/>
          </a:p>
        </p:txBody>
      </p:sp>
    </p:spTree>
    <p:extLst>
      <p:ext uri="{BB962C8B-B14F-4D97-AF65-F5344CB8AC3E}">
        <p14:creationId xmlns:p14="http://schemas.microsoft.com/office/powerpoint/2010/main" val="3834964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CA" sz="1800" b="0" i="0" dirty="0">
                <a:solidFill>
                  <a:srgbClr val="444444"/>
                </a:solidFill>
                <a:effectLst/>
                <a:latin typeface="Calibri"/>
                <a:cs typeface="Calibri"/>
              </a:rPr>
              <a:t>(1:37)</a:t>
            </a:r>
          </a:p>
          <a:p>
            <a:pPr algn="l" rtl="0" fontAlgn="base"/>
            <a:endParaRPr lang="en-CA" sz="1800" b="0" i="0" dirty="0">
              <a:solidFill>
                <a:srgbClr val="444444"/>
              </a:solidFill>
              <a:effectLst/>
              <a:latin typeface="Calibri"/>
              <a:cs typeface="Calibri"/>
            </a:endParaRPr>
          </a:p>
          <a:p>
            <a:pPr algn="l" rtl="0" fontAlgn="base"/>
            <a:r>
              <a:rPr lang="en-CA" sz="1800" b="0" i="0" dirty="0">
                <a:solidFill>
                  <a:srgbClr val="444444"/>
                </a:solidFill>
                <a:effectLst/>
                <a:latin typeface="Calibri"/>
                <a:cs typeface="Calibri"/>
              </a:rPr>
              <a:t>As said by </a:t>
            </a:r>
            <a:r>
              <a:rPr lang="en-US" sz="2800" b="0" i="0" dirty="0">
                <a:solidFill>
                  <a:srgbClr val="000000"/>
                </a:solidFill>
                <a:effectLst/>
                <a:latin typeface="WordVisi_MSFontService"/>
              </a:rPr>
              <a:t>Sheri Faye Rosendahl, the only thing that should come after: “I’m not racist but….” is “but racism is so ingrained in my society and culture that on some level I definitely am and need to do my part to destroy the system of oppression that people like me have created and benefit from on the daily.”</a:t>
            </a:r>
          </a:p>
          <a:p>
            <a:pPr algn="l" rtl="0" fontAlgn="base"/>
            <a:endParaRPr lang="en-US" sz="2800" b="0" i="0" dirty="0">
              <a:solidFill>
                <a:srgbClr val="000000"/>
              </a:solidFill>
              <a:effectLst/>
              <a:latin typeface="WordVisi_MSFontService"/>
              <a:cs typeface="Calibri"/>
            </a:endParaRPr>
          </a:p>
          <a:p>
            <a:pPr algn="l" rtl="0" fontAlgn="base"/>
            <a:r>
              <a:rPr lang="en-CA" sz="1800" b="0" i="0" dirty="0">
                <a:solidFill>
                  <a:srgbClr val="000000"/>
                </a:solidFill>
                <a:effectLst/>
                <a:latin typeface="Calibri" panose="020F0502020204030204" pitchFamily="34" charset="0"/>
              </a:rPr>
              <a:t>Anti-Racism is defined as the active work of dismantling institutional, systemic, and structural policies, practices, and behaviours that reproduce and maintain systems of white supremacy. Anti-racism simultaneously confronts the pervasive workings of racial hierarchies constructed and maintained by “normative” and “dominant” groups and interrogates these functions as systems of white supremacy. </a:t>
            </a:r>
            <a:endParaRPr lang="en-CA" sz="1800" b="0" i="0" dirty="0">
              <a:solidFill>
                <a:srgbClr val="444444"/>
              </a:solidFill>
              <a:effectLst/>
              <a:latin typeface="Calibri"/>
              <a:cs typeface="Calibri"/>
            </a:endParaRPr>
          </a:p>
          <a:p>
            <a:pPr algn="l" rtl="0" fontAlgn="base"/>
            <a:r>
              <a:rPr lang="en-CA" sz="1800" b="0" i="0" dirty="0">
                <a:solidFill>
                  <a:srgbClr val="444444"/>
                </a:solidFill>
                <a:effectLst/>
                <a:latin typeface="Calibri"/>
                <a:cs typeface="Calibri"/>
              </a:rPr>
              <a:t>​</a:t>
            </a:r>
            <a:endParaRPr lang="en-CA" b="0" i="0" dirty="0">
              <a:solidFill>
                <a:srgbClr val="444444"/>
              </a:solidFill>
              <a:effectLst/>
              <a:latin typeface="Calibri"/>
              <a:cs typeface="Calibri"/>
            </a:endParaRPr>
          </a:p>
          <a:p>
            <a:pPr algn="l" rtl="0" fontAlgn="base"/>
            <a:r>
              <a:rPr lang="en-CA" sz="1800" b="0" i="0" dirty="0">
                <a:solidFill>
                  <a:srgbClr val="000000"/>
                </a:solidFill>
                <a:effectLst/>
                <a:latin typeface="Calibri" panose="020F0502020204030204" pitchFamily="34" charset="0"/>
              </a:rPr>
              <a:t>Anti-racism is an action-oriented term, meaning that it requires being actively anti-racist. It is to be critical that racism is </a:t>
            </a:r>
            <a:r>
              <a:rPr lang="en-CA" sz="1800" b="1" i="0" dirty="0">
                <a:solidFill>
                  <a:srgbClr val="000000"/>
                </a:solidFill>
                <a:effectLst/>
                <a:latin typeface="Calibri" panose="020F0502020204030204" pitchFamily="34" charset="0"/>
              </a:rPr>
              <a:t>deeply normalized within our society and we are socialized to be racist. </a:t>
            </a:r>
            <a:r>
              <a:rPr lang="en-CA" sz="1800" b="0" i="0" dirty="0">
                <a:solidFill>
                  <a:srgbClr val="000000"/>
                </a:solidFill>
                <a:effectLst/>
                <a:latin typeface="Calibri" panose="020F0502020204030204" pitchFamily="34" charset="0"/>
              </a:rPr>
              <a:t>It is to acknowledge that processes, practices, and procedures reflect social inequality on the bases of identities including race, class, gender, sexual orientation, and abilities. </a:t>
            </a:r>
          </a:p>
          <a:p>
            <a:pPr algn="l" rtl="0" fontAlgn="base"/>
            <a:r>
              <a:rPr lang="en-CA" sz="1800" b="0" i="0" dirty="0">
                <a:solidFill>
                  <a:srgbClr val="444444"/>
                </a:solidFill>
                <a:effectLst/>
                <a:latin typeface="Calibri"/>
                <a:cs typeface="Calibri"/>
              </a:rPr>
              <a:t>​</a:t>
            </a:r>
            <a:endParaRPr lang="en-CA" b="0" i="0" dirty="0">
              <a:solidFill>
                <a:srgbClr val="444444"/>
              </a:solidFill>
              <a:effectLst/>
              <a:latin typeface="Calibri"/>
              <a:cs typeface="Calibri"/>
            </a:endParaRPr>
          </a:p>
          <a:p>
            <a:pPr algn="l" rtl="0" fontAlgn="base"/>
            <a:r>
              <a:rPr lang="en-CA" sz="1800" b="0" i="0" u="none" strike="noStrike" dirty="0">
                <a:solidFill>
                  <a:srgbClr val="000000"/>
                </a:solidFill>
                <a:effectLst/>
                <a:latin typeface="Calibri"/>
                <a:cs typeface="Calibri"/>
              </a:rPr>
              <a:t>There is no such thing as being not racist, you are either someone who is complacent in enacting racism OR actively critical of systems/environments that promote racism. </a:t>
            </a:r>
          </a:p>
          <a:p>
            <a:pPr algn="l" rtl="0" fontAlgn="base"/>
            <a:endParaRPr lang="en-CA" sz="1800" b="0" i="0" u="none" strike="noStrike" dirty="0">
              <a:solidFill>
                <a:srgbClr val="000000"/>
              </a:solidFill>
              <a:effectLst/>
              <a:latin typeface="Calibri"/>
              <a:cs typeface="Calibri"/>
            </a:endParaRPr>
          </a:p>
          <a:p>
            <a:pPr algn="l" rtl="0" fontAlgn="base"/>
            <a:r>
              <a:rPr lang="en-CA" sz="1800" b="0" i="0" u="none" strike="noStrike" dirty="0">
                <a:solidFill>
                  <a:srgbClr val="000000"/>
                </a:solidFill>
                <a:effectLst/>
                <a:latin typeface="Calibri"/>
                <a:cs typeface="Calibri"/>
              </a:rPr>
              <a:t>Reflect on the following question: How do you think being “not racist” vs being “anti-racist” shows up in responding to disclosures? </a:t>
            </a:r>
            <a:endParaRPr lang="en-US" b="0" i="0" dirty="0">
              <a:solidFill>
                <a:srgbClr val="444444"/>
              </a:solidFill>
              <a:effectLst/>
              <a:latin typeface="Calibri"/>
              <a:cs typeface="Calibri"/>
            </a:endParaRPr>
          </a:p>
        </p:txBody>
      </p:sp>
      <p:sp>
        <p:nvSpPr>
          <p:cNvPr id="4" name="Slide Number Placeholder 3"/>
          <p:cNvSpPr>
            <a:spLocks noGrp="1"/>
          </p:cNvSpPr>
          <p:nvPr>
            <p:ph type="sldNum" sz="quarter" idx="5"/>
          </p:nvPr>
        </p:nvSpPr>
        <p:spPr/>
        <p:txBody>
          <a:bodyPr/>
          <a:lstStyle/>
          <a:p>
            <a:fld id="{32BF9438-3EEF-4192-9815-F6F44770AEF7}" type="slidenum">
              <a:rPr lang="en-US" smtClean="0"/>
              <a:t>5</a:t>
            </a:fld>
            <a:endParaRPr lang="en-US"/>
          </a:p>
        </p:txBody>
      </p:sp>
    </p:spTree>
    <p:extLst>
      <p:ext uri="{BB962C8B-B14F-4D97-AF65-F5344CB8AC3E}">
        <p14:creationId xmlns:p14="http://schemas.microsoft.com/office/powerpoint/2010/main" val="2395935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268" y="5670949"/>
            <a:ext cx="2831372" cy="724754"/>
          </a:xfrm>
          <a:prstGeom prst="rect">
            <a:avLst/>
          </a:prstGeom>
        </p:spPr>
      </p:pic>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tx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C02A54EC-0102-8E46-A19B-795E355AB0A4}" type="datetime1">
              <a:rPr lang="en-CA" smtClean="0"/>
              <a:t>2024-02-15</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a:p>
        </p:txBody>
      </p:sp>
      <p:grpSp>
        <p:nvGrpSpPr>
          <p:cNvPr id="16" name="Group 15"/>
          <p:cNvGrpSpPr/>
          <p:nvPr userDrawn="1"/>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559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9881" y="1396192"/>
            <a:ext cx="5542713" cy="670270"/>
          </a:xfrm>
        </p:spPr>
        <p:txBody>
          <a:bodyPr anchor="b">
            <a:noAutofit/>
          </a:bodyPr>
          <a:lstStyle>
            <a:lvl1pPr marL="0" indent="0">
              <a:buNone/>
              <a:defRPr sz="2800" b="1"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9881" y="2184400"/>
            <a:ext cx="5542713" cy="3846945"/>
          </a:xfrm>
        </p:spPr>
        <p:txBody>
          <a:bodyPr>
            <a:normAutofit/>
          </a:bodyPr>
          <a:lstStyle>
            <a:lvl1pPr marL="288925" indent="-288925">
              <a:spcBef>
                <a:spcPts val="800"/>
              </a:spcBef>
              <a:spcAft>
                <a:spcPts val="800"/>
              </a:spcAft>
              <a:buFont typeface="Wingdings" charset="2"/>
              <a:buChar char="§"/>
              <a:defRPr sz="2000">
                <a:latin typeface="Arial" panose="020B0604020202020204" pitchFamily="34" charset="0"/>
                <a:cs typeface="Arial" panose="020B0604020202020204" pitchFamily="34" charset="0"/>
              </a:defRPr>
            </a:lvl1pPr>
            <a:lvl2pPr marL="685800" indent="-228600">
              <a:spcBef>
                <a:spcPts val="800"/>
              </a:spcBef>
              <a:spcAft>
                <a:spcPts val="800"/>
              </a:spcAft>
              <a:buFont typeface="Wingdings" charset="2"/>
              <a:buChar char="§"/>
              <a:defRPr sz="1800">
                <a:latin typeface="Arial" panose="020B0604020202020204" pitchFamily="34" charset="0"/>
                <a:cs typeface="Arial" panose="020B0604020202020204" pitchFamily="34" charset="0"/>
              </a:defRPr>
            </a:lvl2pPr>
            <a:lvl3pPr marL="1143000" indent="-228600">
              <a:spcBef>
                <a:spcPts val="800"/>
              </a:spcBef>
              <a:spcAft>
                <a:spcPts val="800"/>
              </a:spcAft>
              <a:buFont typeface="Wingdings" charset="2"/>
              <a:buChar char="§"/>
              <a:defRPr sz="1600">
                <a:latin typeface="Arial" panose="020B0604020202020204" pitchFamily="34" charset="0"/>
                <a:cs typeface="Arial" panose="020B0604020202020204" pitchFamily="34" charset="0"/>
              </a:defRPr>
            </a:lvl3pPr>
            <a:lvl4pPr marL="1600200" indent="-228600">
              <a:spcBef>
                <a:spcPts val="800"/>
              </a:spcBef>
              <a:spcAft>
                <a:spcPts val="800"/>
              </a:spcAft>
              <a:buFont typeface="Wingdings" charset="2"/>
              <a:buChar char="§"/>
              <a:defRPr sz="1400">
                <a:latin typeface="Arial" panose="020B0604020202020204" pitchFamily="34" charset="0"/>
                <a:cs typeface="Arial" panose="020B0604020202020204" pitchFamily="34" charset="0"/>
              </a:defRPr>
            </a:lvl4pPr>
            <a:lvl5pPr marL="2057400" indent="-228600">
              <a:spcBef>
                <a:spcPts val="800"/>
              </a:spcBef>
              <a:spcAft>
                <a:spcPts val="800"/>
              </a:spcAft>
              <a:buFont typeface="Wingdings" charset="2"/>
              <a:buChar cha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6154" y="1396192"/>
            <a:ext cx="5593458" cy="670270"/>
          </a:xfrm>
        </p:spPr>
        <p:txBody>
          <a:bodyPr anchor="b">
            <a:normAutofit/>
          </a:bodyPr>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6154" y="2184400"/>
            <a:ext cx="5593458" cy="3846945"/>
          </a:xfrm>
        </p:spPr>
        <p:txBody>
          <a:bodyPr>
            <a:normAutofit/>
          </a:bodyPr>
          <a:lstStyle>
            <a:lvl1pPr marL="288925" indent="-288925">
              <a:spcBef>
                <a:spcPts val="800"/>
              </a:spcBef>
              <a:spcAft>
                <a:spcPts val="800"/>
              </a:spcAft>
              <a:buFont typeface="Wingdings" charset="2"/>
              <a:buChar char="§"/>
              <a:defRPr sz="2000">
                <a:latin typeface="Arial" panose="020B0604020202020204" pitchFamily="34" charset="0"/>
                <a:cs typeface="Arial" panose="020B0604020202020204" pitchFamily="34" charset="0"/>
              </a:defRPr>
            </a:lvl1pPr>
            <a:lvl2pPr marL="685800" indent="-228600">
              <a:spcBef>
                <a:spcPts val="800"/>
              </a:spcBef>
              <a:spcAft>
                <a:spcPts val="800"/>
              </a:spcAft>
              <a:buFont typeface="Wingdings" charset="2"/>
              <a:buChar char="§"/>
              <a:defRPr sz="1800">
                <a:latin typeface="Arial" panose="020B0604020202020204" pitchFamily="34" charset="0"/>
                <a:cs typeface="Arial" panose="020B0604020202020204" pitchFamily="34" charset="0"/>
              </a:defRPr>
            </a:lvl2pPr>
            <a:lvl3pPr marL="1143000" indent="-228600">
              <a:spcBef>
                <a:spcPts val="800"/>
              </a:spcBef>
              <a:spcAft>
                <a:spcPts val="800"/>
              </a:spcAft>
              <a:buFont typeface="Wingdings" charset="2"/>
              <a:buChar char="§"/>
              <a:defRPr sz="1600">
                <a:latin typeface="Arial" panose="020B0604020202020204" pitchFamily="34" charset="0"/>
                <a:cs typeface="Arial" panose="020B0604020202020204" pitchFamily="34" charset="0"/>
              </a:defRPr>
            </a:lvl3pPr>
            <a:lvl4pPr marL="1600200" indent="-228600">
              <a:spcBef>
                <a:spcPts val="800"/>
              </a:spcBef>
              <a:spcAft>
                <a:spcPts val="800"/>
              </a:spcAft>
              <a:buFont typeface="Wingdings" charset="2"/>
              <a:buChar char="§"/>
              <a:defRPr sz="1400">
                <a:latin typeface="Arial" panose="020B0604020202020204" pitchFamily="34" charset="0"/>
                <a:cs typeface="Arial" panose="020B0604020202020204" pitchFamily="34" charset="0"/>
              </a:defRPr>
            </a:lvl4pPr>
            <a:lvl5pPr marL="2057400" indent="-228600">
              <a:spcBef>
                <a:spcPts val="800"/>
              </a:spcBef>
              <a:spcAft>
                <a:spcPts val="800"/>
              </a:spcAft>
              <a:buFont typeface="Wingdings" charset="2"/>
              <a:buChar cha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hasCustomPrompt="1"/>
          </p:nvPr>
        </p:nvSpPr>
        <p:spPr>
          <a:xfrm>
            <a:off x="259883" y="434108"/>
            <a:ext cx="11569729" cy="895927"/>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58D5B75-3C0A-EB43-89AB-7BE7B6A81CDC}" type="datetime1">
              <a:rPr lang="en-CA" smtClean="0"/>
              <a:pPr/>
              <a:t>2024-02-15</a:t>
            </a:fld>
            <a:endParaRPr lang="en-US"/>
          </a:p>
        </p:txBody>
      </p:sp>
      <p:sp>
        <p:nvSpPr>
          <p:cNvPr id="11" name="Footer Placeholder 10"/>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a:t>PRESENTATION TITLE</a:t>
            </a:r>
          </a:p>
        </p:txBody>
      </p:sp>
      <p:sp>
        <p:nvSpPr>
          <p:cNvPr id="12" name="Slide Number Placeholder 11"/>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51959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FE50D381-5E43-4D41-90B9-04A5D4D4896B}" type="datetime1">
              <a:rPr lang="en-CA" smtClean="0"/>
              <a:t>2024-02-15</a:t>
            </a:fld>
            <a:endParaRPr lang="en-US"/>
          </a:p>
        </p:txBody>
      </p:sp>
      <p:sp>
        <p:nvSpPr>
          <p:cNvPr id="7" name="Footer Placeholder 6"/>
          <p:cNvSpPr>
            <a:spLocks noGrp="1"/>
          </p:cNvSpPr>
          <p:nvPr>
            <p:ph type="ftr" sz="quarter" idx="11"/>
          </p:nvPr>
        </p:nvSpPr>
        <p:spPr/>
        <p:txBody>
          <a:bodyPr/>
          <a:lstStyle/>
          <a:p>
            <a:r>
              <a:rPr lang="en-US"/>
              <a:t>PRESENTATION TITLE</a:t>
            </a:r>
          </a:p>
        </p:txBody>
      </p:sp>
      <p:sp>
        <p:nvSpPr>
          <p:cNvPr id="8" name="Slide Number Placeholder 7"/>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270848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1989511-42E1-1343-ABFC-191186007AD3}" type="datetime1">
              <a:rPr lang="en-CA" smtClean="0"/>
              <a:t>2024-02-15</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74316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3D4DC2-72F9-3440-9DF1-5BD7A845273C}" type="datetime1">
              <a:rPr lang="en-CA" smtClean="0"/>
              <a:t>2024-02-15</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108767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872979"/>
            <a:ext cx="4331855" cy="910202"/>
          </a:xfrm>
        </p:spPr>
        <p:txBody>
          <a:bodyPr anchor="b">
            <a:normAutofit/>
          </a:bodyPr>
          <a:lstStyle>
            <a:lvl1pPr algn="ctr">
              <a:defRPr sz="2800" cap="all" baseline="0"/>
            </a:lvl1pPr>
          </a:lstStyle>
          <a:p>
            <a:r>
              <a:rPr lang="en-US"/>
              <a:t>CONTEXT or THEME</a:t>
            </a:r>
          </a:p>
        </p:txBody>
      </p:sp>
      <p:sp>
        <p:nvSpPr>
          <p:cNvPr id="3" name="Date Placeholder 2"/>
          <p:cNvSpPr>
            <a:spLocks noGrp="1"/>
          </p:cNvSpPr>
          <p:nvPr>
            <p:ph type="dt" sz="half" idx="10"/>
          </p:nvPr>
        </p:nvSpPr>
        <p:spPr>
          <a:xfrm>
            <a:off x="10687614" y="6335309"/>
            <a:ext cx="1181114" cy="250337"/>
          </a:xfrm>
        </p:spPr>
        <p:txBody>
          <a:bodyPr/>
          <a:lstStyle/>
          <a:p>
            <a:fld id="{42F8849F-8754-1643-93B4-6291EFBB32DE}" type="datetime1">
              <a:rPr lang="en-CA" smtClean="0"/>
              <a:t>2024-02-15</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a:t>PG. </a:t>
            </a:r>
            <a:fld id="{93005692-73BE-493E-93AB-ECD6027A7652}" type="slidenum">
              <a:rPr lang="en-US" smtClean="0"/>
              <a:pPr/>
              <a:t>‹#›</a:t>
            </a:fld>
            <a:endParaRPr lang="en-US"/>
          </a:p>
        </p:txBody>
      </p:sp>
      <p:cxnSp>
        <p:nvCxnSpPr>
          <p:cNvPr id="12" name="Straight Connector 11"/>
          <p:cNvCxnSpPr/>
          <p:nvPr userDrawn="1"/>
        </p:nvCxnSpPr>
        <p:spPr>
          <a:xfrm>
            <a:off x="3930073" y="1879741"/>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505634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a:t>Edit Master text styles</a:t>
            </a:r>
          </a:p>
        </p:txBody>
      </p:sp>
      <p:sp>
        <p:nvSpPr>
          <p:cNvPr id="17" name="Text Placeholder 16"/>
          <p:cNvSpPr>
            <a:spLocks noGrp="1"/>
          </p:cNvSpPr>
          <p:nvPr>
            <p:ph type="body" sz="quarter" idx="14"/>
          </p:nvPr>
        </p:nvSpPr>
        <p:spPr>
          <a:xfrm>
            <a:off x="3930072" y="5172089"/>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Edit Master text styles</a:t>
            </a:r>
          </a:p>
        </p:txBody>
      </p:sp>
    </p:spTree>
    <p:extLst>
      <p:ext uri="{BB962C8B-B14F-4D97-AF65-F5344CB8AC3E}">
        <p14:creationId xmlns:p14="http://schemas.microsoft.com/office/powerpoint/2010/main" val="106419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6350285" y="495661"/>
            <a:ext cx="5440648" cy="5757360"/>
          </a:xfrm>
        </p:spPr>
        <p:txBody>
          <a:bodyPr/>
          <a:lstStyle/>
          <a:p>
            <a:r>
              <a:rPr lang="en-US"/>
              <a:t>Click icon to add picture</a:t>
            </a:r>
          </a:p>
        </p:txBody>
      </p:sp>
      <p:sp>
        <p:nvSpPr>
          <p:cNvPr id="2" name="Title 1"/>
          <p:cNvSpPr>
            <a:spLocks noGrp="1"/>
          </p:cNvSpPr>
          <p:nvPr>
            <p:ph type="title" hasCustomPrompt="1"/>
          </p:nvPr>
        </p:nvSpPr>
        <p:spPr>
          <a:xfrm>
            <a:off x="854362" y="1237675"/>
            <a:ext cx="4331855" cy="910202"/>
          </a:xfrm>
        </p:spPr>
        <p:txBody>
          <a:bodyPr anchor="b">
            <a:normAutofit/>
          </a:bodyPr>
          <a:lstStyle>
            <a:lvl1pPr algn="ctr">
              <a:defRPr sz="2800" cap="all" baseline="0"/>
            </a:lvl1pPr>
          </a:lstStyle>
          <a:p>
            <a:r>
              <a:rPr lang="en-US"/>
              <a:t>CONTEXT or THEME</a:t>
            </a:r>
          </a:p>
        </p:txBody>
      </p:sp>
      <p:sp>
        <p:nvSpPr>
          <p:cNvPr id="3" name="Date Placeholder 2"/>
          <p:cNvSpPr>
            <a:spLocks noGrp="1"/>
          </p:cNvSpPr>
          <p:nvPr>
            <p:ph type="dt" sz="half" idx="10"/>
          </p:nvPr>
        </p:nvSpPr>
        <p:spPr>
          <a:xfrm>
            <a:off x="10692947" y="6335309"/>
            <a:ext cx="1181114" cy="250337"/>
          </a:xfrm>
        </p:spPr>
        <p:txBody>
          <a:bodyPr/>
          <a:lstStyle/>
          <a:p>
            <a:fld id="{92C957D4-673D-6C47-BB4C-EEABA3C997CF}" type="datetime1">
              <a:rPr lang="en-CA" smtClean="0"/>
              <a:t>2024-02-15</a:t>
            </a:fld>
            <a:endParaRPr lang="en-US"/>
          </a:p>
        </p:txBody>
      </p:sp>
      <p:sp>
        <p:nvSpPr>
          <p:cNvPr id="4" name="Footer Placeholder 3"/>
          <p:cNvSpPr>
            <a:spLocks noGrp="1"/>
          </p:cNvSpPr>
          <p:nvPr>
            <p:ph type="ftr" sz="quarter" idx="11"/>
          </p:nvPr>
        </p:nvSpPr>
        <p:spPr>
          <a:xfrm>
            <a:off x="259882" y="6335309"/>
            <a:ext cx="3887245" cy="250337"/>
          </a:xfrm>
        </p:spPr>
        <p:txBody>
          <a:bodyPr/>
          <a:lstStyle/>
          <a:p>
            <a:r>
              <a:rPr lang="en-US"/>
              <a:t>PRESENTATION TITLE</a:t>
            </a:r>
          </a:p>
        </p:txBody>
      </p:sp>
      <p:sp>
        <p:nvSpPr>
          <p:cNvPr id="5" name="Slide Number Placeholder 4"/>
          <p:cNvSpPr>
            <a:spLocks noGrp="1"/>
          </p:cNvSpPr>
          <p:nvPr>
            <p:ph type="sldNum" sz="quarter" idx="12"/>
          </p:nvPr>
        </p:nvSpPr>
        <p:spPr>
          <a:xfrm>
            <a:off x="4479637" y="6335309"/>
            <a:ext cx="1016000" cy="250337"/>
          </a:xfrm>
        </p:spPr>
        <p:txBody>
          <a:bodyPr/>
          <a:lstStyle/>
          <a:p>
            <a:r>
              <a:rPr lang="en-US"/>
              <a:t>PG. </a:t>
            </a:r>
            <a:fld id="{93005692-73BE-493E-93AB-ECD6027A7652}" type="slidenum">
              <a:rPr lang="en-US" smtClean="0"/>
              <a:pPr/>
              <a:t>‹#›</a:t>
            </a:fld>
            <a:endParaRPr lang="en-US"/>
          </a:p>
        </p:txBody>
      </p:sp>
      <p:sp>
        <p:nvSpPr>
          <p:cNvPr id="15" name="Text Placeholder 14"/>
          <p:cNvSpPr>
            <a:spLocks noGrp="1"/>
          </p:cNvSpPr>
          <p:nvPr>
            <p:ph type="body" sz="quarter" idx="13"/>
          </p:nvPr>
        </p:nvSpPr>
        <p:spPr>
          <a:xfrm>
            <a:off x="544943" y="2409026"/>
            <a:ext cx="4950694"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en-US"/>
              <a:t>Edit Master text styles</a:t>
            </a:r>
          </a:p>
        </p:txBody>
      </p:sp>
      <p:sp>
        <p:nvSpPr>
          <p:cNvPr id="17" name="Text Placeholder 16"/>
          <p:cNvSpPr>
            <a:spLocks noGrp="1"/>
          </p:cNvSpPr>
          <p:nvPr>
            <p:ph type="body" sz="quarter" idx="14"/>
          </p:nvPr>
        </p:nvSpPr>
        <p:spPr>
          <a:xfrm>
            <a:off x="85436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Edit Master text styles</a:t>
            </a:r>
          </a:p>
        </p:txBody>
      </p:sp>
      <p:cxnSp>
        <p:nvCxnSpPr>
          <p:cNvPr id="10" name="Straight Connector 9"/>
          <p:cNvCxnSpPr/>
          <p:nvPr userDrawn="1"/>
        </p:nvCxnSpPr>
        <p:spPr>
          <a:xfrm>
            <a:off x="85436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5436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1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a:t>SECTION DIVIDER</a:t>
            </a:r>
          </a:p>
        </p:txBody>
      </p:sp>
      <p:sp>
        <p:nvSpPr>
          <p:cNvPr id="3" name="Date Placeholder 2"/>
          <p:cNvSpPr>
            <a:spLocks noGrp="1"/>
          </p:cNvSpPr>
          <p:nvPr>
            <p:ph type="dt" sz="half" idx="10"/>
          </p:nvPr>
        </p:nvSpPr>
        <p:spPr>
          <a:xfrm>
            <a:off x="10676206" y="6335309"/>
            <a:ext cx="1181114" cy="250337"/>
          </a:xfrm>
        </p:spPr>
        <p:txBody>
          <a:bodyPr/>
          <a:lstStyle/>
          <a:p>
            <a:fld id="{50C560F7-8BE0-F849-B952-3FEB11242F1A}" type="datetime1">
              <a:rPr lang="en-CA" smtClean="0"/>
              <a:t>2024-02-15</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146772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a:t>SECTION DIVIDER</a:t>
            </a:r>
          </a:p>
        </p:txBody>
      </p:sp>
      <p:sp>
        <p:nvSpPr>
          <p:cNvPr id="3" name="Date Placeholder 2"/>
          <p:cNvSpPr>
            <a:spLocks noGrp="1"/>
          </p:cNvSpPr>
          <p:nvPr>
            <p:ph type="dt" sz="half" idx="10"/>
          </p:nvPr>
        </p:nvSpPr>
        <p:spPr>
          <a:xfrm>
            <a:off x="10676206" y="6335309"/>
            <a:ext cx="1181114" cy="250337"/>
          </a:xfrm>
        </p:spPr>
        <p:txBody>
          <a:bodyPr/>
          <a:lstStyle/>
          <a:p>
            <a:fld id="{C36187F3-8B81-3145-B4F2-261835ECEE13}" type="datetime1">
              <a:rPr lang="en-CA" smtClean="0"/>
              <a:t>2024-02-15</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366682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solidFill>
                  <a:schemeClr val="bg1"/>
                </a:solidFill>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solidFill>
                  <a:schemeClr val="bg1"/>
                </a:solidFill>
              </a:defRPr>
            </a:lvl1pPr>
          </a:lstStyle>
          <a:p>
            <a:r>
              <a:rPr lang="en-US"/>
              <a:t>SECTION DIVIDER</a:t>
            </a:r>
          </a:p>
        </p:txBody>
      </p:sp>
      <p:sp>
        <p:nvSpPr>
          <p:cNvPr id="3" name="Date Placeholder 2"/>
          <p:cNvSpPr>
            <a:spLocks noGrp="1"/>
          </p:cNvSpPr>
          <p:nvPr>
            <p:ph type="dt" sz="half" idx="10"/>
          </p:nvPr>
        </p:nvSpPr>
        <p:spPr>
          <a:xfrm>
            <a:off x="10676206" y="6335309"/>
            <a:ext cx="1181114" cy="250337"/>
          </a:xfrm>
        </p:spPr>
        <p:txBody>
          <a:bodyPr/>
          <a:lstStyle>
            <a:lvl1pPr>
              <a:defRPr>
                <a:solidFill>
                  <a:schemeClr val="bg1"/>
                </a:solidFill>
              </a:defRPr>
            </a:lvl1pPr>
          </a:lstStyle>
          <a:p>
            <a:fld id="{61C2ECAE-008B-764F-9D90-6AB812C191A8}" type="datetime1">
              <a:rPr lang="en-CA" smtClean="0"/>
              <a:t>2024-02-15</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PRESENTATION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303502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4" name="Picture 3" descr="A group of people standing together&#10;&#10;Description automatically generated with low confidence">
            <a:extLst>
              <a:ext uri="{FF2B5EF4-FFF2-40B4-BE49-F238E27FC236}">
                <a16:creationId xmlns:a16="http://schemas.microsoft.com/office/drawing/2014/main" id="{1870B84C-EAB8-4AFD-B373-D2028BFA9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21" y="99291"/>
            <a:ext cx="12192001" cy="8126932"/>
          </a:xfrm>
          <a:prstGeom prst="rect">
            <a:avLst/>
          </a:prstGeom>
        </p:spPr>
      </p:pic>
      <p:sp>
        <p:nvSpPr>
          <p:cNvPr id="2" name="Title 1"/>
          <p:cNvSpPr>
            <a:spLocks noGrp="1"/>
          </p:cNvSpPr>
          <p:nvPr>
            <p:ph type="title" hasCustomPrompt="1"/>
          </p:nvPr>
        </p:nvSpPr>
        <p:spPr>
          <a:xfrm>
            <a:off x="657225" y="4581236"/>
            <a:ext cx="10877550" cy="1597891"/>
          </a:xfrm>
          <a:noFill/>
        </p:spPr>
        <p:txBody>
          <a:bodyPr wrap="square" rtlCol="0" anchor="ctr" anchorCtr="1">
            <a:noAutofit/>
          </a:bodyPr>
          <a:lstStyle>
            <a:lvl1pPr algn="ctr">
              <a:defRPr lang="en-US" sz="4000" b="0" cap="all" baseline="0">
                <a:solidFill>
                  <a:schemeClr val="bg1">
                    <a:lumMod val="65000"/>
                  </a:schemeClr>
                </a:solidFill>
                <a:ea typeface="+mn-ea"/>
                <a:cs typeface="Arial" panose="020B0604020202020204" pitchFamily="34" charset="0"/>
              </a:defRPr>
            </a:lvl1pPr>
          </a:lstStyle>
          <a:p>
            <a:pPr marL="0" lvl="0" algn="ctr">
              <a:lnSpc>
                <a:spcPct val="75000"/>
              </a:lnSpc>
            </a:pPr>
            <a:r>
              <a:rPr lang="en-US"/>
              <a:t>click to edit master closing slide</a:t>
            </a:r>
          </a:p>
        </p:txBody>
      </p:sp>
      <p:sp>
        <p:nvSpPr>
          <p:cNvPr id="6" name="Date Placeholder 5"/>
          <p:cNvSpPr>
            <a:spLocks noGrp="1"/>
          </p:cNvSpPr>
          <p:nvPr>
            <p:ph type="dt" sz="half" idx="10"/>
          </p:nvPr>
        </p:nvSpPr>
        <p:spPr/>
        <p:txBody>
          <a:bodyPr/>
          <a:lstStyle/>
          <a:p>
            <a:fld id="{56937CF8-F660-EA42-A384-9135AFF451F7}" type="datetime1">
              <a:rPr lang="en-CA" smtClean="0"/>
              <a:t>2024-02-15</a:t>
            </a:fld>
            <a:endParaRPr lang="en-US"/>
          </a:p>
        </p:txBody>
      </p:sp>
      <p:sp>
        <p:nvSpPr>
          <p:cNvPr id="10" name="Footer Placeholder 9"/>
          <p:cNvSpPr>
            <a:spLocks noGrp="1"/>
          </p:cNvSpPr>
          <p:nvPr>
            <p:ph type="ftr" sz="quarter" idx="11"/>
          </p:nvPr>
        </p:nvSpPr>
        <p:spPr/>
        <p:txBody>
          <a:bodyPr/>
          <a:lstStyle/>
          <a:p>
            <a:r>
              <a:rPr lang="en-US"/>
              <a:t>PRESENTATION TITLE</a:t>
            </a:r>
          </a:p>
        </p:txBody>
      </p:sp>
      <p:sp>
        <p:nvSpPr>
          <p:cNvPr id="11" name="Slide Number Placeholder 10"/>
          <p:cNvSpPr>
            <a:spLocks noGrp="1"/>
          </p:cNvSpPr>
          <p:nvPr>
            <p:ph type="sldNum" sz="quarter" idx="12"/>
          </p:nvPr>
        </p:nvSpPr>
        <p:spPr/>
        <p:txBody>
          <a:bodyPr/>
          <a:lstStyle/>
          <a:p>
            <a:r>
              <a:rPr lang="en-US"/>
              <a:t>PG. </a:t>
            </a:r>
            <a:fld id="{93005692-73BE-493E-93AB-ECD6027A7652}" type="slidenum">
              <a:rPr lang="en-US" smtClean="0"/>
              <a:pPr/>
              <a:t>‹#›</a:t>
            </a:fld>
            <a:endParaRPr lang="en-US"/>
          </a:p>
        </p:txBody>
      </p:sp>
      <p:grpSp>
        <p:nvGrpSpPr>
          <p:cNvPr id="7" name="Group 6"/>
          <p:cNvGrpSpPr/>
          <p:nvPr userDrawn="1"/>
        </p:nvGrpSpPr>
        <p:grpSpPr>
          <a:xfrm>
            <a:off x="0" y="0"/>
            <a:ext cx="12192000" cy="397164"/>
            <a:chOff x="421830" y="1342659"/>
            <a:chExt cx="10018760" cy="290558"/>
          </a:xfrm>
        </p:grpSpPr>
        <p:sp>
          <p:nvSpPr>
            <p:cNvPr id="8" name="Rectangle 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descr="Text&#10;&#10;Description automatically generated">
            <a:extLst>
              <a:ext uri="{FF2B5EF4-FFF2-40B4-BE49-F238E27FC236}">
                <a16:creationId xmlns:a16="http://schemas.microsoft.com/office/drawing/2014/main" id="{9994C76D-6D35-47AB-B362-7DCCD0FA54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3781" y="156982"/>
            <a:ext cx="6048437" cy="2413614"/>
          </a:xfrm>
          <a:prstGeom prst="rect">
            <a:avLst/>
          </a:prstGeom>
        </p:spPr>
      </p:pic>
    </p:spTree>
    <p:extLst>
      <p:ext uri="{BB962C8B-B14F-4D97-AF65-F5344CB8AC3E}">
        <p14:creationId xmlns:p14="http://schemas.microsoft.com/office/powerpoint/2010/main" val="326967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tx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FF40D4AE-E242-2F45-8701-A028AFE71870}" type="datetime1">
              <a:rPr lang="en-CA" smtClean="0"/>
              <a:t>2024-02-15</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268" y="5670949"/>
            <a:ext cx="2831372" cy="724754"/>
          </a:xfrm>
          <a:prstGeom prst="rect">
            <a:avLst/>
          </a:prstGeom>
        </p:spPr>
      </p:pic>
      <p:grpSp>
        <p:nvGrpSpPr>
          <p:cNvPr id="16" name="Group 15"/>
          <p:cNvGrpSpPr/>
          <p:nvPr userDrawn="1"/>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183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_AL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84561"/>
            <a:ext cx="12192000" cy="6473439"/>
          </a:xfrm>
          <a:prstGeom prst="rect">
            <a:avLst/>
          </a:prstGeom>
        </p:spPr>
      </p:pic>
      <p:sp>
        <p:nvSpPr>
          <p:cNvPr id="2" name="Title 1"/>
          <p:cNvSpPr>
            <a:spLocks noGrp="1"/>
          </p:cNvSpPr>
          <p:nvPr>
            <p:ph type="title" hasCustomPrompt="1"/>
          </p:nvPr>
        </p:nvSpPr>
        <p:spPr>
          <a:xfrm>
            <a:off x="733425" y="4682836"/>
            <a:ext cx="10725150" cy="1559782"/>
          </a:xfrm>
          <a:noFill/>
        </p:spPr>
        <p:txBody>
          <a:bodyPr wrap="square" rtlCol="0" anchor="ctr" anchorCtr="1">
            <a:noAutofit/>
          </a:bodyPr>
          <a:lstStyle>
            <a:lvl1pPr algn="ctr">
              <a:defRPr lang="en-US" sz="4000" b="0">
                <a:solidFill>
                  <a:srgbClr val="FFFFFF">
                    <a:alpha val="81000"/>
                  </a:srgbClr>
                </a:solidFill>
                <a:ea typeface="+mn-ea"/>
                <a:cs typeface="Arial" panose="020B0604020202020204" pitchFamily="34" charset="0"/>
              </a:defRPr>
            </a:lvl1pPr>
          </a:lstStyle>
          <a:p>
            <a:pPr marL="0" lvl="0" algn="ctr">
              <a:lnSpc>
                <a:spcPct val="75000"/>
              </a:lnSpc>
            </a:pPr>
            <a:r>
              <a:rPr lang="en-US"/>
              <a:t>CLICK TO EDIT MASTER CLOSING SLIDE OPTION 2</a:t>
            </a:r>
          </a:p>
        </p:txBody>
      </p:sp>
      <p:sp>
        <p:nvSpPr>
          <p:cNvPr id="6" name="Date Placeholder 5"/>
          <p:cNvSpPr>
            <a:spLocks noGrp="1"/>
          </p:cNvSpPr>
          <p:nvPr>
            <p:ph type="dt" sz="half" idx="10"/>
          </p:nvPr>
        </p:nvSpPr>
        <p:spPr/>
        <p:txBody>
          <a:bodyPr/>
          <a:lstStyle/>
          <a:p>
            <a:fld id="{C3E00731-AF3B-6D4A-BAD2-BCA15F28311B}" type="datetime1">
              <a:rPr lang="en-CA" smtClean="0"/>
              <a:t>2024-02-15</a:t>
            </a:fld>
            <a:endParaRPr lang="en-US"/>
          </a:p>
        </p:txBody>
      </p:sp>
      <p:sp>
        <p:nvSpPr>
          <p:cNvPr id="7" name="Footer Placeholder 6"/>
          <p:cNvSpPr>
            <a:spLocks noGrp="1"/>
          </p:cNvSpPr>
          <p:nvPr>
            <p:ph type="ftr" sz="quarter" idx="11"/>
          </p:nvPr>
        </p:nvSpPr>
        <p:spPr/>
        <p:txBody>
          <a:bodyPr/>
          <a:lstStyle/>
          <a:p>
            <a:r>
              <a:rPr lang="en-US"/>
              <a:t>PRESENTATION TITLE</a:t>
            </a:r>
          </a:p>
        </p:txBody>
      </p:sp>
      <p:sp>
        <p:nvSpPr>
          <p:cNvPr id="8" name="Slide Number Placeholder 7"/>
          <p:cNvSpPr>
            <a:spLocks noGrp="1"/>
          </p:cNvSpPr>
          <p:nvPr>
            <p:ph type="sldNum" sz="quarter" idx="12"/>
          </p:nvPr>
        </p:nvSpPr>
        <p:spPr/>
        <p:txBody>
          <a:bodyPr/>
          <a:lstStyle/>
          <a:p>
            <a:r>
              <a:rPr lang="en-US"/>
              <a:t>PG. </a:t>
            </a:r>
            <a:fld id="{93005692-73BE-493E-93AB-ECD6027A7652}" type="slidenum">
              <a:rPr lang="en-US" smtClean="0"/>
              <a:pPr/>
              <a:t>‹#›</a:t>
            </a:fld>
            <a:endParaRPr lang="en-US"/>
          </a:p>
        </p:txBody>
      </p:sp>
      <p:pic>
        <p:nvPicPr>
          <p:cNvPr id="5" name="Picture 4" descr="Text, logo&#10;&#10;Description automatically generated with medium confidence">
            <a:extLst>
              <a:ext uri="{FF2B5EF4-FFF2-40B4-BE49-F238E27FC236}">
                <a16:creationId xmlns:a16="http://schemas.microsoft.com/office/drawing/2014/main" id="{32491373-5BDD-479D-9FDF-9314889F5C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95864" y="0"/>
            <a:ext cx="6400271" cy="4157128"/>
          </a:xfrm>
          <a:prstGeom prst="rect">
            <a:avLst/>
          </a:prstGeom>
        </p:spPr>
      </p:pic>
    </p:spTree>
    <p:extLst>
      <p:ext uri="{BB962C8B-B14F-4D97-AF65-F5344CB8AC3E}">
        <p14:creationId xmlns:p14="http://schemas.microsoft.com/office/powerpoint/2010/main" val="37220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434267" y="5680659"/>
            <a:ext cx="2770751" cy="717639"/>
          </a:xfrm>
          <a:prstGeom prst="rect">
            <a:avLst/>
          </a:prstGeom>
        </p:spPr>
      </p:pic>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bg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5C1ED28-7819-DC49-B0ED-C2645A2E4A1E}" type="datetime1">
              <a:rPr lang="en-CA" smtClean="0"/>
              <a:t>2024-02-15</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a:p>
        </p:txBody>
      </p:sp>
      <p:grpSp>
        <p:nvGrpSpPr>
          <p:cNvPr id="17" name="Group 16"/>
          <p:cNvGrpSpPr/>
          <p:nvPr userDrawn="1"/>
        </p:nvGrpSpPr>
        <p:grpSpPr>
          <a:xfrm>
            <a:off x="0" y="0"/>
            <a:ext cx="12192000" cy="397164"/>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89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bg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4F63120-B4C2-2B4A-B7FD-1EA67B4F2984}" type="datetime1">
              <a:rPr lang="en-CA" smtClean="0"/>
              <a:t>2024-02-15</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a:p>
        </p:txBody>
      </p:sp>
      <p:pic>
        <p:nvPicPr>
          <p:cNvPr id="16" name="Picture 15"/>
          <p:cNvPicPr>
            <a:picLocks noChangeAspect="1"/>
          </p:cNvPicPr>
          <p:nvPr userDrawn="1"/>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434267" y="5680659"/>
            <a:ext cx="2770751" cy="717639"/>
          </a:xfrm>
          <a:prstGeom prst="rect">
            <a:avLst/>
          </a:prstGeom>
        </p:spPr>
      </p:pic>
      <p:grpSp>
        <p:nvGrpSpPr>
          <p:cNvPr id="15" name="Group 14"/>
          <p:cNvGrpSpPr/>
          <p:nvPr userDrawn="1"/>
        </p:nvGrpSpPr>
        <p:grpSpPr>
          <a:xfrm>
            <a:off x="0" y="0"/>
            <a:ext cx="12192000" cy="397164"/>
            <a:chOff x="421830" y="1342659"/>
            <a:chExt cx="10018760" cy="290558"/>
          </a:xfrm>
        </p:grpSpPr>
        <p:sp>
          <p:nvSpPr>
            <p:cNvPr id="20" name="Rectangle 19"/>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10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743781-31AD-344B-BBD8-80C5F71AFCE9}" type="datetime1">
              <a:rPr lang="en-CA" smtClean="0"/>
              <a:t>2024-02-15</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66632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1</a:t>
            </a:r>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2</a:t>
            </a:r>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3</a:t>
            </a:r>
          </a:p>
        </p:txBody>
      </p:sp>
      <p:sp>
        <p:nvSpPr>
          <p:cNvPr id="7" name="Date Placeholder 6"/>
          <p:cNvSpPr>
            <a:spLocks noGrp="1"/>
          </p:cNvSpPr>
          <p:nvPr>
            <p:ph type="dt" sz="half" idx="16"/>
          </p:nvPr>
        </p:nvSpPr>
        <p:spPr/>
        <p:txBody>
          <a:bodyPr/>
          <a:lstStyle/>
          <a:p>
            <a:fld id="{3AA2D59D-55F0-E54F-856F-4E32B90DBEB1}" type="datetime1">
              <a:rPr lang="en-CA" smtClean="0"/>
              <a:t>2024-02-15</a:t>
            </a:fld>
            <a:endParaRPr lang="en-US"/>
          </a:p>
        </p:txBody>
      </p:sp>
      <p:sp>
        <p:nvSpPr>
          <p:cNvPr id="11" name="Footer Placeholder 10"/>
          <p:cNvSpPr>
            <a:spLocks noGrp="1"/>
          </p:cNvSpPr>
          <p:nvPr>
            <p:ph type="ftr" sz="quarter" idx="17"/>
          </p:nvPr>
        </p:nvSpPr>
        <p:spPr/>
        <p:txBody>
          <a:bodyPr/>
          <a:lstStyle/>
          <a:p>
            <a:r>
              <a:rPr lang="en-US"/>
              <a:t>PRESENTATION TITLE</a:t>
            </a:r>
          </a:p>
        </p:txBody>
      </p:sp>
      <p:sp>
        <p:nvSpPr>
          <p:cNvPr id="12" name="Slide Number Placeholder 11"/>
          <p:cNvSpPr>
            <a:spLocks noGrp="1"/>
          </p:cNvSpPr>
          <p:nvPr>
            <p:ph type="sldNum" sz="quarter" idx="18"/>
          </p:nvPr>
        </p:nvSpPr>
        <p:spPr/>
        <p:txBody>
          <a:bodyPr/>
          <a:lstStyle/>
          <a:p>
            <a:r>
              <a:rPr lang="en-US"/>
              <a:t>PG. </a:t>
            </a:r>
            <a:fld id="{93005692-73BE-493E-93AB-ECD6027A7652}" type="slidenum">
              <a:rPr lang="en-US" smtClean="0"/>
              <a:pPr/>
              <a:t>‹#›</a:t>
            </a:fld>
            <a:endParaRPr lang="en-US"/>
          </a:p>
        </p:txBody>
      </p:sp>
      <p:sp>
        <p:nvSpPr>
          <p:cNvPr id="4" name="Title 3"/>
          <p:cNvSpPr>
            <a:spLocks noGrp="1"/>
          </p:cNvSpPr>
          <p:nvPr>
            <p:ph type="title"/>
          </p:nvPr>
        </p:nvSpPr>
        <p:spPr>
          <a:xfrm>
            <a:off x="259883" y="434108"/>
            <a:ext cx="7046081" cy="895927"/>
          </a:xfrm>
        </p:spPr>
        <p:txBody>
          <a:bodyPr/>
          <a:lstStyle>
            <a:lvl1pPr>
              <a:defRPr cap="all" baseline="0"/>
            </a:lvl1pPr>
          </a:lstStyle>
          <a:p>
            <a:r>
              <a:rPr lang="en-US"/>
              <a:t>Click to edit Master title style</a:t>
            </a:r>
          </a:p>
        </p:txBody>
      </p:sp>
    </p:spTree>
    <p:extLst>
      <p:ext uri="{BB962C8B-B14F-4D97-AF65-F5344CB8AC3E}">
        <p14:creationId xmlns:p14="http://schemas.microsoft.com/office/powerpoint/2010/main" val="126703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2" y="1709738"/>
            <a:ext cx="9399507" cy="2852737"/>
          </a:xfrm>
        </p:spPr>
        <p:txBody>
          <a:bodyPr anchor="b">
            <a:normAutofit/>
          </a:bodyPr>
          <a:lstStyle>
            <a:lvl1pPr algn="l">
              <a:defRPr sz="4000" baseline="0">
                <a:solidFill>
                  <a:schemeClr val="tx1"/>
                </a:solidFill>
              </a:defRPr>
            </a:lvl1pPr>
          </a:lstStyle>
          <a:p>
            <a:r>
              <a:rPr lang="en-US"/>
              <a:t>CLICK TO EDIT MASTER</a:t>
            </a:r>
            <a:br>
              <a:rPr lang="en-US"/>
            </a:br>
            <a:r>
              <a:rPr lang="en-US"/>
              <a:t>SECTION TITLE SLIDE</a:t>
            </a:r>
          </a:p>
        </p:txBody>
      </p:sp>
      <p:sp>
        <p:nvSpPr>
          <p:cNvPr id="3" name="Text Placeholder 2"/>
          <p:cNvSpPr>
            <a:spLocks noGrp="1"/>
          </p:cNvSpPr>
          <p:nvPr>
            <p:ph type="body" idx="1"/>
          </p:nvPr>
        </p:nvSpPr>
        <p:spPr>
          <a:xfrm>
            <a:off x="259882" y="4589463"/>
            <a:ext cx="9399507" cy="1500187"/>
          </a:xfrm>
        </p:spPr>
        <p:txBody>
          <a:bodyPr>
            <a:normAutofit/>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68CAE874-4485-D94F-9C4E-C99E4991C58B}" type="datetime1">
              <a:rPr lang="en-CA" smtClean="0"/>
              <a:t>2024-02-15</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296902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521" y="1692454"/>
            <a:ext cx="5200134" cy="1331092"/>
          </a:xfrm>
          <a:prstGeom prst="rect">
            <a:avLst/>
          </a:prstGeom>
        </p:spPr>
      </p:pic>
      <p:sp>
        <p:nvSpPr>
          <p:cNvPr id="2" name="Title 1"/>
          <p:cNvSpPr>
            <a:spLocks noGrp="1"/>
          </p:cNvSpPr>
          <p:nvPr>
            <p:ph type="ctrTitle" hasCustomPrompt="1"/>
          </p:nvPr>
        </p:nvSpPr>
        <p:spPr>
          <a:xfrm>
            <a:off x="960521" y="3727927"/>
            <a:ext cx="8770620" cy="1212056"/>
          </a:xfrm>
        </p:spPr>
        <p:txBody>
          <a:bodyPr anchor="b">
            <a:noAutofit/>
          </a:bodyPr>
          <a:lstStyle>
            <a:lvl1pPr algn="l">
              <a:defRPr sz="4000" baseline="0">
                <a:solidFill>
                  <a:schemeClr val="tx1"/>
                </a:solidFill>
                <a:latin typeface="+mj-lt"/>
              </a:defRPr>
            </a:lvl1pPr>
          </a:lstStyle>
          <a:p>
            <a:r>
              <a:rPr lang="en-US"/>
              <a:t>CLICK TO EDIT MASTER</a:t>
            </a:r>
            <a:br>
              <a:rPr lang="en-US"/>
            </a:br>
            <a:r>
              <a:rPr lang="en-US"/>
              <a:t>SECTION TITLE SLIDE OPTION 2</a:t>
            </a:r>
          </a:p>
        </p:txBody>
      </p:sp>
      <p:sp>
        <p:nvSpPr>
          <p:cNvPr id="3" name="Subtitle 2"/>
          <p:cNvSpPr>
            <a:spLocks noGrp="1"/>
          </p:cNvSpPr>
          <p:nvPr>
            <p:ph type="subTitle" idx="1"/>
          </p:nvPr>
        </p:nvSpPr>
        <p:spPr bwMode="gray">
          <a:xfrm>
            <a:off x="960521" y="4947813"/>
            <a:ext cx="8770620" cy="666549"/>
          </a:xfrm>
        </p:spPr>
        <p:txBody>
          <a:bodyPr anchor="t">
            <a:normAutofit/>
          </a:bodyPr>
          <a:lstStyle>
            <a:lvl1pPr marL="0" indent="0" algn="l">
              <a:buNone/>
              <a:defRPr sz="2400">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061F72-1DB3-604C-8489-33729F143DFA}" type="datetime1">
              <a:rPr lang="en-CA" smtClean="0"/>
              <a:t>2024-02-15</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r>
              <a:rPr lang="en-US"/>
              <a:t>PG. </a:t>
            </a:r>
            <a:fld id="{93005692-73BE-493E-93AB-ECD6027A7652}" type="slidenum">
              <a:rPr lang="en-US" smtClean="0"/>
              <a:pPr/>
              <a:t>‹#›</a:t>
            </a:fld>
            <a:endParaRPr lang="en-US"/>
          </a:p>
        </p:txBody>
      </p:sp>
      <p:grpSp>
        <p:nvGrpSpPr>
          <p:cNvPr id="16" name="Group 15"/>
          <p:cNvGrpSpPr/>
          <p:nvPr userDrawn="1"/>
        </p:nvGrpSpPr>
        <p:grpSpPr>
          <a:xfrm>
            <a:off x="0" y="0"/>
            <a:ext cx="12192000" cy="397164"/>
            <a:chOff x="421830" y="1342659"/>
            <a:chExt cx="10018760" cy="290558"/>
          </a:xfrm>
        </p:grpSpPr>
        <p:sp>
          <p:nvSpPr>
            <p:cNvPr id="17" name="Rectangle 16"/>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274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3" y="434108"/>
            <a:ext cx="11569729" cy="895927"/>
          </a:xfrm>
        </p:spPr>
        <p:txBody>
          <a:bodyPr/>
          <a:lstStyle/>
          <a:p>
            <a:r>
              <a:rPr lang="en-US"/>
              <a:t>CLICK TO EDIT MASTER TITLE STYLE</a:t>
            </a:r>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2028A572-0448-6844-A717-8E222ABEFFF8}" type="datetime1">
              <a:rPr lang="en-CA" smtClean="0"/>
              <a:t>2024-02-15</a:t>
            </a:fld>
            <a:endParaRPr lang="en-US"/>
          </a:p>
        </p:txBody>
      </p:sp>
      <p:sp>
        <p:nvSpPr>
          <p:cNvPr id="9" name="Footer Placeholder 8"/>
          <p:cNvSpPr>
            <a:spLocks noGrp="1"/>
          </p:cNvSpPr>
          <p:nvPr>
            <p:ph type="ftr" sz="quarter" idx="11"/>
          </p:nvPr>
        </p:nvSpPr>
        <p:spPr/>
        <p:txBody>
          <a:bodyPr/>
          <a:lstStyle/>
          <a:p>
            <a:r>
              <a:rPr lang="en-US"/>
              <a:t>PRESENTATION TITLE</a:t>
            </a:r>
          </a:p>
        </p:txBody>
      </p:sp>
      <p:sp>
        <p:nvSpPr>
          <p:cNvPr id="10" name="Slide Number Placeholder 9"/>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22385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9790545" y="6147742"/>
            <a:ext cx="2060466" cy="527423"/>
          </a:xfrm>
          <a:prstGeom prst="rect">
            <a:avLst/>
          </a:prstGeom>
        </p:spPr>
      </p:pic>
      <p:sp>
        <p:nvSpPr>
          <p:cNvPr id="2" name="Title Placeholder 1"/>
          <p:cNvSpPr>
            <a:spLocks noGrp="1"/>
          </p:cNvSpPr>
          <p:nvPr>
            <p:ph type="title"/>
          </p:nvPr>
        </p:nvSpPr>
        <p:spPr>
          <a:xfrm>
            <a:off x="259883" y="434108"/>
            <a:ext cx="11569729" cy="89592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59882" y="1413163"/>
            <a:ext cx="11569729" cy="45951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38014" y="6335309"/>
            <a:ext cx="1181114"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454231B3-00E6-3A43-8F36-3DAF72FA48D7}" type="datetime1">
              <a:rPr lang="en-CA" smtClean="0"/>
              <a:t>2024-02-15</a:t>
            </a:fld>
            <a:endParaRPr lang="en-US"/>
          </a:p>
        </p:txBody>
      </p:sp>
      <p:sp>
        <p:nvSpPr>
          <p:cNvPr id="5" name="Footer Placeholder 4"/>
          <p:cNvSpPr>
            <a:spLocks noGrp="1"/>
          </p:cNvSpPr>
          <p:nvPr>
            <p:ph type="ftr" sz="quarter" idx="3"/>
          </p:nvPr>
        </p:nvSpPr>
        <p:spPr>
          <a:xfrm>
            <a:off x="259882" y="6335309"/>
            <a:ext cx="5226517"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PRESENTATION TITLE</a:t>
            </a:r>
          </a:p>
        </p:txBody>
      </p:sp>
      <p:sp>
        <p:nvSpPr>
          <p:cNvPr id="6" name="Slide Number Placeholder 5"/>
          <p:cNvSpPr>
            <a:spLocks noGrp="1"/>
          </p:cNvSpPr>
          <p:nvPr>
            <p:ph type="sldNum" sz="quarter" idx="4"/>
          </p:nvPr>
        </p:nvSpPr>
        <p:spPr>
          <a:xfrm>
            <a:off x="5588000" y="6335309"/>
            <a:ext cx="1016000"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PG. </a:t>
            </a:r>
            <a:fld id="{93005692-73BE-493E-93AB-ECD6027A7652}" type="slidenum">
              <a:rPr lang="en-US" smtClean="0"/>
              <a:pPr/>
              <a:t>‹#›</a:t>
            </a:fld>
            <a:endParaRPr lang="en-US"/>
          </a:p>
        </p:txBody>
      </p:sp>
      <p:grpSp>
        <p:nvGrpSpPr>
          <p:cNvPr id="15" name="Group 14"/>
          <p:cNvGrpSpPr/>
          <p:nvPr userDrawn="1"/>
        </p:nvGrpSpPr>
        <p:grpSpPr>
          <a:xfrm>
            <a:off x="0" y="0"/>
            <a:ext cx="12192000" cy="397164"/>
            <a:chOff x="421830" y="1342659"/>
            <a:chExt cx="10018760" cy="290558"/>
          </a:xfrm>
        </p:grpSpPr>
        <p:sp>
          <p:nvSpPr>
            <p:cNvPr id="16" name="Rectangle 15"/>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669" r:id="rId1"/>
    <p:sldLayoutId id="2147483714" r:id="rId2"/>
    <p:sldLayoutId id="2147483715" r:id="rId3"/>
    <p:sldLayoutId id="2147483716" r:id="rId4"/>
    <p:sldLayoutId id="2147483670" r:id="rId5"/>
    <p:sldLayoutId id="2147483693" r:id="rId6"/>
    <p:sldLayoutId id="2147483671" r:id="rId7"/>
    <p:sldLayoutId id="2147483690" r:id="rId8"/>
    <p:sldLayoutId id="2147483672" r:id="rId9"/>
    <p:sldLayoutId id="2147483673" r:id="rId10"/>
    <p:sldLayoutId id="2147483674" r:id="rId11"/>
    <p:sldLayoutId id="2147483675" r:id="rId12"/>
    <p:sldLayoutId id="2147483710" r:id="rId13"/>
    <p:sldLayoutId id="2147483717" r:id="rId14"/>
    <p:sldLayoutId id="2147483718" r:id="rId15"/>
    <p:sldLayoutId id="2147483719" r:id="rId16"/>
    <p:sldLayoutId id="2147483720" r:id="rId17"/>
    <p:sldLayoutId id="2147483721" r:id="rId18"/>
    <p:sldLayoutId id="2147483712" r:id="rId19"/>
    <p:sldLayoutId id="2147483713"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3600" b="0" kern="1200" spc="50" baseline="0">
          <a:solidFill>
            <a:schemeClr val="tx1"/>
          </a:solidFill>
          <a:latin typeface="+mj-lt"/>
          <a:ea typeface="+mj-ea"/>
          <a:cs typeface="+mj-cs"/>
        </a:defRPr>
      </a:lvl1pPr>
    </p:titleStyle>
    <p:body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9.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cihr-irsc.gc.ca/e/52352.html" TargetMode="External"/><Relationship Id="rId5" Type="http://schemas.openxmlformats.org/officeDocument/2006/relationships/image" Target="../media/image8.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akOe5-UsQ2o" TargetMode="External"/><Relationship Id="rId2" Type="http://schemas.openxmlformats.org/officeDocument/2006/relationships/hyperlink" Target="https://www.youtube.com/watch?v=1Ea5WudpEAs"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9.png"/><Relationship Id="rId5" Type="http://schemas.openxmlformats.org/officeDocument/2006/relationships/hyperlink" Target="https://www.raceforward.org/reporting-guide" TargetMode="External"/><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jm5DWa2bpbs" TargetMode="External"/><Relationship Id="rId2" Type="http://schemas.openxmlformats.org/officeDocument/2006/relationships/hyperlink" Target="https://www.youtube.com/watch?v=TzuOlyyQlug&amp;t=61s"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0388" y="2860965"/>
            <a:ext cx="7962472" cy="1136069"/>
          </a:xfrm>
        </p:spPr>
        <p:txBody>
          <a:bodyPr>
            <a:normAutofit/>
          </a:bodyPr>
          <a:lstStyle/>
          <a:p>
            <a:pPr algn="l" rtl="0" fontAlgn="base"/>
            <a:r>
              <a:rPr lang="en-US" sz="1800" b="0" i="0" u="none" strike="noStrike" dirty="0">
                <a:solidFill>
                  <a:srgbClr val="000000"/>
                </a:solidFill>
                <a:effectLst/>
              </a:rPr>
              <a:t>Anti-Racism Unit </a:t>
            </a:r>
            <a:r>
              <a:rPr lang="en-US" sz="1800" b="0" i="0" dirty="0">
                <a:solidFill>
                  <a:srgbClr val="808080"/>
                </a:solidFill>
                <a:effectLst/>
              </a:rPr>
              <a:t>​</a:t>
            </a:r>
            <a:endParaRPr lang="en-US" sz="2000" b="0" i="0" dirty="0">
              <a:solidFill>
                <a:srgbClr val="000000"/>
              </a:solidFill>
              <a:effectLst/>
            </a:endParaRPr>
          </a:p>
          <a:p>
            <a:pPr algn="l" rtl="0" fontAlgn="base"/>
            <a:r>
              <a:rPr lang="en-US" sz="1800" b="0" i="0" u="none" strike="noStrike" dirty="0">
                <a:solidFill>
                  <a:srgbClr val="000000"/>
                </a:solidFill>
                <a:effectLst/>
              </a:rPr>
              <a:t>Office of Equity, Diversity, Inclusion, and Anti-Racism</a:t>
            </a:r>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sz="2200" dirty="0">
              <a:solidFill>
                <a:schemeClr val="tx1"/>
              </a:solidFill>
            </a:endParaRPr>
          </a:p>
          <a:p>
            <a:endParaRPr lang="en-US" sz="2400" dirty="0">
              <a:solidFill>
                <a:schemeClr val="tx1"/>
              </a:solidFill>
            </a:endParaRPr>
          </a:p>
          <a:p>
            <a:endParaRPr lang="en-US" sz="2400" dirty="0">
              <a:solidFill>
                <a:schemeClr val="tx1"/>
              </a:solidFill>
            </a:endParaRPr>
          </a:p>
          <a:p>
            <a:endParaRPr lang="en-US" sz="2200" dirty="0">
              <a:solidFill>
                <a:schemeClr val="tx1"/>
              </a:solidFill>
            </a:endParaRPr>
          </a:p>
        </p:txBody>
      </p:sp>
      <p:sp>
        <p:nvSpPr>
          <p:cNvPr id="17" name="Title 1">
            <a:extLst>
              <a:ext uri="{C183D7F6-B498-43B3-948B-1728B52AA6E4}">
                <adec:decorative xmlns:adec="http://schemas.microsoft.com/office/drawing/2017/decorative" val="1"/>
              </a:ext>
            </a:extLst>
          </p:cNvPr>
          <p:cNvSpPr txBox="1">
            <a:spLocks/>
          </p:cNvSpPr>
          <p:nvPr/>
        </p:nvSpPr>
        <p:spPr>
          <a:xfrm>
            <a:off x="452740" y="-190500"/>
            <a:ext cx="5287660" cy="3363387"/>
          </a:xfrm>
          <a:prstGeom prst="rect">
            <a:avLst/>
          </a:prstGeom>
        </p:spPr>
        <p:txBody>
          <a:bodyPr vert="horz" lIns="0" tIns="45720" rIns="91440" bIns="45720" rtlCol="0" anchor="b">
            <a:normAutofit fontScale="97500"/>
          </a:bodyPr>
          <a:lstStyle>
            <a:lvl1pPr algn="l" defTabSz="914400" rtl="0" eaLnBrk="1" latinLnBrk="0" hangingPunct="1">
              <a:lnSpc>
                <a:spcPct val="85000"/>
              </a:lnSpc>
              <a:spcBef>
                <a:spcPct val="0"/>
              </a:spcBef>
              <a:buNone/>
              <a:defRPr sz="5400" b="0" kern="1200" spc="50" baseline="0">
                <a:solidFill>
                  <a:schemeClr val="tx1"/>
                </a:solidFill>
                <a:latin typeface="+mj-lt"/>
                <a:ea typeface="+mj-ea"/>
                <a:cs typeface="+mj-cs"/>
              </a:defRPr>
            </a:lvl1pPr>
          </a:lstStyle>
          <a:p>
            <a:endParaRPr lang="en-US"/>
          </a:p>
        </p:txBody>
      </p:sp>
      <p:sp>
        <p:nvSpPr>
          <p:cNvPr id="8" name="Rectangle 7">
            <a:extLst>
              <a:ext uri="{FF2B5EF4-FFF2-40B4-BE49-F238E27FC236}">
                <a16:creationId xmlns:a16="http://schemas.microsoft.com/office/drawing/2014/main" id="{11B1C606-1D41-4D45-BFE2-26E2A92AE3BD}"/>
              </a:ext>
            </a:extLst>
          </p:cNvPr>
          <p:cNvSpPr/>
          <p:nvPr/>
        </p:nvSpPr>
        <p:spPr>
          <a:xfrm>
            <a:off x="449881" y="3839308"/>
            <a:ext cx="2691829" cy="553998"/>
          </a:xfrm>
          <a:prstGeom prst="rect">
            <a:avLst/>
          </a:prstGeom>
          <a:solidFill>
            <a:schemeClr val="accent1"/>
          </a:solidFill>
        </p:spPr>
        <p:txBody>
          <a:bodyPr wrap="square" lIns="91440" tIns="45720" rIns="91440" bIns="45720" anchor="t">
            <a:spAutoFit/>
          </a:bodyPr>
          <a:lstStyle/>
          <a:p>
            <a:pPr algn="ctr"/>
            <a:r>
              <a:rPr lang="en-US" sz="1500" dirty="0">
                <a:latin typeface="Verdana"/>
                <a:ea typeface="Verdana"/>
                <a:cs typeface="Verdana" charset="0"/>
              </a:rPr>
              <a:t>Version Date: February 2024</a:t>
            </a:r>
          </a:p>
        </p:txBody>
      </p:sp>
      <p:sp>
        <p:nvSpPr>
          <p:cNvPr id="6" name="Title 1" descr="Title Disrupting and Decentering whiteness &#10;">
            <a:extLst>
              <a:ext uri="{FF2B5EF4-FFF2-40B4-BE49-F238E27FC236}">
                <a16:creationId xmlns:a16="http://schemas.microsoft.com/office/drawing/2014/main" id="{CA3DC726-A422-3126-AEFE-65F77FAC044D}"/>
              </a:ext>
            </a:extLst>
          </p:cNvPr>
          <p:cNvSpPr>
            <a:spLocks noGrp="1"/>
          </p:cNvSpPr>
          <p:nvPr>
            <p:ph type="ctrTitle"/>
          </p:nvPr>
        </p:nvSpPr>
        <p:spPr>
          <a:xfrm>
            <a:off x="486246" y="828817"/>
            <a:ext cx="10517421" cy="2032147"/>
          </a:xfrm>
        </p:spPr>
        <p:txBody>
          <a:bodyPr/>
          <a:lstStyle/>
          <a:p>
            <a:pPr rtl="0" eaLnBrk="1" latinLnBrk="0" hangingPunct="1"/>
            <a:r>
              <a:rPr lang="en-US" sz="1800" kern="1200" dirty="0">
                <a:solidFill>
                  <a:srgbClr val="000000"/>
                </a:solidFill>
                <a:effectLst/>
                <a:latin typeface="Georgia" panose="02040502050405020303" pitchFamily="18" charset="0"/>
                <a:ea typeface="+mn-ea"/>
                <a:cs typeface="+mn-cs"/>
              </a:rPr>
              <a:t> </a:t>
            </a:r>
            <a:endParaRPr lang="en-CA" dirty="0">
              <a:effectLst/>
            </a:endParaRPr>
          </a:p>
          <a:p>
            <a:r>
              <a:rPr lang="en-CA" dirty="0"/>
              <a:t>Pathways for Addressing (with care) Disclosures of Racism </a:t>
            </a:r>
            <a:br>
              <a:rPr lang="en-CA" dirty="0"/>
            </a:br>
            <a:r>
              <a:rPr lang="en-CA" dirty="0">
                <a:solidFill>
                  <a:srgbClr val="E4B429"/>
                </a:solidFill>
              </a:rPr>
              <a:t>PART 2 </a:t>
            </a:r>
          </a:p>
        </p:txBody>
      </p:sp>
    </p:spTree>
    <p:extLst>
      <p:ext uri="{BB962C8B-B14F-4D97-AF65-F5344CB8AC3E}">
        <p14:creationId xmlns:p14="http://schemas.microsoft.com/office/powerpoint/2010/main" val="350170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BEFA35-2431-DE25-FB39-A2DBFA76CA49}"/>
              </a:ext>
            </a:extLst>
          </p:cNvPr>
          <p:cNvSpPr>
            <a:spLocks noGrp="1"/>
          </p:cNvSpPr>
          <p:nvPr>
            <p:ph type="title"/>
          </p:nvPr>
        </p:nvSpPr>
        <p:spPr>
          <a:xfrm>
            <a:off x="311135" y="1957311"/>
            <a:ext cx="4891485" cy="2346675"/>
          </a:xfrm>
        </p:spPr>
        <p:txBody>
          <a:bodyPr>
            <a:normAutofit/>
          </a:bodyPr>
          <a:lstStyle/>
          <a:p>
            <a:r>
              <a:rPr lang="en-CA"/>
              <a:t>Positionality &amp; Privilege</a:t>
            </a:r>
          </a:p>
        </p:txBody>
      </p:sp>
      <p:pic>
        <p:nvPicPr>
          <p:cNvPr id="2" name="Picture 2">
            <a:extLst>
              <a:ext uri="{FF2B5EF4-FFF2-40B4-BE49-F238E27FC236}">
                <a16:creationId xmlns:a16="http://schemas.microsoft.com/office/drawing/2014/main" id="{93E6F7D7-8459-8DE1-01F2-B8986C795B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403" r="13311"/>
          <a:stretch/>
        </p:blipFill>
        <p:spPr bwMode="auto">
          <a:xfrm>
            <a:off x="5439103" y="126646"/>
            <a:ext cx="6589607" cy="66047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5DAF57-A25F-B5B3-B7D7-0F07BFC4F990}"/>
              </a:ext>
            </a:extLst>
          </p:cNvPr>
          <p:cNvSpPr txBox="1"/>
          <p:nvPr/>
        </p:nvSpPr>
        <p:spPr>
          <a:xfrm>
            <a:off x="311135" y="5654135"/>
            <a:ext cx="4891485" cy="1077218"/>
          </a:xfrm>
          <a:prstGeom prst="rect">
            <a:avLst/>
          </a:prstGeom>
          <a:noFill/>
        </p:spPr>
        <p:txBody>
          <a:bodyPr wrap="square" rtlCol="0">
            <a:spAutoFit/>
          </a:bodyPr>
          <a:lstStyle/>
          <a:p>
            <a:r>
              <a:rPr lang="en-CA" sz="1600">
                <a:latin typeface="Arial" panose="020B0604020202020204" pitchFamily="34" charset="0"/>
                <a:cs typeface="Arial" panose="020B0604020202020204" pitchFamily="34" charset="0"/>
              </a:rPr>
              <a:t>Image source: Introduction to Equity, University of Waterloo. </a:t>
            </a:r>
            <a:r>
              <a:rPr lang="en-CA" sz="1600" u="sng">
                <a:latin typeface="Arial" panose="020B0604020202020204" pitchFamily="34" charset="0"/>
                <a:cs typeface="Arial" panose="020B0604020202020204" pitchFamily="34" charset="0"/>
              </a:rPr>
              <a:t>Original Source</a:t>
            </a:r>
            <a:r>
              <a:rPr lang="en-CA" sz="1600">
                <a:latin typeface="Arial" panose="020B0604020202020204" pitchFamily="34" charset="0"/>
                <a:cs typeface="Arial" panose="020B0604020202020204" pitchFamily="34" charset="0"/>
              </a:rPr>
              <a:t>:</a:t>
            </a:r>
            <a:r>
              <a:rPr lang="en-US" sz="1600" b="0" i="0" strike="noStrike">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Meet the Methods Series: Quantitative intersectional study design and primary data collection (cihr-irsc.gc.ca)</a:t>
            </a:r>
            <a:r>
              <a:rPr lang="en-US" sz="1600" b="0" i="0" strike="noStrike">
                <a:effectLst/>
                <a:latin typeface="Arial" panose="020B0604020202020204" pitchFamily="34" charset="0"/>
                <a:cs typeface="Arial" panose="020B0604020202020204" pitchFamily="34" charset="0"/>
              </a:rPr>
              <a:t> page 40</a:t>
            </a:r>
            <a:endParaRPr lang="en-CA" sz="1600">
              <a:latin typeface="Arial" panose="020B0604020202020204" pitchFamily="34" charset="0"/>
              <a:cs typeface="Arial" panose="020B0604020202020204" pitchFamily="34" charset="0"/>
            </a:endParaRPr>
          </a:p>
        </p:txBody>
      </p:sp>
      <p:sp>
        <p:nvSpPr>
          <p:cNvPr id="5" name="TextBox 1">
            <a:extLst>
              <a:ext uri="{FF2B5EF4-FFF2-40B4-BE49-F238E27FC236}">
                <a16:creationId xmlns:a16="http://schemas.microsoft.com/office/drawing/2014/main" id="{5A33FDBD-C634-4F5B-87C2-828A5A0ABC71}"/>
              </a:ext>
            </a:extLst>
          </p:cNvPr>
          <p:cNvSpPr txBox="1"/>
          <p:nvPr/>
        </p:nvSpPr>
        <p:spPr>
          <a:xfrm>
            <a:off x="10034183" y="116560"/>
            <a:ext cx="2076172"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rgbClr val="000000"/>
                </a:solidFill>
                <a:latin typeface="Arial"/>
                <a:cs typeface="Arial"/>
              </a:rPr>
              <a:t>** BODY SIZE,</a:t>
            </a:r>
          </a:p>
          <a:p>
            <a:r>
              <a:rPr lang="en-US" sz="1400" b="1">
                <a:solidFill>
                  <a:srgbClr val="000000"/>
                </a:solidFill>
                <a:latin typeface="Arial"/>
                <a:cs typeface="Arial"/>
              </a:rPr>
              <a:t>NEURODIVERGENCE</a:t>
            </a:r>
          </a:p>
        </p:txBody>
      </p:sp>
      <p:pic>
        <p:nvPicPr>
          <p:cNvPr id="7" name="Audio Recording Feb 15, 2024 at 10:12:16 AM">
            <a:hlinkClick r:id="" action="ppaction://media"/>
            <a:extLst>
              <a:ext uri="{FF2B5EF4-FFF2-40B4-BE49-F238E27FC236}">
                <a16:creationId xmlns:a16="http://schemas.microsoft.com/office/drawing/2014/main" id="{245EA486-6E4A-B617-62D6-197FB463DF0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38628" y="378170"/>
            <a:ext cx="812800" cy="812800"/>
          </a:xfrm>
          <a:prstGeom prst="rect">
            <a:avLst/>
          </a:prstGeom>
          <a:solidFill>
            <a:schemeClr val="accent2"/>
          </a:solidFill>
        </p:spPr>
      </p:pic>
    </p:spTree>
    <p:extLst>
      <p:ext uri="{BB962C8B-B14F-4D97-AF65-F5344CB8AC3E}">
        <p14:creationId xmlns:p14="http://schemas.microsoft.com/office/powerpoint/2010/main" val="71144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8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0A735-3208-ED0E-ECBB-AD8D37E8BE11}"/>
              </a:ext>
            </a:extLst>
          </p:cNvPr>
          <p:cNvSpPr>
            <a:spLocks noGrp="1"/>
          </p:cNvSpPr>
          <p:nvPr>
            <p:ph type="title"/>
          </p:nvPr>
        </p:nvSpPr>
        <p:spPr/>
        <p:txBody>
          <a:bodyPr/>
          <a:lstStyle/>
          <a:p>
            <a:r>
              <a:rPr lang="en-CA" dirty="0"/>
              <a:t>Reflect: Self-awareness and relationality </a:t>
            </a:r>
          </a:p>
        </p:txBody>
      </p:sp>
      <p:sp>
        <p:nvSpPr>
          <p:cNvPr id="3" name="Content Placeholder 2">
            <a:extLst>
              <a:ext uri="{FF2B5EF4-FFF2-40B4-BE49-F238E27FC236}">
                <a16:creationId xmlns:a16="http://schemas.microsoft.com/office/drawing/2014/main" id="{9BC185FF-5AD7-CB6A-AD88-58FE5CD1CB2B}"/>
              </a:ext>
            </a:extLst>
          </p:cNvPr>
          <p:cNvSpPr>
            <a:spLocks noGrp="1"/>
          </p:cNvSpPr>
          <p:nvPr>
            <p:ph idx="1"/>
          </p:nvPr>
        </p:nvSpPr>
        <p:spPr/>
        <p:txBody>
          <a:bodyPr>
            <a:normAutofit/>
          </a:bodyPr>
          <a:lstStyle/>
          <a:p>
            <a:pPr marL="0" indent="0">
              <a:buNone/>
            </a:pPr>
            <a:r>
              <a:rPr lang="en-CA" dirty="0"/>
              <a:t>Reflection questions:</a:t>
            </a:r>
          </a:p>
          <a:p>
            <a:pPr lvl="1" fontAlgn="base">
              <a:buFont typeface="Arial" panose="020B0604020202020204" pitchFamily="34" charset="0"/>
              <a:buChar char="•"/>
            </a:pPr>
            <a:r>
              <a:rPr lang="en-CA" sz="2400" b="0" i="0" u="none" strike="noStrike" dirty="0">
                <a:solidFill>
                  <a:srgbClr val="000000"/>
                </a:solidFill>
                <a:effectLst/>
                <a:latin typeface="Arial" panose="020B0604020202020204" pitchFamily="34" charset="0"/>
              </a:rPr>
              <a:t>Why is self-awareness important?</a:t>
            </a:r>
            <a:r>
              <a:rPr lang="en-US" sz="2400" b="0" i="0" dirty="0">
                <a:solidFill>
                  <a:srgbClr val="000000"/>
                </a:solidFill>
                <a:effectLst/>
                <a:latin typeface="Arial" panose="020B0604020202020204" pitchFamily="34" charset="0"/>
              </a:rPr>
              <a:t>​</a:t>
            </a:r>
          </a:p>
          <a:p>
            <a:pPr lvl="1" fontAlgn="base">
              <a:buFont typeface="Arial" panose="020B0604020202020204" pitchFamily="34" charset="0"/>
              <a:buChar char="•"/>
            </a:pPr>
            <a:r>
              <a:rPr lang="en-CA" sz="2400" b="0" i="0" u="none" strike="noStrike" dirty="0">
                <a:solidFill>
                  <a:srgbClr val="000000"/>
                </a:solidFill>
                <a:effectLst/>
                <a:latin typeface="Arial" panose="020B0604020202020204" pitchFamily="34" charset="0"/>
              </a:rPr>
              <a:t>How might our understanding of our social identities help us understand different lived experiences?</a:t>
            </a:r>
            <a:endParaRPr lang="en-US" sz="2400" b="0" i="0" dirty="0">
              <a:solidFill>
                <a:srgbClr val="000000"/>
              </a:solidFill>
              <a:effectLst/>
              <a:latin typeface="Arial" panose="020B0604020202020204" pitchFamily="34" charset="0"/>
            </a:endParaRPr>
          </a:p>
        </p:txBody>
      </p:sp>
      <p:pic>
        <p:nvPicPr>
          <p:cNvPr id="4" name="Audio Recording Feb 8, 2024 at 11:49:16 AM">
            <a:hlinkClick r:id="" action="ppaction://media"/>
            <a:extLst>
              <a:ext uri="{FF2B5EF4-FFF2-40B4-BE49-F238E27FC236}">
                <a16:creationId xmlns:a16="http://schemas.microsoft.com/office/drawing/2014/main" id="{5CCDAE85-8A36-4F97-1648-EBCE0F9399E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3040" y="6008280"/>
            <a:ext cx="812800" cy="812800"/>
          </a:xfrm>
          <a:prstGeom prst="rect">
            <a:avLst/>
          </a:prstGeom>
          <a:solidFill>
            <a:schemeClr val="accent2"/>
          </a:solidFill>
        </p:spPr>
      </p:pic>
    </p:spTree>
    <p:extLst>
      <p:ext uri="{BB962C8B-B14F-4D97-AF65-F5344CB8AC3E}">
        <p14:creationId xmlns:p14="http://schemas.microsoft.com/office/powerpoint/2010/main" val="175666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77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D1657-6D28-EEA0-40B9-29A933BDDB22}"/>
              </a:ext>
            </a:extLst>
          </p:cNvPr>
          <p:cNvSpPr>
            <a:spLocks noGrp="1"/>
          </p:cNvSpPr>
          <p:nvPr>
            <p:ph type="title"/>
          </p:nvPr>
        </p:nvSpPr>
        <p:spPr/>
        <p:txBody>
          <a:bodyPr/>
          <a:lstStyle/>
          <a:p>
            <a:r>
              <a:rPr lang="en-US" dirty="0"/>
              <a:t>Learn More: Privilege &amp; Intersectionality </a:t>
            </a:r>
          </a:p>
        </p:txBody>
      </p:sp>
      <p:sp>
        <p:nvSpPr>
          <p:cNvPr id="3" name="Content Placeholder 2">
            <a:extLst>
              <a:ext uri="{FF2B5EF4-FFF2-40B4-BE49-F238E27FC236}">
                <a16:creationId xmlns:a16="http://schemas.microsoft.com/office/drawing/2014/main" id="{FFE1527A-A5E1-F4DA-031A-D9C53DD84E23}"/>
              </a:ext>
            </a:extLst>
          </p:cNvPr>
          <p:cNvSpPr>
            <a:spLocks noGrp="1"/>
          </p:cNvSpPr>
          <p:nvPr>
            <p:ph idx="1"/>
          </p:nvPr>
        </p:nvSpPr>
        <p:spPr/>
        <p:txBody>
          <a:bodyPr>
            <a:normAutofit/>
          </a:bodyPr>
          <a:lstStyle/>
          <a:p>
            <a:pPr marL="0" indent="0" algn="l" rtl="0" fontAlgn="base">
              <a:buNone/>
            </a:pPr>
            <a:r>
              <a:rPr lang="en-US" b="1" i="0" u="sng" strike="noStrike" dirty="0">
                <a:solidFill>
                  <a:srgbClr val="0563C1"/>
                </a:solidFill>
                <a:effectLst/>
                <a:hlinkClick r:id="rId2"/>
              </a:rPr>
              <a:t>Privilege is power. How you can use it to do some good!</a:t>
            </a:r>
            <a:r>
              <a:rPr lang="en-US" b="1" i="0" dirty="0">
                <a:solidFill>
                  <a:srgbClr val="000000"/>
                </a:solidFill>
                <a:effectLst/>
              </a:rPr>
              <a:t> (5:05) </a:t>
            </a:r>
          </a:p>
          <a:p>
            <a:pPr marL="0" indent="0" algn="l" rtl="0" fontAlgn="base">
              <a:buNone/>
            </a:pPr>
            <a:r>
              <a:rPr lang="en-US" b="0" i="0" dirty="0">
                <a:solidFill>
                  <a:srgbClr val="000000"/>
                </a:solidFill>
                <a:effectLst/>
              </a:rPr>
              <a:t>This video discusses what privilege is, where it comes from, and what we can do to address it.  </a:t>
            </a:r>
            <a:endParaRPr lang="en-US" b="1" u="sng" dirty="0">
              <a:solidFill>
                <a:srgbClr val="0563C1"/>
              </a:solidFill>
              <a:hlinkClick r:id="rId3"/>
            </a:endParaRPr>
          </a:p>
          <a:p>
            <a:pPr marL="0" indent="0" algn="l" rtl="0" fontAlgn="base">
              <a:buNone/>
            </a:pPr>
            <a:r>
              <a:rPr lang="en-US" b="1" i="0" u="sng" strike="noStrike" dirty="0">
                <a:solidFill>
                  <a:srgbClr val="0563C1"/>
                </a:solidFill>
                <a:effectLst/>
                <a:hlinkClick r:id="rId3"/>
              </a:rPr>
              <a:t>The urgency of intersectionality | Kimberlé Crenshaw</a:t>
            </a:r>
            <a:r>
              <a:rPr lang="en-US" b="1" i="0" dirty="0">
                <a:solidFill>
                  <a:srgbClr val="000000"/>
                </a:solidFill>
                <a:effectLst/>
              </a:rPr>
              <a:t> (18:49) </a:t>
            </a:r>
            <a:r>
              <a:rPr lang="en-US" b="0" i="0" dirty="0">
                <a:solidFill>
                  <a:srgbClr val="000000"/>
                </a:solidFill>
                <a:effectLst/>
              </a:rPr>
              <a:t> </a:t>
            </a:r>
          </a:p>
          <a:p>
            <a:pPr marL="0" indent="0" algn="l" rtl="0" fontAlgn="base">
              <a:buNone/>
            </a:pPr>
            <a:r>
              <a:rPr lang="en-US" b="0" i="0" dirty="0">
                <a:solidFill>
                  <a:srgbClr val="000000"/>
                </a:solidFill>
                <a:effectLst/>
              </a:rPr>
              <a:t>In this Ted Talk, </a:t>
            </a:r>
            <a:r>
              <a:rPr lang="en-US" b="0" i="0" dirty="0" err="1">
                <a:solidFill>
                  <a:srgbClr val="000000"/>
                </a:solidFill>
                <a:effectLst/>
              </a:rPr>
              <a:t>Kimberlé</a:t>
            </a:r>
            <a:r>
              <a:rPr lang="en-US" b="0" i="0" dirty="0">
                <a:solidFill>
                  <a:srgbClr val="000000"/>
                </a:solidFill>
                <a:effectLst/>
              </a:rPr>
              <a:t> Crenshaw discusses what led her to develop the term “intersectionality,” what it means to her, and how recognizing intersectionality allows us to identify the unique experiences Black women face with police brutality.  </a:t>
            </a:r>
          </a:p>
        </p:txBody>
      </p:sp>
    </p:spTree>
    <p:extLst>
      <p:ext uri="{BB962C8B-B14F-4D97-AF65-F5344CB8AC3E}">
        <p14:creationId xmlns:p14="http://schemas.microsoft.com/office/powerpoint/2010/main" val="137193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EB972-6BD6-47D1-9E78-CE35D79FC904}"/>
              </a:ext>
            </a:extLst>
          </p:cNvPr>
          <p:cNvSpPr>
            <a:spLocks noGrp="1"/>
          </p:cNvSpPr>
          <p:nvPr>
            <p:ph type="title"/>
          </p:nvPr>
        </p:nvSpPr>
        <p:spPr>
          <a:xfrm>
            <a:off x="259882" y="345115"/>
            <a:ext cx="9914859" cy="1329004"/>
          </a:xfrm>
        </p:spPr>
        <p:txBody>
          <a:bodyPr/>
          <a:lstStyle/>
          <a:p>
            <a:r>
              <a:rPr lang="en-US" dirty="0"/>
              <a:t>What does it mean to be anti-racist?</a:t>
            </a:r>
          </a:p>
        </p:txBody>
      </p:sp>
      <p:sp>
        <p:nvSpPr>
          <p:cNvPr id="5" name="Content Placeholder 7">
            <a:extLst>
              <a:ext uri="{FF2B5EF4-FFF2-40B4-BE49-F238E27FC236}">
                <a16:creationId xmlns:a16="http://schemas.microsoft.com/office/drawing/2014/main" id="{976D4E37-84A1-2513-5E59-02D01774B778}"/>
              </a:ext>
            </a:extLst>
          </p:cNvPr>
          <p:cNvSpPr>
            <a:spLocks noGrp="1"/>
          </p:cNvSpPr>
          <p:nvPr>
            <p:ph idx="1"/>
          </p:nvPr>
        </p:nvSpPr>
        <p:spPr>
          <a:xfrm>
            <a:off x="259882" y="1413163"/>
            <a:ext cx="11569729" cy="5099722"/>
          </a:xfrm>
        </p:spPr>
        <p:txBody>
          <a:bodyPr>
            <a:normAutofit lnSpcReduction="10000"/>
          </a:bodyPr>
          <a:lstStyle/>
          <a:p>
            <a:pPr algn="l" rtl="0" fontAlgn="base">
              <a:buFont typeface="Arial" panose="020B0604020202020204" pitchFamily="34" charset="0"/>
              <a:buChar char="•"/>
            </a:pPr>
            <a:r>
              <a:rPr lang="en-CA" b="0" i="0" u="none" strike="noStrike" dirty="0">
                <a:solidFill>
                  <a:srgbClr val="000000"/>
                </a:solidFill>
                <a:effectLst/>
                <a:latin typeface="Arial" panose="020B0604020202020204" pitchFamily="34" charset="0"/>
              </a:rPr>
              <a:t>The only thing that should come after: “I’m not racist but….” is “but racism is so ingrained in my society and culture that on some level I definitely am and need to do my part to destroy the system of oppression that people like me have created and benefit from on the daily.”- Sheri Faye Rosendahl</a:t>
            </a:r>
            <a:r>
              <a:rPr lang="en-US" b="0" i="0" dirty="0">
                <a:solidFill>
                  <a:srgbClr val="000000"/>
                </a:solidFill>
                <a:effectLst/>
                <a:latin typeface="Arial" panose="020B0604020202020204" pitchFamily="34" charset="0"/>
              </a:rPr>
              <a:t>​</a:t>
            </a:r>
          </a:p>
          <a:p>
            <a:pPr algn="l" rtl="0" fontAlgn="base"/>
            <a:r>
              <a:rPr lang="en-CA" b="0" i="0" u="none" strike="noStrike" dirty="0">
                <a:solidFill>
                  <a:srgbClr val="000000"/>
                </a:solidFill>
                <a:effectLst/>
                <a:latin typeface="Arial" panose="020B0604020202020204" pitchFamily="34" charset="0"/>
              </a:rPr>
              <a:t>Anti-Racism Definition: </a:t>
            </a:r>
            <a:r>
              <a:rPr lang="en-US" b="0" i="0" dirty="0">
                <a:solidFill>
                  <a:srgbClr val="000000"/>
                </a:solidFill>
                <a:effectLst/>
                <a:latin typeface="Arial" panose="020B0604020202020204" pitchFamily="34" charset="0"/>
              </a:rPr>
              <a:t>​</a:t>
            </a:r>
          </a:p>
          <a:p>
            <a:pPr lvl="1" fontAlgn="base">
              <a:buFont typeface="Arial" panose="020B0604020202020204" pitchFamily="34" charset="0"/>
              <a:buChar char="•"/>
            </a:pPr>
            <a:r>
              <a:rPr lang="en-US" sz="2400" b="0" i="0" u="none" strike="noStrike" dirty="0">
                <a:solidFill>
                  <a:srgbClr val="000000"/>
                </a:solidFill>
                <a:effectLst/>
                <a:latin typeface="Arial" panose="020B0604020202020204" pitchFamily="34" charset="0"/>
              </a:rPr>
              <a:t>Anti-Racism is defined as the active work of dismantling institutional, systemic, and structural policies, practices, and </a:t>
            </a:r>
            <a:r>
              <a:rPr lang="en-US" sz="2400" b="0" i="0" u="none" strike="noStrike" dirty="0" err="1">
                <a:solidFill>
                  <a:srgbClr val="000000"/>
                </a:solidFill>
                <a:effectLst/>
                <a:latin typeface="Arial" panose="020B0604020202020204" pitchFamily="34" charset="0"/>
              </a:rPr>
              <a:t>behaviours</a:t>
            </a:r>
            <a:r>
              <a:rPr lang="en-US" sz="2400" b="0" i="0" u="none" strike="noStrike" dirty="0">
                <a:solidFill>
                  <a:srgbClr val="000000"/>
                </a:solidFill>
                <a:effectLst/>
                <a:latin typeface="Arial" panose="020B0604020202020204" pitchFamily="34" charset="0"/>
              </a:rPr>
              <a:t> that reproduce and maintain systems of white supremacy. Anti-racism simultaneously confronts the pervasive workings of racial hierarchies constructed and maintained by “normative” and “dominant” groups and interrogates these functions as systems of white supremacy.</a:t>
            </a:r>
            <a:r>
              <a:rPr lang="en-US" sz="2400" b="0" i="0" dirty="0">
                <a:solidFill>
                  <a:srgbClr val="000000"/>
                </a:solidFill>
                <a:effectLst/>
                <a:latin typeface="Arial" panose="020B0604020202020204" pitchFamily="34" charset="0"/>
              </a:rPr>
              <a:t>​</a:t>
            </a:r>
          </a:p>
          <a:p>
            <a:pPr lvl="2" fontAlgn="base"/>
            <a:r>
              <a:rPr lang="en-US" sz="2400" b="1" i="0" u="none" strike="noStrike" dirty="0">
                <a:solidFill>
                  <a:srgbClr val="000000"/>
                </a:solidFill>
                <a:effectLst/>
                <a:latin typeface="Arial" panose="020B0604020202020204" pitchFamily="34" charset="0"/>
              </a:rPr>
              <a:t>SOURCE:  </a:t>
            </a:r>
            <a:r>
              <a:rPr lang="en-US" sz="2400" b="0" i="0" u="none" strike="noStrike" dirty="0">
                <a:solidFill>
                  <a:srgbClr val="000000"/>
                </a:solidFill>
                <a:effectLst/>
                <a:latin typeface="Arial" panose="020B0604020202020204" pitchFamily="34" charset="0"/>
              </a:rPr>
              <a:t>Race Forward, “</a:t>
            </a:r>
            <a:r>
              <a:rPr lang="en-US" sz="2400" b="0" i="0" u="sng" strike="noStrike" dirty="0">
                <a:solidFill>
                  <a:srgbClr val="353535"/>
                </a:solidFill>
                <a:effectLst/>
                <a:latin typeface="Arial" panose="020B0604020202020204" pitchFamily="34" charset="0"/>
                <a:hlinkClick r:id="rId5"/>
              </a:rPr>
              <a:t>Race Reporting Guide</a:t>
            </a:r>
            <a:r>
              <a:rPr lang="en-US" sz="2400" b="0" i="0" u="none" strike="noStrike" dirty="0">
                <a:solidFill>
                  <a:srgbClr val="000000"/>
                </a:solidFill>
                <a:effectLst/>
                <a:latin typeface="Arial" panose="020B0604020202020204" pitchFamily="34" charset="0"/>
              </a:rPr>
              <a:t>” (2015).</a:t>
            </a:r>
            <a:r>
              <a:rPr lang="en-US" sz="2400" b="0" i="0" dirty="0">
                <a:solidFill>
                  <a:srgbClr val="000000"/>
                </a:solidFill>
                <a:effectLst/>
                <a:latin typeface="Arial" panose="020B0604020202020204" pitchFamily="34" charset="0"/>
              </a:rPr>
              <a:t>​</a:t>
            </a:r>
          </a:p>
          <a:p>
            <a:pPr marL="0" indent="0">
              <a:buNone/>
            </a:pPr>
            <a:endParaRPr lang="en-CA" dirty="0"/>
          </a:p>
        </p:txBody>
      </p:sp>
      <p:pic>
        <p:nvPicPr>
          <p:cNvPr id="3" name="Audio Recording Feb 8, 2024 at 11:53:23 AM">
            <a:hlinkClick r:id="" action="ppaction://media"/>
            <a:extLst>
              <a:ext uri="{FF2B5EF4-FFF2-40B4-BE49-F238E27FC236}">
                <a16:creationId xmlns:a16="http://schemas.microsoft.com/office/drawing/2014/main" id="{81FD9855-7F48-CEA1-B26A-A53CAE81E2D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1749" y="6008280"/>
            <a:ext cx="812800" cy="812800"/>
          </a:xfrm>
          <a:prstGeom prst="rect">
            <a:avLst/>
          </a:prstGeom>
          <a:solidFill>
            <a:schemeClr val="accent2"/>
          </a:solidFill>
        </p:spPr>
      </p:pic>
    </p:spTree>
    <p:extLst>
      <p:ext uri="{BB962C8B-B14F-4D97-AF65-F5344CB8AC3E}">
        <p14:creationId xmlns:p14="http://schemas.microsoft.com/office/powerpoint/2010/main" val="127947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6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88E9-D3F3-0F32-7884-AA719665566A}"/>
              </a:ext>
            </a:extLst>
          </p:cNvPr>
          <p:cNvSpPr>
            <a:spLocks noGrp="1"/>
          </p:cNvSpPr>
          <p:nvPr>
            <p:ph type="title"/>
          </p:nvPr>
        </p:nvSpPr>
        <p:spPr/>
        <p:txBody>
          <a:bodyPr/>
          <a:lstStyle/>
          <a:p>
            <a:r>
              <a:rPr lang="en-US" dirty="0"/>
              <a:t>Learn More: What does it mean to be anti-racist?</a:t>
            </a:r>
          </a:p>
        </p:txBody>
      </p:sp>
      <p:sp>
        <p:nvSpPr>
          <p:cNvPr id="3" name="Content Placeholder 2">
            <a:extLst>
              <a:ext uri="{FF2B5EF4-FFF2-40B4-BE49-F238E27FC236}">
                <a16:creationId xmlns:a16="http://schemas.microsoft.com/office/drawing/2014/main" id="{BF09F499-BB44-6338-A1E0-B54D15B0948D}"/>
              </a:ext>
            </a:extLst>
          </p:cNvPr>
          <p:cNvSpPr>
            <a:spLocks noGrp="1"/>
          </p:cNvSpPr>
          <p:nvPr>
            <p:ph idx="1"/>
          </p:nvPr>
        </p:nvSpPr>
        <p:spPr/>
        <p:txBody>
          <a:bodyPr>
            <a:normAutofit/>
          </a:bodyPr>
          <a:lstStyle/>
          <a:p>
            <a:pPr marL="0" indent="0" fontAlgn="base">
              <a:buNone/>
            </a:pPr>
            <a:r>
              <a:rPr lang="en-US" b="0" i="0" dirty="0">
                <a:solidFill>
                  <a:srgbClr val="000000"/>
                </a:solidFill>
                <a:effectLst/>
              </a:rPr>
              <a:t>Watch the following videos to see what anti-racism looks like both in an individual and in a society:</a:t>
            </a:r>
            <a:endParaRPr lang="en-US" b="0" i="0" u="sng" strike="noStrike" dirty="0">
              <a:solidFill>
                <a:srgbClr val="0563C1"/>
              </a:solidFill>
              <a:effectLst/>
              <a:hlinkClick r:id="rId2"/>
            </a:endParaRPr>
          </a:p>
          <a:p>
            <a:pPr marL="0" indent="0" algn="l" rtl="0" fontAlgn="base">
              <a:buNone/>
            </a:pPr>
            <a:r>
              <a:rPr lang="en-US" b="1" i="0" u="sng" strike="noStrike" dirty="0">
                <a:solidFill>
                  <a:srgbClr val="0563C1"/>
                </a:solidFill>
                <a:effectLst/>
                <a:hlinkClick r:id="rId2"/>
              </a:rPr>
              <a:t>How to be an Antiracist</a:t>
            </a:r>
            <a:r>
              <a:rPr lang="en-US" b="1" i="0" dirty="0">
                <a:solidFill>
                  <a:srgbClr val="000000"/>
                </a:solidFill>
                <a:effectLst/>
              </a:rPr>
              <a:t> </a:t>
            </a:r>
            <a:r>
              <a:rPr lang="en-US" b="0" i="0" dirty="0">
                <a:solidFill>
                  <a:srgbClr val="000000"/>
                </a:solidFill>
                <a:effectLst/>
              </a:rPr>
              <a:t>(54:53)  </a:t>
            </a:r>
          </a:p>
          <a:p>
            <a:pPr marL="0" indent="0" algn="l" rtl="0" fontAlgn="base">
              <a:buNone/>
            </a:pPr>
            <a:r>
              <a:rPr lang="en-US" b="1" i="0" u="sng" strike="noStrike" dirty="0">
                <a:solidFill>
                  <a:srgbClr val="0563C1"/>
                </a:solidFill>
                <a:effectLst/>
                <a:hlinkClick r:id="rId3"/>
              </a:rPr>
              <a:t>Are you racist? 'No' isn't a good enough answer - Marlon James</a:t>
            </a:r>
            <a:r>
              <a:rPr lang="en-US" b="1" i="0" dirty="0">
                <a:solidFill>
                  <a:srgbClr val="000000"/>
                </a:solidFill>
                <a:effectLst/>
              </a:rPr>
              <a:t> </a:t>
            </a:r>
            <a:r>
              <a:rPr lang="en-US" b="0" i="0" dirty="0">
                <a:solidFill>
                  <a:srgbClr val="000000"/>
                </a:solidFill>
                <a:effectLst/>
              </a:rPr>
              <a:t>(2:15)  </a:t>
            </a:r>
          </a:p>
        </p:txBody>
      </p:sp>
    </p:spTree>
    <p:extLst>
      <p:ext uri="{BB962C8B-B14F-4D97-AF65-F5344CB8AC3E}">
        <p14:creationId xmlns:p14="http://schemas.microsoft.com/office/powerpoint/2010/main" val="417964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ofWaterloo_WhiteBkgrd">
  <a:themeElements>
    <a:clrScheme name="Waterloo2016">
      <a:dk1>
        <a:sysClr val="windowText" lastClr="000000"/>
      </a:dk1>
      <a:lt1>
        <a:sysClr val="window" lastClr="FFFFFF"/>
      </a:lt1>
      <a:dk2>
        <a:srgbClr val="757575"/>
      </a:dk2>
      <a:lt2>
        <a:srgbClr val="D6D6D6"/>
      </a:lt2>
      <a:accent1>
        <a:srgbClr val="FFD54F"/>
      </a:accent1>
      <a:accent2>
        <a:srgbClr val="0C0C0C"/>
      </a:accent2>
      <a:accent3>
        <a:srgbClr val="AEAEAE"/>
      </a:accent3>
      <a:accent4>
        <a:srgbClr val="B71233"/>
      </a:accent4>
      <a:accent5>
        <a:srgbClr val="7F7F7F"/>
      </a:accent5>
      <a:accent6>
        <a:srgbClr val="0073CE"/>
      </a:accent6>
      <a:hlink>
        <a:srgbClr val="353535"/>
      </a:hlink>
      <a:folHlink>
        <a:srgbClr val="595959"/>
      </a:folHlink>
    </a:clrScheme>
    <a:fontScheme name="Impact + Georgia">
      <a:majorFont>
        <a:latin typeface="Impac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aterloo_WhtBkgrdMaster_16x9_as_rev.potx" id="{99B58643-4ABF-4B26-A4A4-10E48FECB109}" vid="{5A80DE14-F908-4BCA-BF31-04DA3998E2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C93EBE702DAB4F9769E345BDEAF80D" ma:contentTypeVersion="9" ma:contentTypeDescription="Create a new document." ma:contentTypeScope="" ma:versionID="6bf841cce49a2fcb07373d0218ae44a2">
  <xsd:schema xmlns:xsd="http://www.w3.org/2001/XMLSchema" xmlns:xs="http://www.w3.org/2001/XMLSchema" xmlns:p="http://schemas.microsoft.com/office/2006/metadata/properties" xmlns:ns2="4d438bd9-95a0-4630-b4df-73a791a4b5f7" xmlns:ns3="65f40788-95ba-4c3c-9cba-6b8db7c6d8b7" targetNamespace="http://schemas.microsoft.com/office/2006/metadata/properties" ma:root="true" ma:fieldsID="a31aec9cc3852d4ef4e1c1c2a3cf3f18" ns2:_="" ns3:_="">
    <xsd:import namespace="4d438bd9-95a0-4630-b4df-73a791a4b5f7"/>
    <xsd:import namespace="65f40788-95ba-4c3c-9cba-6b8db7c6d8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438bd9-95a0-4630-b4df-73a791a4b5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f40788-95ba-4c3c-9cba-6b8db7c6d8b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CAE133-F6D4-4A98-A370-8C6082FD1DD8}">
  <ds:schemaRefs>
    <ds:schemaRef ds:uri="http://schemas.microsoft.com/sharepoint/v3/contenttype/forms"/>
  </ds:schemaRefs>
</ds:datastoreItem>
</file>

<file path=customXml/itemProps2.xml><?xml version="1.0" encoding="utf-8"?>
<ds:datastoreItem xmlns:ds="http://schemas.openxmlformats.org/officeDocument/2006/customXml" ds:itemID="{3713A27E-F823-429A-B1D0-D6EE07EFB9E4}">
  <ds:schemaRefs>
    <ds:schemaRef ds:uri="4d438bd9-95a0-4630-b4df-73a791a4b5f7"/>
    <ds:schemaRef ds:uri="65f40788-95ba-4c3c-9cba-6b8db7c6d8b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3458570-7B6A-427A-8018-D30C8B42F6E7}">
  <ds:schemaRefs>
    <ds:schemaRef ds:uri="4d438bd9-95a0-4630-b4df-73a791a4b5f7"/>
    <ds:schemaRef ds:uri="65f40788-95ba-4c3c-9cba-6b8db7c6d8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UWaterloo_WhtBkgrdMaster_16x9_as_rev</Template>
  <TotalTime>859</TotalTime>
  <Words>1731</Words>
  <Application>Microsoft Macintosh PowerPoint</Application>
  <PresentationFormat>Widescreen</PresentationFormat>
  <Paragraphs>81</Paragraphs>
  <Slides>6</Slides>
  <Notes>4</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Calibri</vt:lpstr>
      <vt:lpstr>Georgia</vt:lpstr>
      <vt:lpstr>Impact</vt:lpstr>
      <vt:lpstr>Times New Roman</vt:lpstr>
      <vt:lpstr>Verdana</vt:lpstr>
      <vt:lpstr>Wingdings</vt:lpstr>
      <vt:lpstr>WordVisi_MSFontService</vt:lpstr>
      <vt:lpstr>UofWaterloo_WhiteBkgrd</vt:lpstr>
      <vt:lpstr>  Pathways for Addressing (with care) Disclosures of Racism  PART 2 </vt:lpstr>
      <vt:lpstr>Positionality &amp; Privilege</vt:lpstr>
      <vt:lpstr>Reflect: Self-awareness and relationality </vt:lpstr>
      <vt:lpstr>Learn More: Privilege &amp; Intersectionality </vt:lpstr>
      <vt:lpstr>What does it mean to be anti-racist?</vt:lpstr>
      <vt:lpstr>Learn More: What does it mean to be anti-racist?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INNOVATION</dc:title>
  <dc:creator>Dave Krawczyk</dc:creator>
  <cp:lastModifiedBy>Yasmin Wallace</cp:lastModifiedBy>
  <cp:revision>126</cp:revision>
  <cp:lastPrinted>2022-09-25T15:47:39Z</cp:lastPrinted>
  <dcterms:created xsi:type="dcterms:W3CDTF">2016-12-29T19:44:29Z</dcterms:created>
  <dcterms:modified xsi:type="dcterms:W3CDTF">2024-02-15T17:22:47Z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0x0101008EC93EBE702DAB4F9769E345BDEAF80D</vt:lpwstr>
  </property>
  <property fmtid="{D5CDD505-2E9C-101B-9397-08002B2CF9AE}" pid="3" name="AuthorIds_UIVersion_11776">
    <vt:lpwstr>19</vt:lpwstr>
  </property>
  <property fmtid="{D5CDD505-2E9C-101B-9397-08002B2CF9AE}" pid="4" name="AuthorIds_UIVersion_12288">
    <vt:lpwstr>19</vt:lpwstr>
  </property>
</Properties>
</file>