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25"/>
  </p:notesMasterIdLst>
  <p:handoutMasterIdLst>
    <p:handoutMasterId r:id="rId26"/>
  </p:handoutMasterIdLst>
  <p:sldIdLst>
    <p:sldId id="503" r:id="rId5"/>
    <p:sldId id="472" r:id="rId6"/>
    <p:sldId id="478" r:id="rId7"/>
    <p:sldId id="479" r:id="rId8"/>
    <p:sldId id="511" r:id="rId9"/>
    <p:sldId id="488" r:id="rId10"/>
    <p:sldId id="420" r:id="rId11"/>
    <p:sldId id="504" r:id="rId12"/>
    <p:sldId id="496" r:id="rId13"/>
    <p:sldId id="480" r:id="rId14"/>
    <p:sldId id="481" r:id="rId15"/>
    <p:sldId id="482" r:id="rId16"/>
    <p:sldId id="473" r:id="rId17"/>
    <p:sldId id="483" r:id="rId18"/>
    <p:sldId id="436" r:id="rId19"/>
    <p:sldId id="438" r:id="rId20"/>
    <p:sldId id="498" r:id="rId21"/>
    <p:sldId id="490" r:id="rId22"/>
    <p:sldId id="499" r:id="rId23"/>
    <p:sldId id="500" r:id="rId24"/>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441425-3B4E-8F51-37E0-3185BE2EE79C}" name="Stephanie Steh" initials="SS" userId="S::ssteh@uwaterloo.ca::3b3f6ace-c39c-4c86-9262-93cc61e3a451" providerId="AD"/>
  <p188:author id="{ADA2C1AF-D35A-2303-3823-136E3A850C87}" name="Yasmin Wallace" initials="" userId="S::ywallace@uwaterloo.ca::dae2ad88-38bb-4a6c-80f1-f7be1b183f35" providerId="AD"/>
  <p188:author id="{8FEEEAC5-362D-7BF7-592D-651802FF2951}" name="Sarah Grzincic" initials="SG" userId="S::sgrzinci@uwaterloo.ca::e81f12b1-055c-4822-a250-aaa8ea3a5a0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3" name="Microsoft Office User" initials="Office [43]" lastIdx="1" clrIdx="42"/>
  <p:cmAuthor id="1" name="Microsoft Office User" initials="Office" lastIdx="17" clrIdx="0"/>
  <p:cmAuthor id="44" name="MarComm, MSC" initials="MM" lastIdx="102" clrIdx="43"/>
  <p:cmAuthor id="2" name="Microsoft Office User" initials="Office [2]" lastIdx="1" clrIdx="1"/>
  <p:cmAuthor id="45" name="Elizabeth Rogers" initials="EMR" lastIdx="1" clrIdx="44"/>
  <p:cmAuthor id="3" name="Microsoft Office User" initials="Office [3]" lastIdx="1" clrIdx="2"/>
  <p:cmAuthor id="46" name="Jermal Jones" initials="JJ" lastIdx="1" clrIdx="45">
    <p:extLst>
      <p:ext uri="{19B8F6BF-5375-455C-9EA6-DF929625EA0E}">
        <p15:presenceInfo xmlns:p15="http://schemas.microsoft.com/office/powerpoint/2012/main" userId="S::j38jones@uwaterloo.ca::328eb9ac-9597-46e3-b7ce-d9bc6f9520d6" providerId="AD"/>
      </p:ext>
    </p:extLst>
  </p:cmAuthor>
  <p:cmAuthor id="4" name="Microsoft Office User" initials="Office [4]" lastIdx="1" clrIdx="3"/>
  <p:cmAuthor id="47" name="Jennisha Wilson" initials="JW" lastIdx="1" clrIdx="46">
    <p:extLst>
      <p:ext uri="{19B8F6BF-5375-455C-9EA6-DF929625EA0E}">
        <p15:presenceInfo xmlns:p15="http://schemas.microsoft.com/office/powerpoint/2012/main" userId="cf4fe672d94786c5" providerId="Windows Live"/>
      </p:ext>
    </p:extLst>
  </p:cmAuthor>
  <p:cmAuthor id="5" name="Microsoft Office User" initials="Office [5]" lastIdx="1" clrIdx="4"/>
  <p:cmAuthor id="6" name="Microsoft Office User" initials="Office [6]" lastIdx="1" clrIdx="5"/>
  <p:cmAuthor id="7" name="Microsoft Office User" initials="Office [7]" lastIdx="1" clrIdx="6"/>
  <p:cmAuthor id="8" name="Microsoft Office User" initials="Office [8]" lastIdx="1" clrIdx="7"/>
  <p:cmAuthor id="9" name="Microsoft Office User" initials="Office [9]" lastIdx="1" clrIdx="8"/>
  <p:cmAuthor id="10" name="Microsoft Office User" initials="Office [10]" lastIdx="1" clrIdx="9"/>
  <p:cmAuthor id="11" name="Microsoft Office User" initials="Office [11]" lastIdx="1" clrIdx="10"/>
  <p:cmAuthor id="12" name="Microsoft Office User" initials="Office [12]" lastIdx="0" clrIdx="11"/>
  <p:cmAuthor id="13" name="Microsoft Office User" initials="Office [13]" lastIdx="1" clrIdx="12"/>
  <p:cmAuthor id="14" name="Microsoft Office User" initials="Office [14]" lastIdx="1" clrIdx="13"/>
  <p:cmAuthor id="15" name="Microsoft Office User" initials="Office [15]" lastIdx="0" clrIdx="14"/>
  <p:cmAuthor id="16" name="Microsoft Office User" initials="Office [16]" lastIdx="1" clrIdx="15"/>
  <p:cmAuthor id="17" name="Microsoft Office User" initials="Office [17]" lastIdx="1" clrIdx="16"/>
  <p:cmAuthor id="18" name="Microsoft Office User" initials="Office [18]" lastIdx="1" clrIdx="17"/>
  <p:cmAuthor id="19" name="Microsoft Office User" initials="Office [19]" lastIdx="1" clrIdx="18"/>
  <p:cmAuthor id="20" name="Microsoft Office User" initials="Office [20]" lastIdx="1" clrIdx="19"/>
  <p:cmAuthor id="21" name="Microsoft Office User" initials="Office [21]" lastIdx="1" clrIdx="20"/>
  <p:cmAuthor id="22" name="Microsoft Office User" initials="Office [22]" lastIdx="1" clrIdx="21"/>
  <p:cmAuthor id="23" name="Microsoft Office User" initials="Office [23]" lastIdx="0" clrIdx="22"/>
  <p:cmAuthor id="24" name="Microsoft Office User" initials="Office [24]" lastIdx="1" clrIdx="23"/>
  <p:cmAuthor id="25" name="Microsoft Office User" initials="Office [25]" lastIdx="1" clrIdx="24"/>
  <p:cmAuthor id="26" name="Microsoft Office User" initials="Office [26]" lastIdx="1" clrIdx="25"/>
  <p:cmAuthor id="27" name="Microsoft Office User" initials="Office [27]" lastIdx="0" clrIdx="26"/>
  <p:cmAuthor id="28" name="Microsoft Office User" initials="Office [28]" lastIdx="1" clrIdx="27"/>
  <p:cmAuthor id="29" name="Microsoft Office User" initials="Office [29]" lastIdx="1" clrIdx="28"/>
  <p:cmAuthor id="30" name="Microsoft Office User" initials="Office [30]" lastIdx="1" clrIdx="29"/>
  <p:cmAuthor id="31" name="Microsoft Office User" initials="Office [31]" lastIdx="0" clrIdx="30"/>
  <p:cmAuthor id="32" name="Microsoft Office User" initials="Office [32]" lastIdx="1" clrIdx="31"/>
  <p:cmAuthor id="33" name="Microsoft Office User" initials="Office [33]" lastIdx="1" clrIdx="32"/>
  <p:cmAuthor id="34" name="Microsoft Office User" initials="Office [34]" lastIdx="1" clrIdx="33"/>
  <p:cmAuthor id="35" name="Microsoft Office User" initials="Office [35]" lastIdx="1" clrIdx="34"/>
  <p:cmAuthor id="36" name="Microsoft Office User" initials="Office [36]" lastIdx="1" clrIdx="35"/>
  <p:cmAuthor id="37" name="Microsoft Office User" initials="Office [37]" lastIdx="0" clrIdx="36"/>
  <p:cmAuthor id="38" name="Microsoft Office User" initials="Office [38]" lastIdx="1" clrIdx="37"/>
  <p:cmAuthor id="39" name="Microsoft Office User" initials="Office [39]" lastIdx="1" clrIdx="38"/>
  <p:cmAuthor id="40" name="Microsoft Office User" initials="Office [40]" lastIdx="1" clrIdx="39"/>
  <p:cmAuthor id="41" name="Microsoft Office User" initials="Office [41]" lastIdx="1" clrIdx="40"/>
  <p:cmAuthor id="42" name="Microsoft Office User" initials="Office [42]" lastIdx="1" clrIdx="4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A2A2"/>
    <a:srgbClr val="FED45B"/>
    <a:srgbClr val="FEE84F"/>
    <a:srgbClr val="E4B429"/>
    <a:srgbClr val="FFDB43"/>
    <a:srgbClr val="FFEA3D"/>
    <a:srgbClr val="FFFFAA"/>
    <a:srgbClr val="FFD54F"/>
    <a:srgbClr val="FFFFFF"/>
    <a:srgbClr val="E0249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DF6B6E-9E0D-0AF5-E150-17D47293C342}" v="1" dt="2023-03-11T12:10:58.327"/>
    <p1510:client id="{137F63BE-6130-7801-83C0-9B7B5C1A6326}" v="90" dt="2023-08-23T14:27:01.600"/>
    <p1510:client id="{1C1EB4EE-FEEE-A2E3-2789-D5B1CF90D2E3}" v="182" dt="2023-05-24T19:27:17.570"/>
    <p1510:client id="{27944A32-04FC-AB26-BBFE-52450146E7F6}" v="10" vWet="11" dt="2023-03-07T16:40:56.941"/>
    <p1510:client id="{3C1D0A0A-789A-67B3-7F51-D9BF30345C95}" v="1" dt="2023-03-07T16:32:01.776"/>
    <p1510:client id="{6BEB49A8-AED4-EB34-DE48-7552E84D3277}" v="2" dt="2023-05-10T23:11:10.063"/>
    <p1510:client id="{6EEA145C-F599-EFF2-A8B5-C4D43E2BFC99}" v="15" dt="2023-10-18T12:05:53.348"/>
    <p1510:client id="{7541B46C-C3B9-4DED-884C-F237C3C5A36F}" v="159" dt="2023-03-08T13:45:57.411"/>
    <p1510:client id="{818A0CB4-3AD1-409B-6876-BD69856B12FA}" v="30" dt="2023-05-28T11:55:59.295"/>
    <p1510:client id="{8AD5D5C4-E0BC-4203-96EB-335B4FB28BFE}" v="198" dt="2023-03-08T14:21:44.812"/>
    <p1510:client id="{8AE8C9F5-4F66-A1F4-7482-52E9C91DB640}" v="9" dt="2023-08-22T18:21:55.076"/>
    <p1510:client id="{A7A7B265-EEB1-BE45-F4F1-3D20532055C6}" v="86" dt="2023-10-17T15:17:55.965"/>
    <p1510:client id="{C07CE227-6560-C3EE-7B0F-5979F772C209}" v="12" dt="2023-05-24T16:41:11.3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p:restoredTop sz="66392"/>
  </p:normalViewPr>
  <p:slideViewPr>
    <p:cSldViewPr snapToGrid="0">
      <p:cViewPr varScale="1">
        <p:scale>
          <a:sx n="67" d="100"/>
          <a:sy n="67" d="100"/>
        </p:scale>
        <p:origin x="2312"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94E3E0-08D8-455C-A3E7-0230A6EF4DB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F2255246-A0B0-46E2-A57D-5F7B3A7129DB}">
      <dgm:prSet phldrT="[Text]"/>
      <dgm:spPr/>
      <dgm:t>
        <a:bodyPr/>
        <a:lstStyle/>
        <a:p>
          <a:r>
            <a:rPr lang="en-CA" b="0" dirty="0">
              <a:solidFill>
                <a:schemeClr val="tx1"/>
              </a:solidFill>
              <a:latin typeface="Arial"/>
              <a:cs typeface="Arial"/>
            </a:rPr>
            <a:t>Grief</a:t>
          </a:r>
        </a:p>
      </dgm:t>
    </dgm:pt>
    <dgm:pt modelId="{4F341BE6-AC24-4600-A281-9160843F68FD}" type="parTrans" cxnId="{D4755AD6-8D3E-4F5C-8ACA-87DFF16AE220}">
      <dgm:prSet/>
      <dgm:spPr/>
      <dgm:t>
        <a:bodyPr/>
        <a:lstStyle/>
        <a:p>
          <a:endParaRPr lang="en-CA"/>
        </a:p>
      </dgm:t>
    </dgm:pt>
    <dgm:pt modelId="{BC7E28BA-0692-40CD-A1A4-18CD9218AEAD}" type="sibTrans" cxnId="{D4755AD6-8D3E-4F5C-8ACA-87DFF16AE220}">
      <dgm:prSet/>
      <dgm:spPr/>
      <dgm:t>
        <a:bodyPr/>
        <a:lstStyle/>
        <a:p>
          <a:endParaRPr lang="en-CA"/>
        </a:p>
      </dgm:t>
    </dgm:pt>
    <dgm:pt modelId="{D35B3A6C-4829-4359-BB07-5A6F0FCA77B0}">
      <dgm:prSet phldrT="[Text]"/>
      <dgm:spPr/>
      <dgm:t>
        <a:bodyPr/>
        <a:lstStyle/>
        <a:p>
          <a:r>
            <a:rPr lang="en-CA" b="0">
              <a:solidFill>
                <a:schemeClr val="tx1"/>
              </a:solidFill>
              <a:latin typeface="Arial"/>
              <a:cs typeface="Arial"/>
            </a:rPr>
            <a:t>Pain</a:t>
          </a:r>
        </a:p>
      </dgm:t>
    </dgm:pt>
    <dgm:pt modelId="{06CBAAF6-4274-448E-9264-1D6AF4007599}" type="parTrans" cxnId="{4A5BAFA4-9F5D-4041-895A-FD764D216F81}">
      <dgm:prSet/>
      <dgm:spPr/>
      <dgm:t>
        <a:bodyPr/>
        <a:lstStyle/>
        <a:p>
          <a:endParaRPr lang="en-CA"/>
        </a:p>
      </dgm:t>
    </dgm:pt>
    <dgm:pt modelId="{640B2B4E-11B6-4F72-A5FB-C1D60B2DEC50}" type="sibTrans" cxnId="{4A5BAFA4-9F5D-4041-895A-FD764D216F81}">
      <dgm:prSet/>
      <dgm:spPr/>
      <dgm:t>
        <a:bodyPr/>
        <a:lstStyle/>
        <a:p>
          <a:endParaRPr lang="en-CA"/>
        </a:p>
      </dgm:t>
    </dgm:pt>
    <dgm:pt modelId="{D3C15B50-E27D-45BF-8C29-AC7824FBE586}">
      <dgm:prSet phldrT="[Text]"/>
      <dgm:spPr/>
      <dgm:t>
        <a:bodyPr/>
        <a:lstStyle/>
        <a:p>
          <a:r>
            <a:rPr lang="en-CA" b="0">
              <a:solidFill>
                <a:schemeClr val="tx1"/>
              </a:solidFill>
              <a:latin typeface="Arial"/>
              <a:cs typeface="Arial"/>
            </a:rPr>
            <a:t>Dissatisfaction</a:t>
          </a:r>
        </a:p>
      </dgm:t>
    </dgm:pt>
    <dgm:pt modelId="{8D142DC7-7C8F-448B-952B-C7691874CA4E}" type="parTrans" cxnId="{550E1244-FF47-43EB-9407-C6696EBA20AC}">
      <dgm:prSet/>
      <dgm:spPr/>
      <dgm:t>
        <a:bodyPr/>
        <a:lstStyle/>
        <a:p>
          <a:endParaRPr lang="en-CA"/>
        </a:p>
      </dgm:t>
    </dgm:pt>
    <dgm:pt modelId="{7B00CBD4-AFEB-4E4A-8489-DF9EFCD86D4D}" type="sibTrans" cxnId="{550E1244-FF47-43EB-9407-C6696EBA20AC}">
      <dgm:prSet/>
      <dgm:spPr/>
      <dgm:t>
        <a:bodyPr/>
        <a:lstStyle/>
        <a:p>
          <a:endParaRPr lang="en-CA"/>
        </a:p>
      </dgm:t>
    </dgm:pt>
    <dgm:pt modelId="{358A2D1B-5E9F-46A6-8B96-F7F81344B003}">
      <dgm:prSet phldrT="[Text]"/>
      <dgm:spPr/>
      <dgm:t>
        <a:bodyPr/>
        <a:lstStyle/>
        <a:p>
          <a:r>
            <a:rPr lang="en-CA" b="0">
              <a:solidFill>
                <a:schemeClr val="tx1"/>
              </a:solidFill>
              <a:latin typeface="Arial"/>
              <a:cs typeface="Arial"/>
            </a:rPr>
            <a:t>Allegation</a:t>
          </a:r>
        </a:p>
      </dgm:t>
    </dgm:pt>
    <dgm:pt modelId="{AD86DA4B-733E-4BC2-82C2-3BA8DF10B431}" type="parTrans" cxnId="{D8C6C4E1-FBEB-4F90-B690-31BD940B1B0C}">
      <dgm:prSet/>
      <dgm:spPr/>
      <dgm:t>
        <a:bodyPr/>
        <a:lstStyle/>
        <a:p>
          <a:endParaRPr lang="en-CA"/>
        </a:p>
      </dgm:t>
    </dgm:pt>
    <dgm:pt modelId="{22698128-6788-4B5F-BEDE-9CAB8DC32C81}" type="sibTrans" cxnId="{D8C6C4E1-FBEB-4F90-B690-31BD940B1B0C}">
      <dgm:prSet/>
      <dgm:spPr/>
      <dgm:t>
        <a:bodyPr/>
        <a:lstStyle/>
        <a:p>
          <a:endParaRPr lang="en-CA"/>
        </a:p>
      </dgm:t>
    </dgm:pt>
    <dgm:pt modelId="{07B9BCA5-E066-4C8D-9A50-3EDFA25A266A}">
      <dgm:prSet phldrT="[Text]"/>
      <dgm:spPr/>
      <dgm:t>
        <a:bodyPr/>
        <a:lstStyle/>
        <a:p>
          <a:r>
            <a:rPr lang="en-CA" b="0">
              <a:solidFill>
                <a:schemeClr val="tx1"/>
              </a:solidFill>
              <a:latin typeface="Arial"/>
              <a:cs typeface="Arial"/>
            </a:rPr>
            <a:t>Protest</a:t>
          </a:r>
        </a:p>
      </dgm:t>
    </dgm:pt>
    <dgm:pt modelId="{1932D756-7112-4221-8E1A-89FABB1B554B}" type="parTrans" cxnId="{6514D257-EC54-42BC-B257-3CB2F9F70DC0}">
      <dgm:prSet/>
      <dgm:spPr/>
      <dgm:t>
        <a:bodyPr/>
        <a:lstStyle/>
        <a:p>
          <a:endParaRPr lang="en-CA"/>
        </a:p>
      </dgm:t>
    </dgm:pt>
    <dgm:pt modelId="{08375A66-BFB7-49CD-A862-BFDD0048DB82}" type="sibTrans" cxnId="{6514D257-EC54-42BC-B257-3CB2F9F70DC0}">
      <dgm:prSet/>
      <dgm:spPr/>
      <dgm:t>
        <a:bodyPr/>
        <a:lstStyle/>
        <a:p>
          <a:endParaRPr lang="en-CA"/>
        </a:p>
      </dgm:t>
    </dgm:pt>
    <dgm:pt modelId="{622D731E-B689-4E7A-B2E7-3228963CEB5B}">
      <dgm:prSet phldrT="[Text]"/>
      <dgm:spPr/>
      <dgm:t>
        <a:bodyPr/>
        <a:lstStyle/>
        <a:p>
          <a:pPr rtl="0"/>
          <a:r>
            <a:rPr lang="en-CA" b="0">
              <a:solidFill>
                <a:schemeClr val="tx1"/>
              </a:solidFill>
              <a:latin typeface="Arial"/>
              <a:cs typeface="Arial"/>
            </a:rPr>
            <a:t>Formal grievance </a:t>
          </a:r>
        </a:p>
      </dgm:t>
    </dgm:pt>
    <dgm:pt modelId="{FB53753C-7737-48A2-85D5-CD4B8E00B63D}" type="parTrans" cxnId="{355F258B-C1A9-4992-A61F-6C7A3654B71B}">
      <dgm:prSet/>
      <dgm:spPr/>
      <dgm:t>
        <a:bodyPr/>
        <a:lstStyle/>
        <a:p>
          <a:endParaRPr lang="en-CA"/>
        </a:p>
      </dgm:t>
    </dgm:pt>
    <dgm:pt modelId="{66751ED6-2594-42DE-BC87-65E6CEAD715C}" type="sibTrans" cxnId="{355F258B-C1A9-4992-A61F-6C7A3654B71B}">
      <dgm:prSet/>
      <dgm:spPr/>
      <dgm:t>
        <a:bodyPr/>
        <a:lstStyle/>
        <a:p>
          <a:endParaRPr lang="en-CA"/>
        </a:p>
      </dgm:t>
    </dgm:pt>
    <dgm:pt modelId="{DCE7535C-E4A9-4116-AAAD-F1AAD99F7463}">
      <dgm:prSet phldr="0"/>
      <dgm:spPr/>
      <dgm:t>
        <a:bodyPr/>
        <a:lstStyle/>
        <a:p>
          <a:r>
            <a:rPr lang="en-CA" b="0">
              <a:solidFill>
                <a:schemeClr val="tx1"/>
              </a:solidFill>
              <a:latin typeface="Arial"/>
              <a:cs typeface="Arial"/>
            </a:rPr>
            <a:t>Outcry</a:t>
          </a:r>
        </a:p>
      </dgm:t>
    </dgm:pt>
    <dgm:pt modelId="{36C38CB5-17F4-4BF4-96CB-9C334A98289C}" type="parTrans" cxnId="{FDF7C494-0C0B-45EF-90F4-45AF54E97E74}">
      <dgm:prSet/>
      <dgm:spPr/>
      <dgm:t>
        <a:bodyPr/>
        <a:lstStyle/>
        <a:p>
          <a:endParaRPr lang="en-US"/>
        </a:p>
      </dgm:t>
    </dgm:pt>
    <dgm:pt modelId="{4D59245F-FB71-4920-B13B-EC9D6AB4ADFF}" type="sibTrans" cxnId="{FDF7C494-0C0B-45EF-90F4-45AF54E97E74}">
      <dgm:prSet/>
      <dgm:spPr/>
      <dgm:t>
        <a:bodyPr/>
        <a:lstStyle/>
        <a:p>
          <a:endParaRPr lang="en-US"/>
        </a:p>
      </dgm:t>
    </dgm:pt>
    <dgm:pt modelId="{BE577610-7C94-4B83-9087-E33A2310127D}" type="pres">
      <dgm:prSet presAssocID="{C794E3E0-08D8-455C-A3E7-0230A6EF4DB0}" presName="diagram" presStyleCnt="0">
        <dgm:presLayoutVars>
          <dgm:dir/>
          <dgm:resizeHandles val="exact"/>
        </dgm:presLayoutVars>
      </dgm:prSet>
      <dgm:spPr/>
    </dgm:pt>
    <dgm:pt modelId="{95098F60-7E08-471C-B55F-B7811CF0CBB2}" type="pres">
      <dgm:prSet presAssocID="{F2255246-A0B0-46E2-A57D-5F7B3A7129DB}" presName="node" presStyleLbl="node1" presStyleIdx="0" presStyleCnt="7">
        <dgm:presLayoutVars>
          <dgm:bulletEnabled val="1"/>
        </dgm:presLayoutVars>
      </dgm:prSet>
      <dgm:spPr/>
    </dgm:pt>
    <dgm:pt modelId="{DC22C298-6C2C-4DF8-9D28-5EE5F3572146}" type="pres">
      <dgm:prSet presAssocID="{BC7E28BA-0692-40CD-A1A4-18CD9218AEAD}" presName="sibTrans" presStyleCnt="0"/>
      <dgm:spPr/>
    </dgm:pt>
    <dgm:pt modelId="{09744BE2-D000-4B7C-B5DF-02B18B5A3E91}" type="pres">
      <dgm:prSet presAssocID="{D35B3A6C-4829-4359-BB07-5A6F0FCA77B0}" presName="node" presStyleLbl="node1" presStyleIdx="1" presStyleCnt="7">
        <dgm:presLayoutVars>
          <dgm:bulletEnabled val="1"/>
        </dgm:presLayoutVars>
      </dgm:prSet>
      <dgm:spPr/>
    </dgm:pt>
    <dgm:pt modelId="{3581D43C-5206-49B8-B501-3C73C4441C73}" type="pres">
      <dgm:prSet presAssocID="{640B2B4E-11B6-4F72-A5FB-C1D60B2DEC50}" presName="sibTrans" presStyleCnt="0"/>
      <dgm:spPr/>
    </dgm:pt>
    <dgm:pt modelId="{5E4BF910-C4DF-412F-BC22-7C2917B6F7D3}" type="pres">
      <dgm:prSet presAssocID="{DCE7535C-E4A9-4116-AAAD-F1AAD99F7463}" presName="node" presStyleLbl="node1" presStyleIdx="2" presStyleCnt="7">
        <dgm:presLayoutVars>
          <dgm:bulletEnabled val="1"/>
        </dgm:presLayoutVars>
      </dgm:prSet>
      <dgm:spPr/>
    </dgm:pt>
    <dgm:pt modelId="{2CF63EF8-E4F5-4DCF-9598-0FE7D780EB97}" type="pres">
      <dgm:prSet presAssocID="{4D59245F-FB71-4920-B13B-EC9D6AB4ADFF}" presName="sibTrans" presStyleCnt="0"/>
      <dgm:spPr/>
    </dgm:pt>
    <dgm:pt modelId="{CC2722F8-29C5-4DDF-9F77-7AD66D4236E8}" type="pres">
      <dgm:prSet presAssocID="{D3C15B50-E27D-45BF-8C29-AC7824FBE586}" presName="node" presStyleLbl="node1" presStyleIdx="3" presStyleCnt="7">
        <dgm:presLayoutVars>
          <dgm:bulletEnabled val="1"/>
        </dgm:presLayoutVars>
      </dgm:prSet>
      <dgm:spPr/>
    </dgm:pt>
    <dgm:pt modelId="{581B8627-C2C0-4114-9E50-7AFEC44D2CD4}" type="pres">
      <dgm:prSet presAssocID="{7B00CBD4-AFEB-4E4A-8489-DF9EFCD86D4D}" presName="sibTrans" presStyleCnt="0"/>
      <dgm:spPr/>
    </dgm:pt>
    <dgm:pt modelId="{951A572B-831A-4BE6-A476-A758E6E40482}" type="pres">
      <dgm:prSet presAssocID="{07B9BCA5-E066-4C8D-9A50-3EDFA25A266A}" presName="node" presStyleLbl="node1" presStyleIdx="4" presStyleCnt="7">
        <dgm:presLayoutVars>
          <dgm:bulletEnabled val="1"/>
        </dgm:presLayoutVars>
      </dgm:prSet>
      <dgm:spPr/>
    </dgm:pt>
    <dgm:pt modelId="{1098A271-EEA3-40C1-B2EA-4A38EC6C580C}" type="pres">
      <dgm:prSet presAssocID="{08375A66-BFB7-49CD-A862-BFDD0048DB82}" presName="sibTrans" presStyleCnt="0"/>
      <dgm:spPr/>
    </dgm:pt>
    <dgm:pt modelId="{A7319A56-2DCA-4EE0-9585-27DA88625331}" type="pres">
      <dgm:prSet presAssocID="{358A2D1B-5E9F-46A6-8B96-F7F81344B003}" presName="node" presStyleLbl="node1" presStyleIdx="5" presStyleCnt="7">
        <dgm:presLayoutVars>
          <dgm:bulletEnabled val="1"/>
        </dgm:presLayoutVars>
      </dgm:prSet>
      <dgm:spPr/>
    </dgm:pt>
    <dgm:pt modelId="{6A0411DA-5854-4EB4-8EAF-2E6890A02FEB}" type="pres">
      <dgm:prSet presAssocID="{22698128-6788-4B5F-BEDE-9CAB8DC32C81}" presName="sibTrans" presStyleCnt="0"/>
      <dgm:spPr/>
    </dgm:pt>
    <dgm:pt modelId="{ED802462-3BEF-4F41-8F46-EE5C3EAE20AA}" type="pres">
      <dgm:prSet presAssocID="{622D731E-B689-4E7A-B2E7-3228963CEB5B}" presName="node" presStyleLbl="node1" presStyleIdx="6" presStyleCnt="7">
        <dgm:presLayoutVars>
          <dgm:bulletEnabled val="1"/>
        </dgm:presLayoutVars>
      </dgm:prSet>
      <dgm:spPr/>
    </dgm:pt>
  </dgm:ptLst>
  <dgm:cxnLst>
    <dgm:cxn modelId="{AEBA180F-9DBB-4A98-9341-CD5420F79741}" type="presOf" srcId="{622D731E-B689-4E7A-B2E7-3228963CEB5B}" destId="{ED802462-3BEF-4F41-8F46-EE5C3EAE20AA}" srcOrd="0" destOrd="0" presId="urn:microsoft.com/office/officeart/2005/8/layout/default"/>
    <dgm:cxn modelId="{5079403B-8C4D-4C20-918E-B49346FE4F7D}" type="presOf" srcId="{DCE7535C-E4A9-4116-AAAD-F1AAD99F7463}" destId="{5E4BF910-C4DF-412F-BC22-7C2917B6F7D3}" srcOrd="0" destOrd="0" presId="urn:microsoft.com/office/officeart/2005/8/layout/default"/>
    <dgm:cxn modelId="{550E1244-FF47-43EB-9407-C6696EBA20AC}" srcId="{C794E3E0-08D8-455C-A3E7-0230A6EF4DB0}" destId="{D3C15B50-E27D-45BF-8C29-AC7824FBE586}" srcOrd="3" destOrd="0" parTransId="{8D142DC7-7C8F-448B-952B-C7691874CA4E}" sibTransId="{7B00CBD4-AFEB-4E4A-8489-DF9EFCD86D4D}"/>
    <dgm:cxn modelId="{69DF9844-53F1-4F4F-B4FB-664B716EAAAD}" type="presOf" srcId="{D35B3A6C-4829-4359-BB07-5A6F0FCA77B0}" destId="{09744BE2-D000-4B7C-B5DF-02B18B5A3E91}" srcOrd="0" destOrd="0" presId="urn:microsoft.com/office/officeart/2005/8/layout/default"/>
    <dgm:cxn modelId="{6514D257-EC54-42BC-B257-3CB2F9F70DC0}" srcId="{C794E3E0-08D8-455C-A3E7-0230A6EF4DB0}" destId="{07B9BCA5-E066-4C8D-9A50-3EDFA25A266A}" srcOrd="4" destOrd="0" parTransId="{1932D756-7112-4221-8E1A-89FABB1B554B}" sibTransId="{08375A66-BFB7-49CD-A862-BFDD0048DB82}"/>
    <dgm:cxn modelId="{355F258B-C1A9-4992-A61F-6C7A3654B71B}" srcId="{C794E3E0-08D8-455C-A3E7-0230A6EF4DB0}" destId="{622D731E-B689-4E7A-B2E7-3228963CEB5B}" srcOrd="6" destOrd="0" parTransId="{FB53753C-7737-48A2-85D5-CD4B8E00B63D}" sibTransId="{66751ED6-2594-42DE-BC87-65E6CEAD715C}"/>
    <dgm:cxn modelId="{FDF7C494-0C0B-45EF-90F4-45AF54E97E74}" srcId="{C794E3E0-08D8-455C-A3E7-0230A6EF4DB0}" destId="{DCE7535C-E4A9-4116-AAAD-F1AAD99F7463}" srcOrd="2" destOrd="0" parTransId="{36C38CB5-17F4-4BF4-96CB-9C334A98289C}" sibTransId="{4D59245F-FB71-4920-B13B-EC9D6AB4ADFF}"/>
    <dgm:cxn modelId="{51EE66A4-8368-4CA8-BDDC-C8362ACAB9EA}" type="presOf" srcId="{07B9BCA5-E066-4C8D-9A50-3EDFA25A266A}" destId="{951A572B-831A-4BE6-A476-A758E6E40482}" srcOrd="0" destOrd="0" presId="urn:microsoft.com/office/officeart/2005/8/layout/default"/>
    <dgm:cxn modelId="{4A5BAFA4-9F5D-4041-895A-FD764D216F81}" srcId="{C794E3E0-08D8-455C-A3E7-0230A6EF4DB0}" destId="{D35B3A6C-4829-4359-BB07-5A6F0FCA77B0}" srcOrd="1" destOrd="0" parTransId="{06CBAAF6-4274-448E-9264-1D6AF4007599}" sibTransId="{640B2B4E-11B6-4F72-A5FB-C1D60B2DEC50}"/>
    <dgm:cxn modelId="{882FCDAD-FA1B-49EA-B2D3-F1B91C4D9F9E}" type="presOf" srcId="{D3C15B50-E27D-45BF-8C29-AC7824FBE586}" destId="{CC2722F8-29C5-4DDF-9F77-7AD66D4236E8}" srcOrd="0" destOrd="0" presId="urn:microsoft.com/office/officeart/2005/8/layout/default"/>
    <dgm:cxn modelId="{FA46BBB4-315A-41C3-8388-DA5340FDF967}" type="presOf" srcId="{358A2D1B-5E9F-46A6-8B96-F7F81344B003}" destId="{A7319A56-2DCA-4EE0-9585-27DA88625331}" srcOrd="0" destOrd="0" presId="urn:microsoft.com/office/officeart/2005/8/layout/default"/>
    <dgm:cxn modelId="{F1D8E4B5-0457-46CA-B53B-6D672880A7CA}" type="presOf" srcId="{C794E3E0-08D8-455C-A3E7-0230A6EF4DB0}" destId="{BE577610-7C94-4B83-9087-E33A2310127D}" srcOrd="0" destOrd="0" presId="urn:microsoft.com/office/officeart/2005/8/layout/default"/>
    <dgm:cxn modelId="{F98198C1-A028-4E05-BA5D-1392F0B19DE3}" type="presOf" srcId="{F2255246-A0B0-46E2-A57D-5F7B3A7129DB}" destId="{95098F60-7E08-471C-B55F-B7811CF0CBB2}" srcOrd="0" destOrd="0" presId="urn:microsoft.com/office/officeart/2005/8/layout/default"/>
    <dgm:cxn modelId="{D4755AD6-8D3E-4F5C-8ACA-87DFF16AE220}" srcId="{C794E3E0-08D8-455C-A3E7-0230A6EF4DB0}" destId="{F2255246-A0B0-46E2-A57D-5F7B3A7129DB}" srcOrd="0" destOrd="0" parTransId="{4F341BE6-AC24-4600-A281-9160843F68FD}" sibTransId="{BC7E28BA-0692-40CD-A1A4-18CD9218AEAD}"/>
    <dgm:cxn modelId="{D8C6C4E1-FBEB-4F90-B690-31BD940B1B0C}" srcId="{C794E3E0-08D8-455C-A3E7-0230A6EF4DB0}" destId="{358A2D1B-5E9F-46A6-8B96-F7F81344B003}" srcOrd="5" destOrd="0" parTransId="{AD86DA4B-733E-4BC2-82C2-3BA8DF10B431}" sibTransId="{22698128-6788-4B5F-BEDE-9CAB8DC32C81}"/>
    <dgm:cxn modelId="{A8A6276C-73D7-4718-96EB-E43FC9EB8EAC}" type="presParOf" srcId="{BE577610-7C94-4B83-9087-E33A2310127D}" destId="{95098F60-7E08-471C-B55F-B7811CF0CBB2}" srcOrd="0" destOrd="0" presId="urn:microsoft.com/office/officeart/2005/8/layout/default"/>
    <dgm:cxn modelId="{6C4964AA-706C-4803-8802-54AC67F12F1D}" type="presParOf" srcId="{BE577610-7C94-4B83-9087-E33A2310127D}" destId="{DC22C298-6C2C-4DF8-9D28-5EE5F3572146}" srcOrd="1" destOrd="0" presId="urn:microsoft.com/office/officeart/2005/8/layout/default"/>
    <dgm:cxn modelId="{92ECFCE1-FDBF-4390-B256-6D2F66C63AC9}" type="presParOf" srcId="{BE577610-7C94-4B83-9087-E33A2310127D}" destId="{09744BE2-D000-4B7C-B5DF-02B18B5A3E91}" srcOrd="2" destOrd="0" presId="urn:microsoft.com/office/officeart/2005/8/layout/default"/>
    <dgm:cxn modelId="{AED6D9B4-054D-450C-AD4A-5C083BB9A783}" type="presParOf" srcId="{BE577610-7C94-4B83-9087-E33A2310127D}" destId="{3581D43C-5206-49B8-B501-3C73C4441C73}" srcOrd="3" destOrd="0" presId="urn:microsoft.com/office/officeart/2005/8/layout/default"/>
    <dgm:cxn modelId="{CCF242E0-6F31-48FC-8CF7-D5CD101D4B96}" type="presParOf" srcId="{BE577610-7C94-4B83-9087-E33A2310127D}" destId="{5E4BF910-C4DF-412F-BC22-7C2917B6F7D3}" srcOrd="4" destOrd="0" presId="urn:microsoft.com/office/officeart/2005/8/layout/default"/>
    <dgm:cxn modelId="{ABF4FDE9-AFE1-47D7-8B9E-3E04620BD185}" type="presParOf" srcId="{BE577610-7C94-4B83-9087-E33A2310127D}" destId="{2CF63EF8-E4F5-4DCF-9598-0FE7D780EB97}" srcOrd="5" destOrd="0" presId="urn:microsoft.com/office/officeart/2005/8/layout/default"/>
    <dgm:cxn modelId="{040E4866-30FD-4F85-A66C-F2E3B4BFF3E8}" type="presParOf" srcId="{BE577610-7C94-4B83-9087-E33A2310127D}" destId="{CC2722F8-29C5-4DDF-9F77-7AD66D4236E8}" srcOrd="6" destOrd="0" presId="urn:microsoft.com/office/officeart/2005/8/layout/default"/>
    <dgm:cxn modelId="{C03398AE-5D4A-4CED-9098-2BD6FD2374CB}" type="presParOf" srcId="{BE577610-7C94-4B83-9087-E33A2310127D}" destId="{581B8627-C2C0-4114-9E50-7AFEC44D2CD4}" srcOrd="7" destOrd="0" presId="urn:microsoft.com/office/officeart/2005/8/layout/default"/>
    <dgm:cxn modelId="{D808266A-3596-4D42-B0BF-CA43DE352C4C}" type="presParOf" srcId="{BE577610-7C94-4B83-9087-E33A2310127D}" destId="{951A572B-831A-4BE6-A476-A758E6E40482}" srcOrd="8" destOrd="0" presId="urn:microsoft.com/office/officeart/2005/8/layout/default"/>
    <dgm:cxn modelId="{DAB0F8B8-9611-47CB-8FF8-8C74E5325BCF}" type="presParOf" srcId="{BE577610-7C94-4B83-9087-E33A2310127D}" destId="{1098A271-EEA3-40C1-B2EA-4A38EC6C580C}" srcOrd="9" destOrd="0" presId="urn:microsoft.com/office/officeart/2005/8/layout/default"/>
    <dgm:cxn modelId="{C4F38FC8-C189-4282-B3A3-37456BB22545}" type="presParOf" srcId="{BE577610-7C94-4B83-9087-E33A2310127D}" destId="{A7319A56-2DCA-4EE0-9585-27DA88625331}" srcOrd="10" destOrd="0" presId="urn:microsoft.com/office/officeart/2005/8/layout/default"/>
    <dgm:cxn modelId="{3A54C618-2776-4985-B7DF-507978B96783}" type="presParOf" srcId="{BE577610-7C94-4B83-9087-E33A2310127D}" destId="{6A0411DA-5854-4EB4-8EAF-2E6890A02FEB}" srcOrd="11" destOrd="0" presId="urn:microsoft.com/office/officeart/2005/8/layout/default"/>
    <dgm:cxn modelId="{0914CA9D-707A-426F-B4CC-80BD6EC63831}" type="presParOf" srcId="{BE577610-7C94-4B83-9087-E33A2310127D}" destId="{ED802462-3BEF-4F41-8F46-EE5C3EAE20AA}" srcOrd="1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E3EE56-5D02-453D-A602-A65FFDB721A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514023D6-E557-443B-A688-296642BC81FB}">
      <dgm:prSet phldrT="[Text]"/>
      <dgm:spPr/>
      <dgm:t>
        <a:bodyPr/>
        <a:lstStyle/>
        <a:p>
          <a:r>
            <a:rPr lang="en-CA" dirty="0">
              <a:solidFill>
                <a:schemeClr val="tx1"/>
              </a:solidFill>
              <a:latin typeface="Arial" panose="020B0604020202020204" pitchFamily="34" charset="0"/>
              <a:cs typeface="Arial" panose="020B0604020202020204" pitchFamily="34" charset="0"/>
            </a:rPr>
            <a:t>The process is harmful</a:t>
          </a:r>
        </a:p>
      </dgm:t>
    </dgm:pt>
    <dgm:pt modelId="{5FC29C93-5269-495D-965F-B02ECDED35F3}" type="parTrans" cxnId="{2F1C3643-D1B2-4AF2-9B27-580660E8F3C9}">
      <dgm:prSet/>
      <dgm:spPr/>
      <dgm:t>
        <a:bodyPr/>
        <a:lstStyle/>
        <a:p>
          <a:endParaRPr lang="en-CA"/>
        </a:p>
      </dgm:t>
    </dgm:pt>
    <dgm:pt modelId="{7D42050D-16D3-4AF0-A460-960B711B4035}" type="sibTrans" cxnId="{2F1C3643-D1B2-4AF2-9B27-580660E8F3C9}">
      <dgm:prSet/>
      <dgm:spPr/>
      <dgm:t>
        <a:bodyPr/>
        <a:lstStyle/>
        <a:p>
          <a:endParaRPr lang="en-CA"/>
        </a:p>
      </dgm:t>
    </dgm:pt>
    <dgm:pt modelId="{1BFDF6A3-6FDE-47BB-873A-C156CF7135B2}">
      <dgm:prSet phldrT="[Text]"/>
      <dgm:spPr/>
      <dgm:t>
        <a:bodyPr/>
        <a:lstStyle/>
        <a:p>
          <a:r>
            <a:rPr lang="en-CA" dirty="0">
              <a:solidFill>
                <a:schemeClr val="tx1"/>
              </a:solidFill>
              <a:latin typeface="Arial" panose="020B0604020202020204" pitchFamily="34" charset="0"/>
              <a:cs typeface="Arial" panose="020B0604020202020204" pitchFamily="34" charset="0"/>
            </a:rPr>
            <a:t>Requires proving harm </a:t>
          </a:r>
        </a:p>
      </dgm:t>
    </dgm:pt>
    <dgm:pt modelId="{E921D398-46C8-4A47-B5E2-B07E8055554E}" type="parTrans" cxnId="{3473DBED-51E5-4C7D-8572-0BDFD400F408}">
      <dgm:prSet/>
      <dgm:spPr/>
      <dgm:t>
        <a:bodyPr/>
        <a:lstStyle/>
        <a:p>
          <a:endParaRPr lang="en-CA"/>
        </a:p>
      </dgm:t>
    </dgm:pt>
    <dgm:pt modelId="{40736014-BB98-4F55-9444-6B09327F5A7F}" type="sibTrans" cxnId="{3473DBED-51E5-4C7D-8572-0BDFD400F408}">
      <dgm:prSet/>
      <dgm:spPr/>
      <dgm:t>
        <a:bodyPr/>
        <a:lstStyle/>
        <a:p>
          <a:endParaRPr lang="en-CA"/>
        </a:p>
      </dgm:t>
    </dgm:pt>
    <dgm:pt modelId="{E9320E73-024E-4A00-8338-24F16A8B34AE}">
      <dgm:prSet phldrT="[Text]"/>
      <dgm:spPr/>
      <dgm:t>
        <a:bodyPr/>
        <a:lstStyle/>
        <a:p>
          <a:r>
            <a:rPr lang="en-CA" dirty="0">
              <a:solidFill>
                <a:schemeClr val="tx1"/>
              </a:solidFill>
              <a:latin typeface="Arial" panose="020B0604020202020204" pitchFamily="34" charset="0"/>
              <a:cs typeface="Arial" panose="020B0604020202020204" pitchFamily="34" charset="0"/>
            </a:rPr>
            <a:t>Means more work</a:t>
          </a:r>
        </a:p>
      </dgm:t>
    </dgm:pt>
    <dgm:pt modelId="{DA8656D0-A415-40D2-86DD-E472A16835A5}" type="parTrans" cxnId="{E5EB4CC5-E6B6-40A1-8CC1-255F2CF40958}">
      <dgm:prSet/>
      <dgm:spPr/>
      <dgm:t>
        <a:bodyPr/>
        <a:lstStyle/>
        <a:p>
          <a:endParaRPr lang="en-CA"/>
        </a:p>
      </dgm:t>
    </dgm:pt>
    <dgm:pt modelId="{9BAF0F87-373F-45B3-8A21-86EA2683FC14}" type="sibTrans" cxnId="{E5EB4CC5-E6B6-40A1-8CC1-255F2CF40958}">
      <dgm:prSet/>
      <dgm:spPr/>
      <dgm:t>
        <a:bodyPr/>
        <a:lstStyle/>
        <a:p>
          <a:endParaRPr lang="en-CA"/>
        </a:p>
      </dgm:t>
    </dgm:pt>
    <dgm:pt modelId="{6CB54C3F-E6A0-4753-AECB-4D9BF1B49ADB}">
      <dgm:prSet phldrT="[Text]"/>
      <dgm:spPr/>
      <dgm:t>
        <a:bodyPr/>
        <a:lstStyle/>
        <a:p>
          <a:r>
            <a:rPr lang="en-CA" dirty="0">
              <a:solidFill>
                <a:schemeClr val="tx1"/>
              </a:solidFill>
              <a:latin typeface="Arial" panose="020B0604020202020204" pitchFamily="34" charset="0"/>
              <a:cs typeface="Arial" panose="020B0604020202020204" pitchFamily="34" charset="0"/>
            </a:rPr>
            <a:t>Can result in not being heard</a:t>
          </a:r>
        </a:p>
      </dgm:t>
    </dgm:pt>
    <dgm:pt modelId="{286B905C-96CA-4420-87CE-03E24B4924A9}" type="parTrans" cxnId="{8668CB07-3F58-4F3C-920F-2201FA868E53}">
      <dgm:prSet/>
      <dgm:spPr/>
      <dgm:t>
        <a:bodyPr/>
        <a:lstStyle/>
        <a:p>
          <a:endParaRPr lang="en-CA"/>
        </a:p>
      </dgm:t>
    </dgm:pt>
    <dgm:pt modelId="{466472A2-5D0D-4466-A1C7-2785F396BA8B}" type="sibTrans" cxnId="{8668CB07-3F58-4F3C-920F-2201FA868E53}">
      <dgm:prSet/>
      <dgm:spPr/>
      <dgm:t>
        <a:bodyPr/>
        <a:lstStyle/>
        <a:p>
          <a:endParaRPr lang="en-CA"/>
        </a:p>
      </dgm:t>
    </dgm:pt>
    <dgm:pt modelId="{94BD1BB4-5A40-4F2A-8411-B90AB7A9B4FF}">
      <dgm:prSet phldrT="[Text]"/>
      <dgm:spPr/>
      <dgm:t>
        <a:bodyPr/>
        <a:lstStyle/>
        <a:p>
          <a:r>
            <a:rPr lang="en-CA" dirty="0">
              <a:solidFill>
                <a:schemeClr val="tx1"/>
              </a:solidFill>
              <a:latin typeface="Arial" panose="020B0604020202020204" pitchFamily="34" charset="0"/>
              <a:cs typeface="Arial" panose="020B0604020202020204" pitchFamily="34" charset="0"/>
            </a:rPr>
            <a:t>The victim is the problem </a:t>
          </a:r>
        </a:p>
      </dgm:t>
    </dgm:pt>
    <dgm:pt modelId="{139C35A3-9326-43CC-879C-BDC0983E2142}" type="sibTrans" cxnId="{7235B9A6-45D6-4FF8-BCB3-60608E4E4136}">
      <dgm:prSet/>
      <dgm:spPr/>
      <dgm:t>
        <a:bodyPr/>
        <a:lstStyle/>
        <a:p>
          <a:endParaRPr lang="en-CA"/>
        </a:p>
      </dgm:t>
    </dgm:pt>
    <dgm:pt modelId="{2E635248-B156-4164-858C-043DBEC17852}" type="parTrans" cxnId="{7235B9A6-45D6-4FF8-BCB3-60608E4E4136}">
      <dgm:prSet/>
      <dgm:spPr/>
      <dgm:t>
        <a:bodyPr/>
        <a:lstStyle/>
        <a:p>
          <a:endParaRPr lang="en-CA"/>
        </a:p>
      </dgm:t>
    </dgm:pt>
    <dgm:pt modelId="{AF842C4F-1833-48DF-8AC7-8AA24ED44473}">
      <dgm:prSet phldrT="[Text]"/>
      <dgm:spPr/>
      <dgm:t>
        <a:bodyPr/>
        <a:lstStyle/>
        <a:p>
          <a:r>
            <a:rPr lang="en-CA" dirty="0">
              <a:solidFill>
                <a:schemeClr val="tx1"/>
              </a:solidFill>
              <a:latin typeface="Arial" panose="020B0604020202020204" pitchFamily="34" charset="0"/>
              <a:cs typeface="Arial" panose="020B0604020202020204" pitchFamily="34" charset="0"/>
            </a:rPr>
            <a:t>Results in further racial harm</a:t>
          </a:r>
        </a:p>
      </dgm:t>
    </dgm:pt>
    <dgm:pt modelId="{F30D4F3E-AD9F-432B-8350-BF27C89EB33B}" type="parTrans" cxnId="{F6A6A0DC-149E-48EB-9DFD-ED810B8511A9}">
      <dgm:prSet/>
      <dgm:spPr/>
      <dgm:t>
        <a:bodyPr/>
        <a:lstStyle/>
        <a:p>
          <a:endParaRPr lang="en-US"/>
        </a:p>
      </dgm:t>
    </dgm:pt>
    <dgm:pt modelId="{DD4EC885-D1B5-46FB-9330-624E999379C7}" type="sibTrans" cxnId="{F6A6A0DC-149E-48EB-9DFD-ED810B8511A9}">
      <dgm:prSet/>
      <dgm:spPr/>
      <dgm:t>
        <a:bodyPr/>
        <a:lstStyle/>
        <a:p>
          <a:endParaRPr lang="en-US"/>
        </a:p>
      </dgm:t>
    </dgm:pt>
    <dgm:pt modelId="{EA4BF735-AF83-4D9E-A2D5-2A8EC900FC64}" type="pres">
      <dgm:prSet presAssocID="{69E3EE56-5D02-453D-A602-A65FFDB721A5}" presName="diagram" presStyleCnt="0">
        <dgm:presLayoutVars>
          <dgm:dir/>
          <dgm:resizeHandles val="exact"/>
        </dgm:presLayoutVars>
      </dgm:prSet>
      <dgm:spPr/>
    </dgm:pt>
    <dgm:pt modelId="{EC845B96-15EC-4A83-A773-86A6BAD8774F}" type="pres">
      <dgm:prSet presAssocID="{514023D6-E557-443B-A688-296642BC81FB}" presName="node" presStyleLbl="node1" presStyleIdx="0" presStyleCnt="6">
        <dgm:presLayoutVars>
          <dgm:bulletEnabled val="1"/>
        </dgm:presLayoutVars>
      </dgm:prSet>
      <dgm:spPr/>
    </dgm:pt>
    <dgm:pt modelId="{17C67B2D-3EAD-48B4-B737-4EFBE65F6429}" type="pres">
      <dgm:prSet presAssocID="{7D42050D-16D3-4AF0-A460-960B711B4035}" presName="sibTrans" presStyleCnt="0"/>
      <dgm:spPr/>
    </dgm:pt>
    <dgm:pt modelId="{D8D0D86A-972B-4828-853B-D544ADF1D5A1}" type="pres">
      <dgm:prSet presAssocID="{1BFDF6A3-6FDE-47BB-873A-C156CF7135B2}" presName="node" presStyleLbl="node1" presStyleIdx="1" presStyleCnt="6">
        <dgm:presLayoutVars>
          <dgm:bulletEnabled val="1"/>
        </dgm:presLayoutVars>
      </dgm:prSet>
      <dgm:spPr/>
    </dgm:pt>
    <dgm:pt modelId="{1EED7C13-2DC7-4300-9B5D-879AEBB1461F}" type="pres">
      <dgm:prSet presAssocID="{40736014-BB98-4F55-9444-6B09327F5A7F}" presName="sibTrans" presStyleCnt="0"/>
      <dgm:spPr/>
    </dgm:pt>
    <dgm:pt modelId="{657202D2-5937-499C-845A-368F5DAD2F50}" type="pres">
      <dgm:prSet presAssocID="{E9320E73-024E-4A00-8338-24F16A8B34AE}" presName="node" presStyleLbl="node1" presStyleIdx="2" presStyleCnt="6">
        <dgm:presLayoutVars>
          <dgm:bulletEnabled val="1"/>
        </dgm:presLayoutVars>
      </dgm:prSet>
      <dgm:spPr/>
    </dgm:pt>
    <dgm:pt modelId="{D0B71364-F378-4C57-B84D-9F1BC5B17F51}" type="pres">
      <dgm:prSet presAssocID="{9BAF0F87-373F-45B3-8A21-86EA2683FC14}" presName="sibTrans" presStyleCnt="0"/>
      <dgm:spPr/>
    </dgm:pt>
    <dgm:pt modelId="{9E3857D9-CB51-48D6-8EB9-8D99D37CB5C9}" type="pres">
      <dgm:prSet presAssocID="{94BD1BB4-5A40-4F2A-8411-B90AB7A9B4FF}" presName="node" presStyleLbl="node1" presStyleIdx="3" presStyleCnt="6">
        <dgm:presLayoutVars>
          <dgm:bulletEnabled val="1"/>
        </dgm:presLayoutVars>
      </dgm:prSet>
      <dgm:spPr/>
    </dgm:pt>
    <dgm:pt modelId="{7209B808-4BB1-477B-BAF0-CC1EC0AC24FB}" type="pres">
      <dgm:prSet presAssocID="{139C35A3-9326-43CC-879C-BDC0983E2142}" presName="sibTrans" presStyleCnt="0"/>
      <dgm:spPr/>
    </dgm:pt>
    <dgm:pt modelId="{D462947C-F20F-48C7-A41C-E2035ECD34E6}" type="pres">
      <dgm:prSet presAssocID="{6CB54C3F-E6A0-4753-AECB-4D9BF1B49ADB}" presName="node" presStyleLbl="node1" presStyleIdx="4" presStyleCnt="6">
        <dgm:presLayoutVars>
          <dgm:bulletEnabled val="1"/>
        </dgm:presLayoutVars>
      </dgm:prSet>
      <dgm:spPr/>
    </dgm:pt>
    <dgm:pt modelId="{5FBF01C5-40A7-4932-A480-511360A8AC15}" type="pres">
      <dgm:prSet presAssocID="{466472A2-5D0D-4466-A1C7-2785F396BA8B}" presName="sibTrans" presStyleCnt="0"/>
      <dgm:spPr/>
    </dgm:pt>
    <dgm:pt modelId="{6BFF85A1-20C5-4427-8A81-DBAC21068086}" type="pres">
      <dgm:prSet presAssocID="{AF842C4F-1833-48DF-8AC7-8AA24ED44473}" presName="node" presStyleLbl="node1" presStyleIdx="5" presStyleCnt="6">
        <dgm:presLayoutVars>
          <dgm:bulletEnabled val="1"/>
        </dgm:presLayoutVars>
      </dgm:prSet>
      <dgm:spPr/>
    </dgm:pt>
  </dgm:ptLst>
  <dgm:cxnLst>
    <dgm:cxn modelId="{8668CB07-3F58-4F3C-920F-2201FA868E53}" srcId="{69E3EE56-5D02-453D-A602-A65FFDB721A5}" destId="{6CB54C3F-E6A0-4753-AECB-4D9BF1B49ADB}" srcOrd="4" destOrd="0" parTransId="{286B905C-96CA-4420-87CE-03E24B4924A9}" sibTransId="{466472A2-5D0D-4466-A1C7-2785F396BA8B}"/>
    <dgm:cxn modelId="{8F4DA60E-D074-435B-8DC5-4F200F4EB305}" type="presOf" srcId="{94BD1BB4-5A40-4F2A-8411-B90AB7A9B4FF}" destId="{9E3857D9-CB51-48D6-8EB9-8D99D37CB5C9}" srcOrd="0" destOrd="0" presId="urn:microsoft.com/office/officeart/2005/8/layout/default"/>
    <dgm:cxn modelId="{CB097339-C19F-42A4-BC04-E6A6E740344F}" type="presOf" srcId="{514023D6-E557-443B-A688-296642BC81FB}" destId="{EC845B96-15EC-4A83-A773-86A6BAD8774F}" srcOrd="0" destOrd="0" presId="urn:microsoft.com/office/officeart/2005/8/layout/default"/>
    <dgm:cxn modelId="{2F1C3643-D1B2-4AF2-9B27-580660E8F3C9}" srcId="{69E3EE56-5D02-453D-A602-A65FFDB721A5}" destId="{514023D6-E557-443B-A688-296642BC81FB}" srcOrd="0" destOrd="0" parTransId="{5FC29C93-5269-495D-965F-B02ECDED35F3}" sibTransId="{7D42050D-16D3-4AF0-A460-960B711B4035}"/>
    <dgm:cxn modelId="{ADB1DE49-984B-454B-B21B-0E4AB157D955}" type="presOf" srcId="{6CB54C3F-E6A0-4753-AECB-4D9BF1B49ADB}" destId="{D462947C-F20F-48C7-A41C-E2035ECD34E6}" srcOrd="0" destOrd="0" presId="urn:microsoft.com/office/officeart/2005/8/layout/default"/>
    <dgm:cxn modelId="{AECC7460-4FF3-410C-91DD-02120914CC91}" type="presOf" srcId="{1BFDF6A3-6FDE-47BB-873A-C156CF7135B2}" destId="{D8D0D86A-972B-4828-853B-D544ADF1D5A1}" srcOrd="0" destOrd="0" presId="urn:microsoft.com/office/officeart/2005/8/layout/default"/>
    <dgm:cxn modelId="{0CC07B78-9C5D-46A6-A5AC-2DB94BB4BAFE}" type="presOf" srcId="{AF842C4F-1833-48DF-8AC7-8AA24ED44473}" destId="{6BFF85A1-20C5-4427-8A81-DBAC21068086}" srcOrd="0" destOrd="0" presId="urn:microsoft.com/office/officeart/2005/8/layout/default"/>
    <dgm:cxn modelId="{006A1B81-8DB4-40D5-B688-6877CD222C7F}" type="presOf" srcId="{E9320E73-024E-4A00-8338-24F16A8B34AE}" destId="{657202D2-5937-499C-845A-368F5DAD2F50}" srcOrd="0" destOrd="0" presId="urn:microsoft.com/office/officeart/2005/8/layout/default"/>
    <dgm:cxn modelId="{7235B9A6-45D6-4FF8-BCB3-60608E4E4136}" srcId="{69E3EE56-5D02-453D-A602-A65FFDB721A5}" destId="{94BD1BB4-5A40-4F2A-8411-B90AB7A9B4FF}" srcOrd="3" destOrd="0" parTransId="{2E635248-B156-4164-858C-043DBEC17852}" sibTransId="{139C35A3-9326-43CC-879C-BDC0983E2142}"/>
    <dgm:cxn modelId="{ADE387B2-D89D-4B7F-B844-7CC5E7E379FB}" type="presOf" srcId="{69E3EE56-5D02-453D-A602-A65FFDB721A5}" destId="{EA4BF735-AF83-4D9E-A2D5-2A8EC900FC64}" srcOrd="0" destOrd="0" presId="urn:microsoft.com/office/officeart/2005/8/layout/default"/>
    <dgm:cxn modelId="{E5EB4CC5-E6B6-40A1-8CC1-255F2CF40958}" srcId="{69E3EE56-5D02-453D-A602-A65FFDB721A5}" destId="{E9320E73-024E-4A00-8338-24F16A8B34AE}" srcOrd="2" destOrd="0" parTransId="{DA8656D0-A415-40D2-86DD-E472A16835A5}" sibTransId="{9BAF0F87-373F-45B3-8A21-86EA2683FC14}"/>
    <dgm:cxn modelId="{F6A6A0DC-149E-48EB-9DFD-ED810B8511A9}" srcId="{69E3EE56-5D02-453D-A602-A65FFDB721A5}" destId="{AF842C4F-1833-48DF-8AC7-8AA24ED44473}" srcOrd="5" destOrd="0" parTransId="{F30D4F3E-AD9F-432B-8350-BF27C89EB33B}" sibTransId="{DD4EC885-D1B5-46FB-9330-624E999379C7}"/>
    <dgm:cxn modelId="{3473DBED-51E5-4C7D-8572-0BDFD400F408}" srcId="{69E3EE56-5D02-453D-A602-A65FFDB721A5}" destId="{1BFDF6A3-6FDE-47BB-873A-C156CF7135B2}" srcOrd="1" destOrd="0" parTransId="{E921D398-46C8-4A47-B5E2-B07E8055554E}" sibTransId="{40736014-BB98-4F55-9444-6B09327F5A7F}"/>
    <dgm:cxn modelId="{2A7F8F9B-2623-4186-878D-0E1084E717B5}" type="presParOf" srcId="{EA4BF735-AF83-4D9E-A2D5-2A8EC900FC64}" destId="{EC845B96-15EC-4A83-A773-86A6BAD8774F}" srcOrd="0" destOrd="0" presId="urn:microsoft.com/office/officeart/2005/8/layout/default"/>
    <dgm:cxn modelId="{983EA332-A926-4A47-AE96-FD636D8FFF34}" type="presParOf" srcId="{EA4BF735-AF83-4D9E-A2D5-2A8EC900FC64}" destId="{17C67B2D-3EAD-48B4-B737-4EFBE65F6429}" srcOrd="1" destOrd="0" presId="urn:microsoft.com/office/officeart/2005/8/layout/default"/>
    <dgm:cxn modelId="{84567B6F-732F-4E99-A137-69FEB8FE3E45}" type="presParOf" srcId="{EA4BF735-AF83-4D9E-A2D5-2A8EC900FC64}" destId="{D8D0D86A-972B-4828-853B-D544ADF1D5A1}" srcOrd="2" destOrd="0" presId="urn:microsoft.com/office/officeart/2005/8/layout/default"/>
    <dgm:cxn modelId="{DDE16EBC-CCBD-4F0E-9F25-837DF5AB2027}" type="presParOf" srcId="{EA4BF735-AF83-4D9E-A2D5-2A8EC900FC64}" destId="{1EED7C13-2DC7-4300-9B5D-879AEBB1461F}" srcOrd="3" destOrd="0" presId="urn:microsoft.com/office/officeart/2005/8/layout/default"/>
    <dgm:cxn modelId="{B5332DCF-4977-42B4-BEE8-E576A28A38E9}" type="presParOf" srcId="{EA4BF735-AF83-4D9E-A2D5-2A8EC900FC64}" destId="{657202D2-5937-499C-845A-368F5DAD2F50}" srcOrd="4" destOrd="0" presId="urn:microsoft.com/office/officeart/2005/8/layout/default"/>
    <dgm:cxn modelId="{9317BD46-5C10-4AF8-8086-FC36F4FCC5B4}" type="presParOf" srcId="{EA4BF735-AF83-4D9E-A2D5-2A8EC900FC64}" destId="{D0B71364-F378-4C57-B84D-9F1BC5B17F51}" srcOrd="5" destOrd="0" presId="urn:microsoft.com/office/officeart/2005/8/layout/default"/>
    <dgm:cxn modelId="{16E42A45-F38D-4667-B4F7-1919BB509A2D}" type="presParOf" srcId="{EA4BF735-AF83-4D9E-A2D5-2A8EC900FC64}" destId="{9E3857D9-CB51-48D6-8EB9-8D99D37CB5C9}" srcOrd="6" destOrd="0" presId="urn:microsoft.com/office/officeart/2005/8/layout/default"/>
    <dgm:cxn modelId="{BB428B85-F588-4A22-9555-F2E4F08E0ACE}" type="presParOf" srcId="{EA4BF735-AF83-4D9E-A2D5-2A8EC900FC64}" destId="{7209B808-4BB1-477B-BAF0-CC1EC0AC24FB}" srcOrd="7" destOrd="0" presId="urn:microsoft.com/office/officeart/2005/8/layout/default"/>
    <dgm:cxn modelId="{730DB576-6A5F-437E-B88A-6802272F01A3}" type="presParOf" srcId="{EA4BF735-AF83-4D9E-A2D5-2A8EC900FC64}" destId="{D462947C-F20F-48C7-A41C-E2035ECD34E6}" srcOrd="8" destOrd="0" presId="urn:microsoft.com/office/officeart/2005/8/layout/default"/>
    <dgm:cxn modelId="{790AA6F3-DDDD-4E00-9B2B-84B1BFE93B3A}" type="presParOf" srcId="{EA4BF735-AF83-4D9E-A2D5-2A8EC900FC64}" destId="{5FBF01C5-40A7-4932-A480-511360A8AC15}" srcOrd="9" destOrd="0" presId="urn:microsoft.com/office/officeart/2005/8/layout/default"/>
    <dgm:cxn modelId="{3D85CE72-E789-4A8C-8BCA-9B27ABADE289}" type="presParOf" srcId="{EA4BF735-AF83-4D9E-A2D5-2A8EC900FC64}" destId="{6BFF85A1-20C5-4427-8A81-DBAC21068086}"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98F60-7E08-471C-B55F-B7811CF0CBB2}">
      <dsp:nvSpPr>
        <dsp:cNvPr id="0" name=""/>
        <dsp:cNvSpPr/>
      </dsp:nvSpPr>
      <dsp:spPr>
        <a:xfrm>
          <a:off x="2904" y="564182"/>
          <a:ext cx="2304584" cy="13827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CA" sz="2500" b="0" kern="1200" dirty="0">
              <a:solidFill>
                <a:schemeClr val="tx1"/>
              </a:solidFill>
              <a:latin typeface="Arial"/>
              <a:cs typeface="Arial"/>
            </a:rPr>
            <a:t>Grief</a:t>
          </a:r>
        </a:p>
      </dsp:txBody>
      <dsp:txXfrm>
        <a:off x="2904" y="564182"/>
        <a:ext cx="2304584" cy="1382750"/>
      </dsp:txXfrm>
    </dsp:sp>
    <dsp:sp modelId="{09744BE2-D000-4B7C-B5DF-02B18B5A3E91}">
      <dsp:nvSpPr>
        <dsp:cNvPr id="0" name=""/>
        <dsp:cNvSpPr/>
      </dsp:nvSpPr>
      <dsp:spPr>
        <a:xfrm>
          <a:off x="2537948" y="564182"/>
          <a:ext cx="2304584" cy="13827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CA" sz="2500" b="0" kern="1200">
              <a:solidFill>
                <a:schemeClr val="tx1"/>
              </a:solidFill>
              <a:latin typeface="Arial"/>
              <a:cs typeface="Arial"/>
            </a:rPr>
            <a:t>Pain</a:t>
          </a:r>
        </a:p>
      </dsp:txBody>
      <dsp:txXfrm>
        <a:off x="2537948" y="564182"/>
        <a:ext cx="2304584" cy="1382750"/>
      </dsp:txXfrm>
    </dsp:sp>
    <dsp:sp modelId="{5E4BF910-C4DF-412F-BC22-7C2917B6F7D3}">
      <dsp:nvSpPr>
        <dsp:cNvPr id="0" name=""/>
        <dsp:cNvSpPr/>
      </dsp:nvSpPr>
      <dsp:spPr>
        <a:xfrm>
          <a:off x="5072991" y="564182"/>
          <a:ext cx="2304584" cy="13827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CA" sz="2500" b="0" kern="1200">
              <a:solidFill>
                <a:schemeClr val="tx1"/>
              </a:solidFill>
              <a:latin typeface="Arial"/>
              <a:cs typeface="Arial"/>
            </a:rPr>
            <a:t>Outcry</a:t>
          </a:r>
        </a:p>
      </dsp:txBody>
      <dsp:txXfrm>
        <a:off x="5072991" y="564182"/>
        <a:ext cx="2304584" cy="1382750"/>
      </dsp:txXfrm>
    </dsp:sp>
    <dsp:sp modelId="{CC2722F8-29C5-4DDF-9F77-7AD66D4236E8}">
      <dsp:nvSpPr>
        <dsp:cNvPr id="0" name=""/>
        <dsp:cNvSpPr/>
      </dsp:nvSpPr>
      <dsp:spPr>
        <a:xfrm>
          <a:off x="7608035" y="564182"/>
          <a:ext cx="2304584" cy="13827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CA" sz="2500" b="0" kern="1200">
              <a:solidFill>
                <a:schemeClr val="tx1"/>
              </a:solidFill>
              <a:latin typeface="Arial"/>
              <a:cs typeface="Arial"/>
            </a:rPr>
            <a:t>Dissatisfaction</a:t>
          </a:r>
        </a:p>
      </dsp:txBody>
      <dsp:txXfrm>
        <a:off x="7608035" y="564182"/>
        <a:ext cx="2304584" cy="1382750"/>
      </dsp:txXfrm>
    </dsp:sp>
    <dsp:sp modelId="{951A572B-831A-4BE6-A476-A758E6E40482}">
      <dsp:nvSpPr>
        <dsp:cNvPr id="0" name=""/>
        <dsp:cNvSpPr/>
      </dsp:nvSpPr>
      <dsp:spPr>
        <a:xfrm>
          <a:off x="1270426" y="2177391"/>
          <a:ext cx="2304584" cy="13827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CA" sz="2500" b="0" kern="1200">
              <a:solidFill>
                <a:schemeClr val="tx1"/>
              </a:solidFill>
              <a:latin typeface="Arial"/>
              <a:cs typeface="Arial"/>
            </a:rPr>
            <a:t>Protest</a:t>
          </a:r>
        </a:p>
      </dsp:txBody>
      <dsp:txXfrm>
        <a:off x="1270426" y="2177391"/>
        <a:ext cx="2304584" cy="1382750"/>
      </dsp:txXfrm>
    </dsp:sp>
    <dsp:sp modelId="{A7319A56-2DCA-4EE0-9585-27DA88625331}">
      <dsp:nvSpPr>
        <dsp:cNvPr id="0" name=""/>
        <dsp:cNvSpPr/>
      </dsp:nvSpPr>
      <dsp:spPr>
        <a:xfrm>
          <a:off x="3805470" y="2177391"/>
          <a:ext cx="2304584" cy="13827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CA" sz="2500" b="0" kern="1200">
              <a:solidFill>
                <a:schemeClr val="tx1"/>
              </a:solidFill>
              <a:latin typeface="Arial"/>
              <a:cs typeface="Arial"/>
            </a:rPr>
            <a:t>Allegation</a:t>
          </a:r>
        </a:p>
      </dsp:txBody>
      <dsp:txXfrm>
        <a:off x="3805470" y="2177391"/>
        <a:ext cx="2304584" cy="1382750"/>
      </dsp:txXfrm>
    </dsp:sp>
    <dsp:sp modelId="{ED802462-3BEF-4F41-8F46-EE5C3EAE20AA}">
      <dsp:nvSpPr>
        <dsp:cNvPr id="0" name=""/>
        <dsp:cNvSpPr/>
      </dsp:nvSpPr>
      <dsp:spPr>
        <a:xfrm>
          <a:off x="6340513" y="2177391"/>
          <a:ext cx="2304584" cy="13827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CA" sz="2500" b="0" kern="1200">
              <a:solidFill>
                <a:schemeClr val="tx1"/>
              </a:solidFill>
              <a:latin typeface="Arial"/>
              <a:cs typeface="Arial"/>
            </a:rPr>
            <a:t>Formal grievance </a:t>
          </a:r>
        </a:p>
      </dsp:txBody>
      <dsp:txXfrm>
        <a:off x="6340513" y="2177391"/>
        <a:ext cx="2304584" cy="1382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45B96-15EC-4A83-A773-86A6BAD8774F}">
      <dsp:nvSpPr>
        <dsp:cNvPr id="0" name=""/>
        <dsp:cNvSpPr/>
      </dsp:nvSpPr>
      <dsp:spPr>
        <a:xfrm>
          <a:off x="135582" y="2891"/>
          <a:ext cx="3530792" cy="21184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CA" sz="4500" kern="1200" dirty="0">
              <a:solidFill>
                <a:schemeClr val="tx1"/>
              </a:solidFill>
              <a:latin typeface="Arial" panose="020B0604020202020204" pitchFamily="34" charset="0"/>
              <a:cs typeface="Arial" panose="020B0604020202020204" pitchFamily="34" charset="0"/>
            </a:rPr>
            <a:t>The process is harmful</a:t>
          </a:r>
        </a:p>
      </dsp:txBody>
      <dsp:txXfrm>
        <a:off x="135582" y="2891"/>
        <a:ext cx="3530792" cy="2118475"/>
      </dsp:txXfrm>
    </dsp:sp>
    <dsp:sp modelId="{D8D0D86A-972B-4828-853B-D544ADF1D5A1}">
      <dsp:nvSpPr>
        <dsp:cNvPr id="0" name=""/>
        <dsp:cNvSpPr/>
      </dsp:nvSpPr>
      <dsp:spPr>
        <a:xfrm>
          <a:off x="4019453" y="2891"/>
          <a:ext cx="3530792" cy="21184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CA" sz="4500" kern="1200" dirty="0">
              <a:solidFill>
                <a:schemeClr val="tx1"/>
              </a:solidFill>
              <a:latin typeface="Arial" panose="020B0604020202020204" pitchFamily="34" charset="0"/>
              <a:cs typeface="Arial" panose="020B0604020202020204" pitchFamily="34" charset="0"/>
            </a:rPr>
            <a:t>Requires proving harm </a:t>
          </a:r>
        </a:p>
      </dsp:txBody>
      <dsp:txXfrm>
        <a:off x="4019453" y="2891"/>
        <a:ext cx="3530792" cy="2118475"/>
      </dsp:txXfrm>
    </dsp:sp>
    <dsp:sp modelId="{657202D2-5937-499C-845A-368F5DAD2F50}">
      <dsp:nvSpPr>
        <dsp:cNvPr id="0" name=""/>
        <dsp:cNvSpPr/>
      </dsp:nvSpPr>
      <dsp:spPr>
        <a:xfrm>
          <a:off x="7903325" y="2891"/>
          <a:ext cx="3530792" cy="21184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CA" sz="4500" kern="1200" dirty="0">
              <a:solidFill>
                <a:schemeClr val="tx1"/>
              </a:solidFill>
              <a:latin typeface="Arial" panose="020B0604020202020204" pitchFamily="34" charset="0"/>
              <a:cs typeface="Arial" panose="020B0604020202020204" pitchFamily="34" charset="0"/>
            </a:rPr>
            <a:t>Means more work</a:t>
          </a:r>
        </a:p>
      </dsp:txBody>
      <dsp:txXfrm>
        <a:off x="7903325" y="2891"/>
        <a:ext cx="3530792" cy="2118475"/>
      </dsp:txXfrm>
    </dsp:sp>
    <dsp:sp modelId="{9E3857D9-CB51-48D6-8EB9-8D99D37CB5C9}">
      <dsp:nvSpPr>
        <dsp:cNvPr id="0" name=""/>
        <dsp:cNvSpPr/>
      </dsp:nvSpPr>
      <dsp:spPr>
        <a:xfrm>
          <a:off x="135582" y="2474446"/>
          <a:ext cx="3530792" cy="21184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CA" sz="4500" kern="1200" dirty="0">
              <a:solidFill>
                <a:schemeClr val="tx1"/>
              </a:solidFill>
              <a:latin typeface="Arial" panose="020B0604020202020204" pitchFamily="34" charset="0"/>
              <a:cs typeface="Arial" panose="020B0604020202020204" pitchFamily="34" charset="0"/>
            </a:rPr>
            <a:t>The victim is the problem </a:t>
          </a:r>
        </a:p>
      </dsp:txBody>
      <dsp:txXfrm>
        <a:off x="135582" y="2474446"/>
        <a:ext cx="3530792" cy="2118475"/>
      </dsp:txXfrm>
    </dsp:sp>
    <dsp:sp modelId="{D462947C-F20F-48C7-A41C-E2035ECD34E6}">
      <dsp:nvSpPr>
        <dsp:cNvPr id="0" name=""/>
        <dsp:cNvSpPr/>
      </dsp:nvSpPr>
      <dsp:spPr>
        <a:xfrm>
          <a:off x="4019453" y="2474446"/>
          <a:ext cx="3530792" cy="21184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CA" sz="4500" kern="1200" dirty="0">
              <a:solidFill>
                <a:schemeClr val="tx1"/>
              </a:solidFill>
              <a:latin typeface="Arial" panose="020B0604020202020204" pitchFamily="34" charset="0"/>
              <a:cs typeface="Arial" panose="020B0604020202020204" pitchFamily="34" charset="0"/>
            </a:rPr>
            <a:t>Can result in not being heard</a:t>
          </a:r>
        </a:p>
      </dsp:txBody>
      <dsp:txXfrm>
        <a:off x="4019453" y="2474446"/>
        <a:ext cx="3530792" cy="2118475"/>
      </dsp:txXfrm>
    </dsp:sp>
    <dsp:sp modelId="{6BFF85A1-20C5-4427-8A81-DBAC21068086}">
      <dsp:nvSpPr>
        <dsp:cNvPr id="0" name=""/>
        <dsp:cNvSpPr/>
      </dsp:nvSpPr>
      <dsp:spPr>
        <a:xfrm>
          <a:off x="7903325" y="2474446"/>
          <a:ext cx="3530792" cy="21184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CA" sz="4500" kern="1200" dirty="0">
              <a:solidFill>
                <a:schemeClr val="tx1"/>
              </a:solidFill>
              <a:latin typeface="Arial" panose="020B0604020202020204" pitchFamily="34" charset="0"/>
              <a:cs typeface="Arial" panose="020B0604020202020204" pitchFamily="34" charset="0"/>
            </a:rPr>
            <a:t>Results in further racial harm</a:t>
          </a:r>
        </a:p>
      </dsp:txBody>
      <dsp:txXfrm>
        <a:off x="7903325" y="2474446"/>
        <a:ext cx="3530792" cy="21184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1"/>
            <a:ext cx="1094758" cy="4748523"/>
          </a:xfrm>
          <a:prstGeom prst="rect">
            <a:avLst/>
          </a:prstGeom>
        </p:spPr>
        <p:txBody>
          <a:bodyPr vert="horz" lIns="163448" tIns="81724" rIns="163448" bIns="81724" rtlCol="0"/>
          <a:lstStyle>
            <a:lvl1pPr algn="l">
              <a:defRPr sz="2100"/>
            </a:lvl1pPr>
          </a:lstStyle>
          <a:p>
            <a:endParaRPr lang="en-US"/>
          </a:p>
        </p:txBody>
      </p:sp>
      <p:sp>
        <p:nvSpPr>
          <p:cNvPr id="3" name="Date Placeholder 2"/>
          <p:cNvSpPr>
            <a:spLocks noGrp="1"/>
          </p:cNvSpPr>
          <p:nvPr>
            <p:ph type="dt" sz="quarter" idx="1"/>
          </p:nvPr>
        </p:nvSpPr>
        <p:spPr>
          <a:xfrm>
            <a:off x="1431024" y="21"/>
            <a:ext cx="1094758" cy="4748523"/>
          </a:xfrm>
          <a:prstGeom prst="rect">
            <a:avLst/>
          </a:prstGeom>
        </p:spPr>
        <p:txBody>
          <a:bodyPr vert="horz" lIns="163448" tIns="81724" rIns="163448" bIns="81724" rtlCol="0"/>
          <a:lstStyle>
            <a:lvl1pPr algn="r">
              <a:defRPr sz="2100"/>
            </a:lvl1pPr>
          </a:lstStyle>
          <a:p>
            <a:fld id="{C1A6C502-C54E-234D-950A-6EECA766EAE8}" type="datetimeFigureOut">
              <a:rPr lang="en-US" smtClean="0"/>
              <a:t>2/15/24</a:t>
            </a:fld>
            <a:endParaRPr lang="en-US"/>
          </a:p>
        </p:txBody>
      </p:sp>
      <p:sp>
        <p:nvSpPr>
          <p:cNvPr id="4" name="Footer Placeholder 3"/>
          <p:cNvSpPr>
            <a:spLocks noGrp="1"/>
          </p:cNvSpPr>
          <p:nvPr>
            <p:ph type="ftr" sz="quarter" idx="2"/>
          </p:nvPr>
        </p:nvSpPr>
        <p:spPr>
          <a:xfrm>
            <a:off x="1" y="89893193"/>
            <a:ext cx="1094758" cy="4748513"/>
          </a:xfrm>
          <a:prstGeom prst="rect">
            <a:avLst/>
          </a:prstGeom>
        </p:spPr>
        <p:txBody>
          <a:bodyPr vert="horz" lIns="163448" tIns="81724" rIns="163448" bIns="81724" rtlCol="0" anchor="b"/>
          <a:lstStyle>
            <a:lvl1pPr algn="l">
              <a:defRPr sz="2100"/>
            </a:lvl1pPr>
          </a:lstStyle>
          <a:p>
            <a:endParaRPr lang="en-US"/>
          </a:p>
        </p:txBody>
      </p:sp>
      <p:sp>
        <p:nvSpPr>
          <p:cNvPr id="5" name="Slide Number Placeholder 4"/>
          <p:cNvSpPr>
            <a:spLocks noGrp="1"/>
          </p:cNvSpPr>
          <p:nvPr>
            <p:ph type="sldNum" sz="quarter" idx="3"/>
          </p:nvPr>
        </p:nvSpPr>
        <p:spPr>
          <a:xfrm>
            <a:off x="1431024" y="89893193"/>
            <a:ext cx="1094758" cy="4748513"/>
          </a:xfrm>
          <a:prstGeom prst="rect">
            <a:avLst/>
          </a:prstGeom>
        </p:spPr>
        <p:txBody>
          <a:bodyPr vert="horz" lIns="163448" tIns="81724" rIns="163448" bIns="81724" rtlCol="0" anchor="b"/>
          <a:lstStyle>
            <a:lvl1pPr algn="r">
              <a:defRPr sz="2100"/>
            </a:lvl1pPr>
          </a:lstStyle>
          <a:p>
            <a:fld id="{DC597D04-C995-2440-B527-07A66644BDFC}" type="slidenum">
              <a:rPr lang="en-US" smtClean="0"/>
              <a:t>‹#›</a:t>
            </a:fld>
            <a:endParaRPr lang="en-US"/>
          </a:p>
        </p:txBody>
      </p:sp>
    </p:spTree>
    <p:extLst>
      <p:ext uri="{BB962C8B-B14F-4D97-AF65-F5344CB8AC3E}">
        <p14:creationId xmlns:p14="http://schemas.microsoft.com/office/powerpoint/2010/main" val="99921720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1"/>
            <a:ext cx="1094758" cy="4748523"/>
          </a:xfrm>
          <a:prstGeom prst="rect">
            <a:avLst/>
          </a:prstGeom>
        </p:spPr>
        <p:txBody>
          <a:bodyPr vert="horz" lIns="163448" tIns="81724" rIns="163448" bIns="81724" rtlCol="0"/>
          <a:lstStyle>
            <a:lvl1pPr algn="l">
              <a:defRPr sz="2100"/>
            </a:lvl1pPr>
          </a:lstStyle>
          <a:p>
            <a:endParaRPr lang="en-US"/>
          </a:p>
        </p:txBody>
      </p:sp>
      <p:sp>
        <p:nvSpPr>
          <p:cNvPr id="3" name="Date Placeholder 2"/>
          <p:cNvSpPr>
            <a:spLocks noGrp="1"/>
          </p:cNvSpPr>
          <p:nvPr>
            <p:ph type="dt" idx="1"/>
          </p:nvPr>
        </p:nvSpPr>
        <p:spPr>
          <a:xfrm>
            <a:off x="1431024" y="21"/>
            <a:ext cx="1094758" cy="4748523"/>
          </a:xfrm>
          <a:prstGeom prst="rect">
            <a:avLst/>
          </a:prstGeom>
        </p:spPr>
        <p:txBody>
          <a:bodyPr vert="horz" lIns="163448" tIns="81724" rIns="163448" bIns="81724" rtlCol="0"/>
          <a:lstStyle>
            <a:lvl1pPr algn="r">
              <a:defRPr sz="2100"/>
            </a:lvl1pPr>
          </a:lstStyle>
          <a:p>
            <a:fld id="{4B78E97C-1779-4CEE-80D0-5BBB1AC4023D}" type="datetimeFigureOut">
              <a:rPr lang="en-US" smtClean="0"/>
              <a:t>2/15/24</a:t>
            </a:fld>
            <a:endParaRPr lang="en-US"/>
          </a:p>
        </p:txBody>
      </p:sp>
      <p:sp>
        <p:nvSpPr>
          <p:cNvPr id="4" name="Slide Image Placeholder 3"/>
          <p:cNvSpPr>
            <a:spLocks noGrp="1" noRot="1" noChangeAspect="1"/>
          </p:cNvSpPr>
          <p:nvPr>
            <p:ph type="sldImg" idx="2"/>
          </p:nvPr>
        </p:nvSpPr>
        <p:spPr>
          <a:xfrm>
            <a:off x="-27127200" y="11831638"/>
            <a:ext cx="56780113" cy="31938912"/>
          </a:xfrm>
          <a:prstGeom prst="rect">
            <a:avLst/>
          </a:prstGeom>
          <a:noFill/>
          <a:ln w="12700">
            <a:solidFill>
              <a:prstClr val="black"/>
            </a:solidFill>
          </a:ln>
        </p:spPr>
        <p:txBody>
          <a:bodyPr vert="horz" lIns="163448" tIns="81724" rIns="163448" bIns="81724" rtlCol="0" anchor="ctr"/>
          <a:lstStyle/>
          <a:p>
            <a:endParaRPr lang="en-US"/>
          </a:p>
        </p:txBody>
      </p:sp>
      <p:sp>
        <p:nvSpPr>
          <p:cNvPr id="5" name="Notes Placeholder 4"/>
          <p:cNvSpPr>
            <a:spLocks noGrp="1"/>
          </p:cNvSpPr>
          <p:nvPr>
            <p:ph type="body" sz="quarter" idx="3"/>
          </p:nvPr>
        </p:nvSpPr>
        <p:spPr>
          <a:xfrm>
            <a:off x="252643" y="45546300"/>
            <a:ext cx="2021092" cy="37265162"/>
          </a:xfrm>
          <a:prstGeom prst="rect">
            <a:avLst/>
          </a:prstGeom>
        </p:spPr>
        <p:txBody>
          <a:bodyPr vert="horz" lIns="163448" tIns="81724" rIns="163448" bIns="817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893193"/>
            <a:ext cx="1094758" cy="4748513"/>
          </a:xfrm>
          <a:prstGeom prst="rect">
            <a:avLst/>
          </a:prstGeom>
        </p:spPr>
        <p:txBody>
          <a:bodyPr vert="horz" lIns="163448" tIns="81724" rIns="163448" bIns="81724" rtlCol="0" anchor="b"/>
          <a:lstStyle>
            <a:lvl1pPr algn="l">
              <a:defRPr sz="2100"/>
            </a:lvl1pPr>
          </a:lstStyle>
          <a:p>
            <a:endParaRPr lang="en-US"/>
          </a:p>
        </p:txBody>
      </p:sp>
      <p:sp>
        <p:nvSpPr>
          <p:cNvPr id="7" name="Slide Number Placeholder 6"/>
          <p:cNvSpPr>
            <a:spLocks noGrp="1"/>
          </p:cNvSpPr>
          <p:nvPr>
            <p:ph type="sldNum" sz="quarter" idx="5"/>
          </p:nvPr>
        </p:nvSpPr>
        <p:spPr>
          <a:xfrm>
            <a:off x="1431024" y="89893193"/>
            <a:ext cx="1094758" cy="4748513"/>
          </a:xfrm>
          <a:prstGeom prst="rect">
            <a:avLst/>
          </a:prstGeom>
        </p:spPr>
        <p:txBody>
          <a:bodyPr vert="horz" lIns="163448" tIns="81724" rIns="163448" bIns="81724" rtlCol="0" anchor="b"/>
          <a:lstStyle>
            <a:lvl1pPr algn="r">
              <a:defRPr sz="2100"/>
            </a:lvl1pPr>
          </a:lstStyle>
          <a:p>
            <a:fld id="{8CCEF7D1-689C-4BC1-B59B-4A4CE078ECDF}" type="slidenum">
              <a:rPr lang="en-US" smtClean="0"/>
              <a:t>‹#›</a:t>
            </a:fld>
            <a:endParaRPr lang="en-US"/>
          </a:p>
        </p:txBody>
      </p:sp>
    </p:spTree>
    <p:extLst>
      <p:ext uri="{BB962C8B-B14F-4D97-AF65-F5344CB8AC3E}">
        <p14:creationId xmlns:p14="http://schemas.microsoft.com/office/powerpoint/2010/main" val="198114318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2800" b="0" i="0" dirty="0">
              <a:solidFill>
                <a:srgbClr val="444444"/>
              </a:solidFill>
              <a:effectLst/>
              <a:latin typeface="Calibri" panose="020F0502020204030204" pitchFamily="34" charset="0"/>
            </a:endParaRPr>
          </a:p>
        </p:txBody>
      </p:sp>
    </p:spTree>
    <p:extLst>
      <p:ext uri="{BB962C8B-B14F-4D97-AF65-F5344CB8AC3E}">
        <p14:creationId xmlns:p14="http://schemas.microsoft.com/office/powerpoint/2010/main" val="3094149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CA" sz="1800" b="0" i="0" dirty="0">
                <a:solidFill>
                  <a:srgbClr val="000000"/>
                </a:solidFill>
                <a:effectLst/>
                <a:latin typeface="Calibri"/>
                <a:cs typeface="Calibri"/>
              </a:rPr>
              <a:t>(0:46)</a:t>
            </a:r>
          </a:p>
          <a:p>
            <a:pPr algn="l" rtl="0" fontAlgn="base"/>
            <a:endParaRPr lang="en-CA" sz="1800" b="0" i="0" dirty="0">
              <a:solidFill>
                <a:srgbClr val="000000"/>
              </a:solidFill>
              <a:effectLst/>
              <a:latin typeface="Calibri"/>
              <a:cs typeface="Calibri"/>
            </a:endParaRPr>
          </a:p>
          <a:p>
            <a:pPr algn="l" rtl="0" fontAlgn="base"/>
            <a:r>
              <a:rPr lang="en-CA" sz="1800" b="0" i="0" dirty="0">
                <a:solidFill>
                  <a:srgbClr val="000000"/>
                </a:solidFill>
                <a:effectLst/>
                <a:latin typeface="Calibri"/>
                <a:cs typeface="Calibri"/>
              </a:rPr>
              <a:t>James decides to speak to Human Resources. In the conversation, HR says: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“Maybe your manager is just trying to get to know you?”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“The manager has never had a complaint about them before. The manager is an amazing leader.”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“I would like to think this is not the case and perhaps that was not the manager’s intention.”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“All of your co-workers say they have had great experiences with the manager.”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“Are you reading too much into the situation?”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“Would you be willing to express your concerns directly to the manager?” </a:t>
            </a:r>
          </a:p>
          <a:p>
            <a:pPr algn="l" rtl="0" fontAlgn="base"/>
            <a:endParaRPr lang="en-CA" b="0" i="0" dirty="0">
              <a:solidFill>
                <a:srgbClr val="444444"/>
              </a:solidFill>
              <a:effectLst/>
              <a:latin typeface="Calibri"/>
              <a:cs typeface="Calibri"/>
            </a:endParaRPr>
          </a:p>
          <a:p>
            <a:pPr algn="l" rtl="0" fontAlgn="base"/>
            <a:r>
              <a:rPr lang="en-CA" b="0" i="1" dirty="0">
                <a:solidFill>
                  <a:srgbClr val="444444"/>
                </a:solidFill>
                <a:effectLst/>
                <a:latin typeface="Calibri"/>
                <a:cs typeface="Calibri"/>
              </a:rPr>
              <a:t>What stands out to you from this interaction? </a:t>
            </a:r>
            <a:endParaRPr lang="en-CA" b="0" i="0" dirty="0">
              <a:solidFill>
                <a:srgbClr val="444444"/>
              </a:solidFill>
              <a:effectLst/>
              <a:latin typeface="Calibri"/>
              <a:cs typeface="Calibri"/>
            </a:endParaRPr>
          </a:p>
          <a:p>
            <a:pPr algn="l" rtl="0" fontAlgn="base"/>
            <a:r>
              <a:rPr lang="en-CA" b="0" i="0" dirty="0">
                <a:solidFill>
                  <a:srgbClr val="444444"/>
                </a:solidFill>
                <a:effectLst/>
                <a:latin typeface="Calibri"/>
                <a:cs typeface="Calibri"/>
              </a:rPr>
              <a:t>Recall microaggressions and microinvalidations discussed earlier in this workshop. </a:t>
            </a:r>
            <a:endParaRPr lang="en-CA" b="0" i="1" dirty="0">
              <a:solidFill>
                <a:srgbClr val="444444"/>
              </a:solidFill>
              <a:effectLst/>
              <a:latin typeface="Calibri"/>
              <a:cs typeface="Calibri"/>
            </a:endParaRPr>
          </a:p>
        </p:txBody>
      </p:sp>
      <p:sp>
        <p:nvSpPr>
          <p:cNvPr id="4" name="Slide Number Placeholder 3"/>
          <p:cNvSpPr>
            <a:spLocks noGrp="1"/>
          </p:cNvSpPr>
          <p:nvPr>
            <p:ph type="sldNum" sz="quarter" idx="5"/>
          </p:nvPr>
        </p:nvSpPr>
        <p:spPr/>
        <p:txBody>
          <a:bodyPr/>
          <a:lstStyle/>
          <a:p>
            <a:fld id="{32BF9438-3EEF-4192-9815-F6F44770AEF7}" type="slidenum">
              <a:rPr lang="en-US" smtClean="0"/>
              <a:t>11</a:t>
            </a:fld>
            <a:endParaRPr lang="en-US"/>
          </a:p>
        </p:txBody>
      </p:sp>
    </p:spTree>
    <p:extLst>
      <p:ext uri="{BB962C8B-B14F-4D97-AF65-F5344CB8AC3E}">
        <p14:creationId xmlns:p14="http://schemas.microsoft.com/office/powerpoint/2010/main" val="3474408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Calibri"/>
                <a:cs typeface="Calibri"/>
              </a:rPr>
              <a:t>(1:44) </a:t>
            </a:r>
          </a:p>
          <a:p>
            <a:endParaRPr lang="en-CA" dirty="0">
              <a:latin typeface="Calibri"/>
              <a:cs typeface="Calibri"/>
            </a:endParaRPr>
          </a:p>
          <a:p>
            <a:r>
              <a:rPr lang="en-CA" dirty="0">
                <a:latin typeface="Calibri"/>
                <a:cs typeface="Calibri"/>
              </a:rPr>
              <a:t>Here is how the situation could have played out differently: </a:t>
            </a:r>
          </a:p>
          <a:p>
            <a:endParaRPr lang="en-CA" dirty="0">
              <a:latin typeface="Calibri"/>
              <a:cs typeface="Calibri"/>
            </a:endParaRPr>
          </a:p>
          <a:p>
            <a:r>
              <a:rPr lang="en-CA" dirty="0">
                <a:latin typeface="Calibri"/>
                <a:cs typeface="Calibri"/>
              </a:rPr>
              <a:t>Don’t play devil’s advocate and say things such as “maybe your manager is just trying to get to know you.” Instead, validate the experience and disclosure. Ask James if this is the first time he is bringing the concern forth. What does he hope to achieve from this meeting? Give options. </a:t>
            </a:r>
          </a:p>
          <a:p>
            <a:endParaRPr lang="en-CA" dirty="0">
              <a:latin typeface="Calibri"/>
              <a:cs typeface="Calibri"/>
            </a:endParaRPr>
          </a:p>
          <a:p>
            <a:r>
              <a:rPr lang="en-CA" dirty="0">
                <a:latin typeface="Calibri"/>
                <a:cs typeface="Calibri"/>
              </a:rPr>
              <a:t>Human resources said that the manager has never had a complaint about them before and that they are an amazing manager. Instead, they could have acknowledged disappointment in the experience and affirmed the anti-racism values of the organization. The other person’s character has no bearing on the trueness of the experience. </a:t>
            </a:r>
          </a:p>
          <a:p>
            <a:endParaRPr lang="en-CA" dirty="0">
              <a:latin typeface="Calibri"/>
              <a:cs typeface="Calibri"/>
            </a:endParaRPr>
          </a:p>
          <a:p>
            <a:r>
              <a:rPr lang="en-CA" dirty="0">
                <a:latin typeface="Calibri"/>
                <a:cs typeface="Calibri"/>
              </a:rPr>
              <a:t>Human resources uses language like: “I would like to think this is not the case and perhaps that was not the manager’s intention.” Do not use language like this. Instead, say something like “this is unfortunate. I would like to work with you to find ways to address this concern without doing further harm. The experience has caused you harm, what is your comfortability in addressing this with your manager?” </a:t>
            </a:r>
          </a:p>
          <a:p>
            <a:endParaRPr lang="en-CA" dirty="0">
              <a:latin typeface="Calibri"/>
              <a:cs typeface="Calibri"/>
            </a:endParaRPr>
          </a:p>
          <a:p>
            <a:r>
              <a:rPr lang="en-CA" dirty="0">
                <a:latin typeface="Calibri"/>
                <a:cs typeface="Calibri"/>
              </a:rPr>
              <a:t>Human resources asks James if he is reading too much into the situation. Instead, they could have said something like “thank you for bringing this to our attention, this must be a very difficult process for you, how do you foresee us honoring your time and energy?” </a:t>
            </a:r>
          </a:p>
          <a:p>
            <a:endParaRPr lang="en-CA" dirty="0">
              <a:latin typeface="Calibri"/>
              <a:cs typeface="Calibri"/>
            </a:endParaRPr>
          </a:p>
          <a:p>
            <a:r>
              <a:rPr lang="en-CA" dirty="0">
                <a:latin typeface="Calibri"/>
                <a:cs typeface="Calibri"/>
              </a:rPr>
              <a:t>Human resources asks James if he would be willing to just speak to his manager. Instead, list ways you can provide a harm-reduction space for him to find restorative justice. </a:t>
            </a:r>
          </a:p>
        </p:txBody>
      </p:sp>
    </p:spTree>
    <p:extLst>
      <p:ext uri="{BB962C8B-B14F-4D97-AF65-F5344CB8AC3E}">
        <p14:creationId xmlns:p14="http://schemas.microsoft.com/office/powerpoint/2010/main" val="2608002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CA" sz="1800" b="0" i="0" u="none" strike="noStrike" dirty="0">
                <a:solidFill>
                  <a:srgbClr val="000000"/>
                </a:solidFill>
                <a:effectLst/>
                <a:latin typeface="Calibri" panose="020F0502020204030204" pitchFamily="34" charset="0"/>
              </a:rPr>
              <a:t>(0:23)</a:t>
            </a:r>
          </a:p>
          <a:p>
            <a:pPr algn="l" rtl="0" fontAlgn="base"/>
            <a:endParaRPr lang="en-CA" sz="1800" b="0" i="0" u="none" strike="noStrike" dirty="0">
              <a:solidFill>
                <a:srgbClr val="000000"/>
              </a:solidFill>
              <a:effectLst/>
              <a:latin typeface="Calibri" panose="020F0502020204030204" pitchFamily="34" charset="0"/>
            </a:endParaRPr>
          </a:p>
          <a:p>
            <a:pPr algn="l" rtl="0" fontAlgn="base"/>
            <a:r>
              <a:rPr lang="en-CA" sz="1800" b="0" i="0" u="none" strike="noStrike" dirty="0">
                <a:solidFill>
                  <a:srgbClr val="000000"/>
                </a:solidFill>
                <a:effectLst/>
                <a:latin typeface="Calibri" panose="020F0502020204030204" pitchFamily="34" charset="0"/>
              </a:rPr>
              <a:t>As you engage in the next few scenarios, think about your role and responsibilities and considerations of safety and positionality.  </a:t>
            </a:r>
            <a:r>
              <a:rPr lang="en-CA" sz="1800" b="0" i="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strike="noStrike" dirty="0">
                <a:solidFill>
                  <a:srgbClr val="000000"/>
                </a:solidFill>
                <a:effectLst/>
                <a:latin typeface="Calibri" panose="020F0502020204030204" pitchFamily="34" charset="0"/>
              </a:rPr>
              <a:t>Managers have to be prepared to deal with issues in the workplace and this will be an ongoing reality as we continue to work toward EDI. </a:t>
            </a:r>
            <a:r>
              <a:rPr lang="en-CA" sz="1800" b="0" i="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endParaRPr lang="en-CA" dirty="0"/>
          </a:p>
        </p:txBody>
      </p:sp>
    </p:spTree>
    <p:extLst>
      <p:ext uri="{BB962C8B-B14F-4D97-AF65-F5344CB8AC3E}">
        <p14:creationId xmlns:p14="http://schemas.microsoft.com/office/powerpoint/2010/main" val="1910145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CA" sz="1800" b="0" i="0" dirty="0">
                <a:solidFill>
                  <a:srgbClr val="444444"/>
                </a:solidFill>
                <a:effectLst/>
                <a:latin typeface="Calibri" panose="020F0502020204030204" pitchFamily="34" charset="0"/>
              </a:rPr>
              <a:t>(1:02)</a:t>
            </a:r>
          </a:p>
          <a:p>
            <a:pPr algn="l" rtl="0" fontAlgn="base"/>
            <a:endParaRPr lang="en-CA" sz="1800" b="0" i="0" dirty="0">
              <a:solidFill>
                <a:srgbClr val="444444"/>
              </a:solidFill>
              <a:effectLst/>
              <a:latin typeface="Calibri" panose="020F0502020204030204" pitchFamily="34" charset="0"/>
            </a:endParaRPr>
          </a:p>
          <a:p>
            <a:pPr algn="l" rtl="0" fontAlgn="base"/>
            <a:r>
              <a:rPr lang="en-CA" sz="1800" b="0" i="0" dirty="0">
                <a:solidFill>
                  <a:srgbClr val="444444"/>
                </a:solidFill>
                <a:effectLst/>
                <a:latin typeface="Calibri" panose="020F0502020204030204" pitchFamily="34" charset="0"/>
              </a:rPr>
              <a:t>​</a:t>
            </a:r>
            <a:r>
              <a:rPr lang="en-US" sz="1800" b="0" i="0" dirty="0">
                <a:solidFill>
                  <a:srgbClr val="000000"/>
                </a:solidFill>
                <a:effectLst/>
                <a:latin typeface="Calibri" panose="020F0502020204030204" pitchFamily="34" charset="0"/>
              </a:rPr>
              <a:t>During an important regional meeting the office manager asked Tina, an Indigenous woman, to do the land acknowledgment. Tina expressed that she was not from the region, but the office manager insisted that she should do the territorial acknowledgment because she is Indigenous. </a:t>
            </a:r>
          </a:p>
          <a:p>
            <a:pPr algn="l" rtl="0" fontAlgn="base"/>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After thinking about this case scenario, reflect on the following questions: </a:t>
            </a:r>
          </a:p>
          <a:p>
            <a:pPr algn="l" rtl="0" fontAlgn="base"/>
            <a:endParaRPr lang="en-US" sz="1800" b="0" i="0" dirty="0">
              <a:solidFill>
                <a:srgbClr val="000000"/>
              </a:solidFill>
              <a:effectLst/>
              <a:latin typeface="Calibri" panose="020F0502020204030204" pitchFamily="34" charset="0"/>
            </a:endParaRPr>
          </a:p>
          <a:p>
            <a:pPr algn="l" rtl="0" fontAlgn="base"/>
            <a:r>
              <a:rPr lang="en-CA" sz="1800" b="0" i="0" dirty="0">
                <a:solidFill>
                  <a:srgbClr val="000000"/>
                </a:solidFill>
                <a:effectLst/>
                <a:latin typeface="Calibri" panose="020F0502020204030204" pitchFamily="34" charset="0"/>
              </a:rPr>
              <a:t>What would your initial response be to this situation?  </a:t>
            </a:r>
            <a:endParaRPr lang="en-CA" sz="2800" b="0" i="0" dirty="0">
              <a:solidFill>
                <a:srgbClr val="000000"/>
              </a:solidFill>
              <a:effectLst/>
              <a:latin typeface="Calibri" panose="020F0502020204030204" pitchFamily="34" charset="0"/>
            </a:endParaRPr>
          </a:p>
          <a:p>
            <a:pPr algn="l" rtl="0" fontAlgn="base"/>
            <a:r>
              <a:rPr lang="en-CA" sz="1800" b="0" i="0" dirty="0">
                <a:solidFill>
                  <a:srgbClr val="000000"/>
                </a:solidFill>
                <a:effectLst/>
                <a:latin typeface="Calibri" panose="020F0502020204030204" pitchFamily="34" charset="0"/>
              </a:rPr>
              <a:t>  </a:t>
            </a:r>
            <a:endParaRPr lang="en-CA" sz="2800" b="0" i="0" dirty="0">
              <a:solidFill>
                <a:srgbClr val="000000"/>
              </a:solidFill>
              <a:effectLst/>
              <a:latin typeface="Calibri" panose="020F0502020204030204" pitchFamily="34" charset="0"/>
            </a:endParaRPr>
          </a:p>
          <a:p>
            <a:pPr algn="l" rtl="0" fontAlgn="base"/>
            <a:r>
              <a:rPr lang="en-CA" sz="1800" b="0" i="0" dirty="0">
                <a:solidFill>
                  <a:srgbClr val="000000"/>
                </a:solidFill>
                <a:effectLst/>
                <a:latin typeface="Calibri" panose="020F0502020204030204" pitchFamily="34" charset="0"/>
              </a:rPr>
              <a:t>Do you think this a form of individual or systemic racism?  </a:t>
            </a:r>
            <a:endParaRPr lang="en-CA" sz="2800" b="0" i="0" dirty="0">
              <a:solidFill>
                <a:srgbClr val="000000"/>
              </a:solidFill>
              <a:effectLst/>
              <a:latin typeface="Calibri" panose="020F0502020204030204" pitchFamily="34" charset="0"/>
            </a:endParaRPr>
          </a:p>
          <a:p>
            <a:pPr algn="l" rtl="0" fontAlgn="base"/>
            <a:r>
              <a:rPr lang="en-CA" sz="1800" b="0" i="0" dirty="0">
                <a:solidFill>
                  <a:srgbClr val="000000"/>
                </a:solidFill>
                <a:effectLst/>
                <a:latin typeface="Calibri" panose="020F0502020204030204" pitchFamily="34" charset="0"/>
              </a:rPr>
              <a:t>  </a:t>
            </a:r>
            <a:endParaRPr lang="en-CA" sz="2800" b="0" i="0" dirty="0">
              <a:solidFill>
                <a:srgbClr val="000000"/>
              </a:solidFill>
              <a:effectLst/>
              <a:latin typeface="Calibri" panose="020F0502020204030204" pitchFamily="34" charset="0"/>
            </a:endParaRPr>
          </a:p>
          <a:p>
            <a:pPr algn="l" rtl="0" fontAlgn="base"/>
            <a:r>
              <a:rPr lang="en-CA" sz="1800" b="0" i="0" dirty="0">
                <a:solidFill>
                  <a:srgbClr val="000000"/>
                </a:solidFill>
                <a:effectLst/>
                <a:latin typeface="Calibri" panose="020F0502020204030204" pitchFamily="34" charset="0"/>
              </a:rPr>
              <a:t>Does the history of racism in Canada play into this scenario? If yes, how so?  </a:t>
            </a:r>
            <a:endParaRPr lang="en-CA" sz="2800" b="0" i="0" dirty="0">
              <a:solidFill>
                <a:srgbClr val="000000"/>
              </a:solidFill>
              <a:effectLst/>
              <a:latin typeface="Calibri" panose="020F0502020204030204" pitchFamily="34" charset="0"/>
            </a:endParaRPr>
          </a:p>
          <a:p>
            <a:pPr algn="l" rtl="0" fontAlgn="base"/>
            <a:r>
              <a:rPr lang="en-CA" sz="1800" b="0" i="0" dirty="0">
                <a:solidFill>
                  <a:srgbClr val="000000"/>
                </a:solidFill>
                <a:effectLst/>
                <a:latin typeface="Calibri" panose="020F0502020204030204" pitchFamily="34" charset="0"/>
              </a:rPr>
              <a:t>  </a:t>
            </a:r>
            <a:endParaRPr lang="en-CA" sz="2800" b="0" i="0" dirty="0">
              <a:solidFill>
                <a:srgbClr val="000000"/>
              </a:solidFill>
              <a:effectLst/>
              <a:latin typeface="Calibri" panose="020F0502020204030204" pitchFamily="34" charset="0"/>
            </a:endParaRPr>
          </a:p>
          <a:p>
            <a:pPr algn="l" rtl="0" fontAlgn="base"/>
            <a:r>
              <a:rPr lang="en-CA" sz="1800" b="0" i="0" dirty="0">
                <a:solidFill>
                  <a:srgbClr val="000000"/>
                </a:solidFill>
                <a:effectLst/>
                <a:latin typeface="Calibri" panose="020F0502020204030204" pitchFamily="34" charset="0"/>
              </a:rPr>
              <a:t>How could this have been handled differently- both in the moment and afterward?  </a:t>
            </a:r>
            <a:endParaRPr lang="en-CA" sz="2800" b="0" i="0" dirty="0">
              <a:solidFill>
                <a:srgbClr val="000000"/>
              </a:solidFill>
              <a:effectLst/>
              <a:latin typeface="Calibri" panose="020F0502020204030204" pitchFamily="34" charset="0"/>
            </a:endParaRPr>
          </a:p>
          <a:p>
            <a:pPr algn="l" rtl="0" fontAlgn="base"/>
            <a:r>
              <a:rPr lang="en-CA" sz="1800" b="0" i="0" dirty="0">
                <a:solidFill>
                  <a:srgbClr val="000000"/>
                </a:solidFill>
                <a:effectLst/>
                <a:latin typeface="Calibri" panose="020F0502020204030204" pitchFamily="34" charset="0"/>
              </a:rPr>
              <a:t>As a co-worker witnessing this situation how could you support Tina?  </a:t>
            </a:r>
          </a:p>
          <a:p>
            <a:pPr algn="l" rtl="0" fontAlgn="base"/>
            <a:r>
              <a:rPr lang="en-CA" sz="1800" b="0" i="0" dirty="0">
                <a:solidFill>
                  <a:srgbClr val="000000"/>
                </a:solidFill>
                <a:effectLst/>
                <a:latin typeface="Calibri" panose="020F0502020204030204" pitchFamily="34" charset="0"/>
              </a:rPr>
              <a:t>If you were Tina, what would you do? </a:t>
            </a:r>
          </a:p>
          <a:p>
            <a:pPr algn="l" rtl="0" fontAlgn="base"/>
            <a:r>
              <a:rPr lang="en-CA" sz="1800" b="0" i="1" dirty="0">
                <a:solidFill>
                  <a:srgbClr val="000000"/>
                </a:solidFill>
                <a:effectLst/>
                <a:latin typeface="Calibri" panose="020F0502020204030204" pitchFamily="34" charset="0"/>
              </a:rPr>
              <a:t>Think about disrupting the situation, and about power dynamics in the space. </a:t>
            </a:r>
          </a:p>
          <a:p>
            <a:pPr algn="l" rtl="0" fontAlgn="base"/>
            <a:endParaRPr lang="en-US" sz="1800" b="0" i="0" dirty="0">
              <a:solidFill>
                <a:srgbClr val="000000"/>
              </a:solidFill>
              <a:effectLst/>
              <a:latin typeface="Calibri" panose="020F0502020204030204" pitchFamily="34" charset="0"/>
            </a:endParaRPr>
          </a:p>
          <a:p>
            <a:pPr algn="l" rtl="0" fontAlgn="base"/>
            <a:endParaRPr lang="en-CA"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2BF9438-3EEF-4192-9815-F6F44770AEF7}" type="slidenum">
              <a:rPr lang="en-US" smtClean="0"/>
              <a:t>14</a:t>
            </a:fld>
            <a:endParaRPr lang="en-US"/>
          </a:p>
        </p:txBody>
      </p:sp>
    </p:spTree>
    <p:extLst>
      <p:ext uri="{BB962C8B-B14F-4D97-AF65-F5344CB8AC3E}">
        <p14:creationId xmlns:p14="http://schemas.microsoft.com/office/powerpoint/2010/main" val="2120446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(0:54)</a:t>
            </a:r>
          </a:p>
          <a:p>
            <a:endParaRPr lang="en-US" sz="1800" b="0" i="0" dirty="0">
              <a:solidFill>
                <a:srgbClr val="000000"/>
              </a:solidFill>
              <a:effectLst/>
              <a:latin typeface="Calibri" panose="020F0502020204030204" pitchFamily="34" charset="0"/>
            </a:endParaRPr>
          </a:p>
          <a:p>
            <a:r>
              <a:rPr lang="en-US" sz="1800" b="0" i="0" dirty="0">
                <a:solidFill>
                  <a:srgbClr val="000000"/>
                </a:solidFill>
                <a:effectLst/>
                <a:latin typeface="Calibri" panose="020F0502020204030204" pitchFamily="34" charset="0"/>
              </a:rPr>
              <a:t>Susan, a white-identified staff, was talking with a group of Racialized co-workers, during the conversation, Susan said: “How can I better support Black, Indigenous, and Racialized students…I am finding it really hard to meet their needs…”. One of her co-workers responds, “how about you do some research instead of asking us to find the answers for you.” </a:t>
            </a:r>
          </a:p>
          <a:p>
            <a:endParaRPr lang="en-US" sz="18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Calibri" panose="020F0502020204030204" pitchFamily="34" charset="0"/>
              </a:rPr>
              <a:t>After thinking about this case scenario, reflect on the following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Calibri" panose="020F0502020204030204" pitchFamily="34" charset="0"/>
            </a:endParaRPr>
          </a:p>
          <a:p>
            <a:pPr algn="l" rtl="0" fontAlgn="base"/>
            <a:r>
              <a:rPr lang="en-CA" sz="1800" b="0" i="0" dirty="0">
                <a:solidFill>
                  <a:srgbClr val="000000"/>
                </a:solidFill>
                <a:effectLst/>
                <a:latin typeface="Calibri" panose="020F0502020204030204" pitchFamily="34" charset="0"/>
              </a:rPr>
              <a:t>What would your initial response be to this situation?  </a:t>
            </a:r>
            <a:endParaRPr lang="en-CA" b="0" i="0" dirty="0">
              <a:solidFill>
                <a:srgbClr val="000000"/>
              </a:solidFill>
              <a:effectLst/>
              <a:latin typeface="Segoe UI" panose="020B0502040204020203" pitchFamily="34" charset="0"/>
            </a:endParaRPr>
          </a:p>
          <a:p>
            <a:pPr algn="l" rtl="0" fontAlgn="base"/>
            <a:r>
              <a:rPr lang="en-CA" sz="1800" b="0" i="0" dirty="0">
                <a:solidFill>
                  <a:srgbClr val="000000"/>
                </a:solidFill>
                <a:effectLst/>
                <a:latin typeface="Calibri" panose="020F0502020204030204" pitchFamily="34" charset="0"/>
              </a:rPr>
              <a:t>  </a:t>
            </a:r>
            <a:endParaRPr lang="en-CA" b="0" i="0" dirty="0">
              <a:solidFill>
                <a:srgbClr val="000000"/>
              </a:solidFill>
              <a:effectLst/>
              <a:latin typeface="Segoe UI" panose="020B0502040204020203" pitchFamily="34" charset="0"/>
            </a:endParaRPr>
          </a:p>
          <a:p>
            <a:pPr algn="l" rtl="0" fontAlgn="base"/>
            <a:r>
              <a:rPr lang="en-CA" sz="1800" b="0" i="0" dirty="0">
                <a:solidFill>
                  <a:srgbClr val="000000"/>
                </a:solidFill>
                <a:effectLst/>
                <a:latin typeface="Calibri" panose="020F0502020204030204" pitchFamily="34" charset="0"/>
              </a:rPr>
              <a:t>Is this a form of individual or systemic racism?  </a:t>
            </a:r>
            <a:endParaRPr lang="en-CA" b="0" i="0" dirty="0">
              <a:solidFill>
                <a:srgbClr val="000000"/>
              </a:solidFill>
              <a:effectLst/>
              <a:latin typeface="Segoe UI" panose="020B0502040204020203" pitchFamily="34" charset="0"/>
            </a:endParaRPr>
          </a:p>
          <a:p>
            <a:pPr algn="l" rtl="0" fontAlgn="base"/>
            <a:r>
              <a:rPr lang="en-CA" sz="1800" b="0" i="0" dirty="0">
                <a:solidFill>
                  <a:srgbClr val="000000"/>
                </a:solidFill>
                <a:effectLst/>
                <a:latin typeface="Calibri" panose="020F0502020204030204" pitchFamily="34" charset="0"/>
              </a:rPr>
              <a:t>  </a:t>
            </a:r>
            <a:endParaRPr lang="en-CA" b="0" i="0" dirty="0">
              <a:solidFill>
                <a:srgbClr val="000000"/>
              </a:solidFill>
              <a:effectLst/>
              <a:latin typeface="Segoe UI" panose="020B0502040204020203" pitchFamily="34" charset="0"/>
            </a:endParaRPr>
          </a:p>
          <a:p>
            <a:pPr algn="l" rtl="0" fontAlgn="base"/>
            <a:r>
              <a:rPr lang="en-CA" sz="1800" b="0" i="0" dirty="0">
                <a:solidFill>
                  <a:srgbClr val="000000"/>
                </a:solidFill>
                <a:effectLst/>
                <a:latin typeface="Calibri" panose="020F0502020204030204" pitchFamily="34" charset="0"/>
              </a:rPr>
              <a:t>Does the history of racism in Canada play into this scenario? If yes, how so?  </a:t>
            </a:r>
            <a:endParaRPr lang="en-CA" b="0" i="0" dirty="0">
              <a:solidFill>
                <a:srgbClr val="000000"/>
              </a:solidFill>
              <a:effectLst/>
              <a:latin typeface="Segoe UI" panose="020B0502040204020203" pitchFamily="34" charset="0"/>
            </a:endParaRPr>
          </a:p>
          <a:p>
            <a:pPr algn="l" rtl="0" fontAlgn="base"/>
            <a:r>
              <a:rPr lang="en-CA" sz="1800" b="0" i="0" dirty="0">
                <a:solidFill>
                  <a:srgbClr val="000000"/>
                </a:solidFill>
                <a:effectLst/>
                <a:latin typeface="Calibri" panose="020F0502020204030204" pitchFamily="34" charset="0"/>
              </a:rPr>
              <a:t>  </a:t>
            </a:r>
            <a:endParaRPr lang="en-CA" b="0" i="0" dirty="0">
              <a:solidFill>
                <a:srgbClr val="000000"/>
              </a:solidFill>
              <a:effectLst/>
              <a:latin typeface="Segoe UI" panose="020B0502040204020203" pitchFamily="34" charset="0"/>
            </a:endParaRPr>
          </a:p>
          <a:p>
            <a:pPr algn="l" rtl="0" fontAlgn="base"/>
            <a:r>
              <a:rPr lang="en-CA" sz="1800" b="0" i="0" dirty="0">
                <a:solidFill>
                  <a:srgbClr val="000000"/>
                </a:solidFill>
                <a:effectLst/>
                <a:latin typeface="Calibri" panose="020F0502020204030204" pitchFamily="34" charset="0"/>
              </a:rPr>
              <a:t>How could this have been handled differently- both in the moment and afterward?  </a:t>
            </a:r>
            <a:endParaRPr lang="en-CA" b="0" i="0" dirty="0">
              <a:solidFill>
                <a:srgbClr val="000000"/>
              </a:solidFill>
              <a:effectLst/>
              <a:latin typeface="Segoe UI" panose="020B0502040204020203" pitchFamily="34" charset="0"/>
            </a:endParaRPr>
          </a:p>
          <a:p>
            <a:pPr algn="l" rtl="0" fontAlgn="base"/>
            <a:r>
              <a:rPr lang="en-CA" sz="1800" b="0" i="0" dirty="0">
                <a:solidFill>
                  <a:srgbClr val="000000"/>
                </a:solidFill>
                <a:effectLst/>
                <a:latin typeface="Calibri" panose="020F0502020204030204" pitchFamily="34" charset="0"/>
              </a:rPr>
              <a:t> </a:t>
            </a:r>
            <a:endParaRPr lang="en-CA" b="0" i="0" dirty="0">
              <a:solidFill>
                <a:srgbClr val="000000"/>
              </a:solidFill>
              <a:effectLst/>
              <a:latin typeface="Segoe UI" panose="020B0502040204020203" pitchFamily="34" charset="0"/>
            </a:endParaRPr>
          </a:p>
          <a:p>
            <a:pPr algn="l" rtl="0" fontAlgn="base"/>
            <a:r>
              <a:rPr lang="en-CA" sz="1800" b="0" i="0" dirty="0">
                <a:solidFill>
                  <a:srgbClr val="000000"/>
                </a:solidFill>
                <a:effectLst/>
                <a:latin typeface="Calibri" panose="020F0502020204030204" pitchFamily="34" charset="0"/>
              </a:rPr>
              <a:t>If you were the manager, how would you address this concern? </a:t>
            </a:r>
            <a:endParaRPr lang="en-CA" b="0" i="0" dirty="0">
              <a:solidFill>
                <a:srgbClr val="000000"/>
              </a:solidFill>
              <a:effectLst/>
              <a:latin typeface="Segoe UI" panose="020B0502040204020203" pitchFamily="34" charset="0"/>
            </a:endParaRPr>
          </a:p>
          <a:p>
            <a:endParaRPr lang="en-CA" b="1" dirty="0"/>
          </a:p>
        </p:txBody>
      </p:sp>
      <p:sp>
        <p:nvSpPr>
          <p:cNvPr id="4" name="Slide Number Placeholder 3"/>
          <p:cNvSpPr>
            <a:spLocks noGrp="1"/>
          </p:cNvSpPr>
          <p:nvPr>
            <p:ph type="sldNum" sz="quarter" idx="5"/>
          </p:nvPr>
        </p:nvSpPr>
        <p:spPr/>
        <p:txBody>
          <a:bodyPr/>
          <a:lstStyle/>
          <a:p>
            <a:fld id="{32BF9438-3EEF-4192-9815-F6F44770AEF7}" type="slidenum">
              <a:rPr lang="en-US" smtClean="0"/>
              <a:t>15</a:t>
            </a:fld>
            <a:endParaRPr lang="en-US"/>
          </a:p>
        </p:txBody>
      </p:sp>
    </p:spTree>
    <p:extLst>
      <p:ext uri="{BB962C8B-B14F-4D97-AF65-F5344CB8AC3E}">
        <p14:creationId xmlns:p14="http://schemas.microsoft.com/office/powerpoint/2010/main" val="802332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dirty="0">
                <a:solidFill>
                  <a:srgbClr val="000000"/>
                </a:solidFill>
                <a:effectLst/>
                <a:latin typeface="Calibri" panose="020F0502020204030204" pitchFamily="34" charset="0"/>
              </a:rPr>
              <a:t>(1:02)</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800" b="0" i="0" dirty="0">
              <a:solidFill>
                <a:srgbClr val="000000"/>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dirty="0">
                <a:solidFill>
                  <a:srgbClr val="000000"/>
                </a:solidFill>
                <a:effectLst/>
                <a:latin typeface="Calibri" panose="020F0502020204030204" pitchFamily="34" charset="0"/>
              </a:rPr>
              <a:t>A Black student shares with you that every time they walk into the washrooms located in the engineering building other students gasp in surprise as if they were not expecting them to walk into the space. They expressed that this experience is very concerning and causes them a lot of discomfort. You advise the person that they should report this concern but they do not wish to escalate the matter.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800" b="0" i="0" dirty="0">
              <a:solidFill>
                <a:srgbClr val="000000"/>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dirty="0">
                <a:solidFill>
                  <a:srgbClr val="000000"/>
                </a:solidFill>
                <a:effectLst/>
                <a:latin typeface="Calibri" panose="020F0502020204030204" pitchFamily="34" charset="0"/>
              </a:rPr>
              <a:t>After thinking about this case scenario, reflect on the following questions: </a:t>
            </a:r>
          </a:p>
          <a:p>
            <a:pPr algn="l" rtl="0" fontAlgn="base"/>
            <a:endParaRPr lang="en-CA" sz="1800" b="0" i="0" dirty="0">
              <a:solidFill>
                <a:srgbClr val="000000"/>
              </a:solidFill>
              <a:effectLst/>
              <a:latin typeface="Calibri" panose="020F0502020204030204" pitchFamily="34" charset="0"/>
            </a:endParaRPr>
          </a:p>
          <a:p>
            <a:pPr algn="l" rtl="0" fontAlgn="base"/>
            <a:r>
              <a:rPr lang="en-CA" sz="1800" b="0" i="0" dirty="0">
                <a:solidFill>
                  <a:srgbClr val="000000"/>
                </a:solidFill>
                <a:effectLst/>
                <a:latin typeface="Calibri" panose="020F0502020204030204" pitchFamily="34" charset="0"/>
              </a:rPr>
              <a:t>What would your initial response be to this situation?  </a:t>
            </a:r>
            <a:endParaRPr lang="en-CA" sz="2800" b="0" i="0" dirty="0">
              <a:solidFill>
                <a:srgbClr val="000000"/>
              </a:solidFill>
              <a:effectLst/>
              <a:latin typeface="Segoe UI" panose="020B0502040204020203" pitchFamily="34" charset="0"/>
            </a:endParaRPr>
          </a:p>
          <a:p>
            <a:pPr algn="l" rtl="0" fontAlgn="base"/>
            <a:r>
              <a:rPr lang="en-CA" sz="1800" b="0" i="0" dirty="0">
                <a:solidFill>
                  <a:srgbClr val="000000"/>
                </a:solidFill>
                <a:effectLst/>
                <a:latin typeface="Calibri" panose="020F0502020204030204" pitchFamily="34" charset="0"/>
              </a:rPr>
              <a:t>  </a:t>
            </a:r>
            <a:endParaRPr lang="en-CA" sz="2800" b="0" i="0" dirty="0">
              <a:solidFill>
                <a:srgbClr val="000000"/>
              </a:solidFill>
              <a:effectLst/>
              <a:latin typeface="Segoe UI" panose="020B0502040204020203" pitchFamily="34" charset="0"/>
            </a:endParaRPr>
          </a:p>
          <a:p>
            <a:pPr algn="l" rtl="0" fontAlgn="base"/>
            <a:r>
              <a:rPr lang="en-CA" sz="1800" b="0" i="0" dirty="0">
                <a:solidFill>
                  <a:srgbClr val="000000"/>
                </a:solidFill>
                <a:effectLst/>
                <a:latin typeface="Calibri" panose="020F0502020204030204" pitchFamily="34" charset="0"/>
              </a:rPr>
              <a:t>Is this a form of individual or systemic racism?  </a:t>
            </a:r>
            <a:endParaRPr lang="en-CA" sz="2800" b="0" i="0" dirty="0">
              <a:solidFill>
                <a:srgbClr val="000000"/>
              </a:solidFill>
              <a:effectLst/>
              <a:latin typeface="Segoe UI" panose="020B0502040204020203" pitchFamily="34" charset="0"/>
            </a:endParaRPr>
          </a:p>
          <a:p>
            <a:pPr algn="l" rtl="0" fontAlgn="base"/>
            <a:r>
              <a:rPr lang="en-CA" sz="1800" b="0" i="0" dirty="0">
                <a:solidFill>
                  <a:srgbClr val="000000"/>
                </a:solidFill>
                <a:effectLst/>
                <a:latin typeface="Calibri" panose="020F0502020204030204" pitchFamily="34" charset="0"/>
              </a:rPr>
              <a:t>  </a:t>
            </a:r>
            <a:endParaRPr lang="en-CA" sz="2800" b="0" i="0" dirty="0">
              <a:solidFill>
                <a:srgbClr val="000000"/>
              </a:solidFill>
              <a:effectLst/>
              <a:latin typeface="Segoe UI" panose="020B0502040204020203" pitchFamily="34" charset="0"/>
            </a:endParaRPr>
          </a:p>
          <a:p>
            <a:pPr algn="l" rtl="0" fontAlgn="base"/>
            <a:r>
              <a:rPr lang="en-CA" sz="1800" b="0" i="0" dirty="0">
                <a:solidFill>
                  <a:srgbClr val="000000"/>
                </a:solidFill>
                <a:effectLst/>
                <a:latin typeface="Calibri" panose="020F0502020204030204" pitchFamily="34" charset="0"/>
              </a:rPr>
              <a:t>Does the history of racism in Canada play into this scenario? If yes, how so?  </a:t>
            </a:r>
            <a:endParaRPr lang="en-CA" sz="2800" b="0" i="0" dirty="0">
              <a:solidFill>
                <a:srgbClr val="000000"/>
              </a:solidFill>
              <a:effectLst/>
              <a:latin typeface="Segoe UI" panose="020B0502040204020203" pitchFamily="34" charset="0"/>
            </a:endParaRPr>
          </a:p>
          <a:p>
            <a:pPr algn="l" rtl="0" fontAlgn="base"/>
            <a:r>
              <a:rPr lang="en-CA" sz="1800" b="0" i="0" dirty="0">
                <a:solidFill>
                  <a:srgbClr val="000000"/>
                </a:solidFill>
                <a:effectLst/>
                <a:latin typeface="Calibri" panose="020F0502020204030204" pitchFamily="34" charset="0"/>
              </a:rPr>
              <a:t>  </a:t>
            </a:r>
            <a:endParaRPr lang="en-CA" sz="2800" b="0" i="0" dirty="0">
              <a:solidFill>
                <a:srgbClr val="000000"/>
              </a:solidFill>
              <a:effectLst/>
              <a:latin typeface="Segoe UI" panose="020B0502040204020203" pitchFamily="34" charset="0"/>
            </a:endParaRPr>
          </a:p>
          <a:p>
            <a:pPr algn="l" rtl="0" fontAlgn="base"/>
            <a:r>
              <a:rPr lang="en-CA" sz="1800" b="0" i="0" dirty="0">
                <a:solidFill>
                  <a:srgbClr val="000000"/>
                </a:solidFill>
                <a:effectLst/>
                <a:latin typeface="Calibri" panose="020F0502020204030204" pitchFamily="34" charset="0"/>
              </a:rPr>
              <a:t>How can we support someone who does not wish to make a disclosure? </a:t>
            </a:r>
            <a:endParaRPr lang="en-CA" sz="2800" b="0" i="0" dirty="0">
              <a:solidFill>
                <a:srgbClr val="000000"/>
              </a:solidFill>
              <a:effectLst/>
              <a:latin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1" dirty="0">
                <a:solidFill>
                  <a:srgbClr val="000000"/>
                </a:solidFill>
                <a:effectLst/>
                <a:latin typeface="Calibri" panose="020F0502020204030204" pitchFamily="34" charset="0"/>
              </a:rPr>
              <a:t>Think about what was discussed earlier surrounding responding with a trauma-informed lens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CA" sz="1800" b="0" i="0" u="none" strike="noStrike" dirty="0">
              <a:solidFill>
                <a:srgbClr val="000000"/>
              </a:solidFill>
              <a:effectLst/>
              <a:latin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32BF9438-3EEF-4192-9815-F6F44770AEF7}" type="slidenum">
              <a:rPr lang="en-US" smtClean="0"/>
              <a:t>16</a:t>
            </a:fld>
            <a:endParaRPr lang="en-US"/>
          </a:p>
        </p:txBody>
      </p:sp>
    </p:spTree>
    <p:extLst>
      <p:ext uri="{BB962C8B-B14F-4D97-AF65-F5344CB8AC3E}">
        <p14:creationId xmlns:p14="http://schemas.microsoft.com/office/powerpoint/2010/main" val="3907877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CA" sz="1800" b="0" i="0">
                <a:solidFill>
                  <a:srgbClr val="000000"/>
                </a:solidFill>
                <a:effectLst/>
                <a:latin typeface="Calibri" panose="020F0502020204030204" pitchFamily="34" charset="0"/>
              </a:rPr>
              <a:t>(1:07)</a:t>
            </a:r>
          </a:p>
          <a:p>
            <a:pPr algn="l" rtl="0" fontAlgn="base"/>
            <a:endParaRPr lang="en-CA" sz="1800" b="0" i="0" dirty="0">
              <a:solidFill>
                <a:srgbClr val="000000"/>
              </a:solidFill>
              <a:effectLst/>
              <a:latin typeface="Calibri" panose="020F0502020204030204" pitchFamily="34" charset="0"/>
            </a:endParaRPr>
          </a:p>
          <a:p>
            <a:pPr algn="l" rtl="0" fontAlgn="base"/>
            <a:r>
              <a:rPr lang="en-CA" sz="1800" b="0" i="0" dirty="0">
                <a:solidFill>
                  <a:srgbClr val="000000"/>
                </a:solidFill>
                <a:effectLst/>
                <a:latin typeface="Calibri" panose="020F0502020204030204" pitchFamily="34" charset="0"/>
              </a:rPr>
              <a:t>After responding to a disclosure, it is important to engage in post-response work. This can look like:  </a:t>
            </a:r>
            <a:endParaRPr lang="en-CA" sz="1200" b="0" i="0" dirty="0">
              <a:solidFill>
                <a:srgbClr val="000000"/>
              </a:solidFill>
              <a:effectLst/>
              <a:latin typeface="Calibri" panose="020F0502020204030204" pitchFamily="34" charset="0"/>
            </a:endParaRPr>
          </a:p>
          <a:p>
            <a:pPr marL="342900" indent="-342900" algn="l" rtl="0" fontAlgn="base">
              <a:buFont typeface="+mj-lt"/>
              <a:buAutoNum type="arabicPeriod"/>
            </a:pPr>
            <a:r>
              <a:rPr lang="en-CA" sz="1800" b="0" i="0" dirty="0">
                <a:solidFill>
                  <a:srgbClr val="000000"/>
                </a:solidFill>
                <a:effectLst/>
                <a:latin typeface="Calibri" panose="020F0502020204030204" pitchFamily="34" charset="0"/>
              </a:rPr>
              <a:t>Take a moment and check in with yourself. Ask yourself, how are you doing?  </a:t>
            </a:r>
          </a:p>
          <a:p>
            <a:pPr marL="342900" indent="-342900" algn="l" rtl="0" fontAlgn="base">
              <a:buFont typeface="+mj-lt"/>
              <a:buAutoNum type="arabicPeriod"/>
            </a:pPr>
            <a:r>
              <a:rPr lang="en-CA" sz="1800" b="0" i="0" dirty="0">
                <a:solidFill>
                  <a:srgbClr val="000000"/>
                </a:solidFill>
                <a:effectLst/>
                <a:latin typeface="Calibri" panose="020F0502020204030204" pitchFamily="34" charset="0"/>
              </a:rPr>
              <a:t>Reflect - check in with your supervisor or available supports. </a:t>
            </a:r>
          </a:p>
          <a:p>
            <a:pPr marL="342900" indent="-342900" algn="l" rtl="0" fontAlgn="base">
              <a:buFont typeface="+mj-lt"/>
              <a:buAutoNum type="arabicPeriod"/>
            </a:pPr>
            <a:r>
              <a:rPr lang="en-CA" sz="1800" b="0" i="0" dirty="0">
                <a:solidFill>
                  <a:srgbClr val="000000"/>
                </a:solidFill>
                <a:effectLst/>
                <a:latin typeface="Calibri" panose="020F0502020204030204" pitchFamily="34" charset="0"/>
              </a:rPr>
              <a:t>Create a documentation of the incident:  </a:t>
            </a:r>
          </a:p>
          <a:p>
            <a:pPr marL="800100" lvl="1" indent="-342900" algn="l" rtl="0" fontAlgn="base">
              <a:buFont typeface="+mj-lt"/>
              <a:buAutoNum type="arabicPeriod"/>
            </a:pPr>
            <a:r>
              <a:rPr lang="en-CA" sz="1800" b="0" i="0" dirty="0">
                <a:solidFill>
                  <a:srgbClr val="000000"/>
                </a:solidFill>
                <a:effectLst/>
                <a:latin typeface="Calibri" panose="020F0502020204030204" pitchFamily="34" charset="0"/>
              </a:rPr>
              <a:t>Avoid telling a story. Only state the facts.  </a:t>
            </a:r>
          </a:p>
          <a:p>
            <a:pPr marL="800100" lvl="1" indent="-342900" algn="l" rtl="0" fontAlgn="base">
              <a:buFont typeface="+mj-lt"/>
              <a:buAutoNum type="arabicPeriod"/>
            </a:pPr>
            <a:r>
              <a:rPr lang="en-CA" sz="1800" b="0" i="0" dirty="0">
                <a:solidFill>
                  <a:srgbClr val="000000"/>
                </a:solidFill>
                <a:effectLst/>
                <a:latin typeface="Calibri" panose="020F0502020204030204" pitchFamily="34" charset="0"/>
              </a:rPr>
              <a:t>For example, do not state “the individual was aggressively loud when they said...” Instead state, “the person said XYZ.” </a:t>
            </a:r>
          </a:p>
          <a:p>
            <a:pPr marL="342900" lvl="0" indent="-342900" algn="l" rtl="0" fontAlgn="base">
              <a:buFont typeface="+mj-lt"/>
              <a:buAutoNum type="arabicPeriod"/>
            </a:pPr>
            <a:r>
              <a:rPr lang="en-CA" sz="1800" b="0" i="0" dirty="0">
                <a:solidFill>
                  <a:srgbClr val="000000"/>
                </a:solidFill>
                <a:effectLst/>
                <a:latin typeface="Calibri" panose="020F0502020204030204" pitchFamily="34" charset="0"/>
              </a:rPr>
              <a:t>Reset.  </a:t>
            </a:r>
          </a:p>
          <a:p>
            <a:pPr marL="800100" lvl="1" indent="-342900" algn="l" rtl="0" fontAlgn="base">
              <a:buFont typeface="+mj-lt"/>
              <a:buAutoNum type="arabicPeriod"/>
            </a:pPr>
            <a:r>
              <a:rPr lang="en-CA" sz="1800" b="0" i="0" dirty="0">
                <a:solidFill>
                  <a:srgbClr val="000000"/>
                </a:solidFill>
                <a:effectLst/>
                <a:latin typeface="Calibri" panose="020F0502020204030204" pitchFamily="34" charset="0"/>
              </a:rPr>
              <a:t>Debrief in a group on ways to actively address concerns  </a:t>
            </a:r>
          </a:p>
          <a:p>
            <a:pPr marL="800100" lvl="1" indent="-342900" algn="l" rtl="0" fontAlgn="base">
              <a:buFont typeface="+mj-lt"/>
              <a:buAutoNum type="arabicPeriod"/>
            </a:pPr>
            <a:r>
              <a:rPr lang="en-CA" sz="1800" b="0" i="0" dirty="0">
                <a:solidFill>
                  <a:srgbClr val="000000"/>
                </a:solidFill>
                <a:effectLst/>
                <a:latin typeface="Calibri" panose="020F0502020204030204" pitchFamily="34" charset="0"/>
              </a:rPr>
              <a:t>Engage in trauma work (for example, vicarious trauma prevention)  </a:t>
            </a:r>
          </a:p>
          <a:p>
            <a:pPr marL="800100" lvl="1" indent="-342900" algn="l" rtl="0" fontAlgn="base">
              <a:buFont typeface="+mj-lt"/>
              <a:buAutoNum type="arabicPeriod"/>
            </a:pPr>
            <a:r>
              <a:rPr lang="en-CA" sz="1800" b="0" i="0" dirty="0">
                <a:solidFill>
                  <a:srgbClr val="000000"/>
                </a:solidFill>
                <a:effectLst/>
                <a:latin typeface="Calibri" panose="020F0502020204030204" pitchFamily="34" charset="0"/>
              </a:rPr>
              <a:t>Engage in learning  </a:t>
            </a:r>
          </a:p>
          <a:p>
            <a:pPr marL="342900" lvl="0" indent="-342900" algn="l" rtl="0" fontAlgn="base">
              <a:buFont typeface="+mj-lt"/>
              <a:buAutoNum type="arabicPeriod"/>
            </a:pPr>
            <a:r>
              <a:rPr lang="en-CA" sz="1800" b="0" i="0" dirty="0">
                <a:solidFill>
                  <a:srgbClr val="000000"/>
                </a:solidFill>
                <a:effectLst/>
                <a:latin typeface="Calibri" panose="020F0502020204030204" pitchFamily="34" charset="0"/>
              </a:rPr>
              <a:t>Identify trends or gaps in the process that allow for opportunities for system-level changes</a:t>
            </a:r>
          </a:p>
          <a:p>
            <a:pPr algn="l" rtl="0" fontAlgn="base"/>
            <a:endParaRPr lang="en-CA" b="0" i="0" dirty="0">
              <a:solidFill>
                <a:srgbClr val="444444"/>
              </a:solidFill>
              <a:effectLst/>
              <a:latin typeface="Calibri"/>
              <a:cs typeface="Calibri"/>
            </a:endParaRPr>
          </a:p>
        </p:txBody>
      </p:sp>
    </p:spTree>
    <p:extLst>
      <p:ext uri="{BB962C8B-B14F-4D97-AF65-F5344CB8AC3E}">
        <p14:creationId xmlns:p14="http://schemas.microsoft.com/office/powerpoint/2010/main" val="2771657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CA" sz="1800" b="0" i="0" dirty="0">
                <a:solidFill>
                  <a:srgbClr val="000000"/>
                </a:solidFill>
                <a:effectLst/>
                <a:latin typeface="Calibri" panose="020F0502020204030204" pitchFamily="34" charset="0"/>
              </a:rPr>
              <a:t>(1:22)</a:t>
            </a:r>
          </a:p>
          <a:p>
            <a:pPr algn="l" rtl="0" fontAlgn="base"/>
            <a:endParaRPr lang="en-CA" sz="1800" b="0" i="0" dirty="0">
              <a:solidFill>
                <a:srgbClr val="000000"/>
              </a:solidFill>
              <a:effectLst/>
              <a:latin typeface="Calibri" panose="020F0502020204030204" pitchFamily="34" charset="0"/>
            </a:endParaRPr>
          </a:p>
          <a:p>
            <a:pPr algn="l" rtl="0" fontAlgn="base"/>
            <a:r>
              <a:rPr lang="en-CA" sz="1800" b="0" i="0" dirty="0">
                <a:solidFill>
                  <a:srgbClr val="000000"/>
                </a:solidFill>
                <a:effectLst/>
                <a:latin typeface="Calibri" panose="020F0502020204030204" pitchFamily="34" charset="0"/>
              </a:rPr>
              <a:t>Moving forward, some resources on campus include:  </a:t>
            </a:r>
            <a:endParaRPr lang="en-CA" sz="2800" b="0" i="0" dirty="0">
              <a:solidFill>
                <a:srgbClr val="000000"/>
              </a:solidFill>
              <a:effectLst/>
              <a:latin typeface="Calibri" panose="020F0502020204030204" pitchFamily="34" charset="0"/>
            </a:endParaRPr>
          </a:p>
          <a:p>
            <a:pPr marL="285750" indent="-285750"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Policy 33 (formalized grievance) on the grounds of Ethical Behavior  </a:t>
            </a:r>
          </a:p>
          <a:p>
            <a:pPr marL="285750" indent="-285750"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The Anti-Racism Unit within the Equity, Diversity, Inclusion, and Anti-Racism Office. Linked on the slide is our intake form, where disclosures of harm can be reported, along with other requests. Our office offers support to students, staff, and faculty members. </a:t>
            </a:r>
          </a:p>
          <a:p>
            <a:pPr marL="285750" indent="-285750"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The University of Waterloo Staff Association also has a reporting form. This is an online reporting form on any issue of oppression including racism </a:t>
            </a:r>
          </a:p>
          <a:p>
            <a:pPr marL="285750" indent="-285750"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If you are an undergraduate student, the Waterloo Undergraduate Student Association (WUSA) has an incident reporting form, which is used to support advocacy efforts on campus. </a:t>
            </a:r>
          </a:p>
          <a:p>
            <a:pPr marL="285750" indent="-285750"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Also available for students, Accessability Services offers accessibility accommodations for students who have experienced/are experiencing racialized trauma </a:t>
            </a:r>
            <a:endParaRPr lang="en-CA" b="0" i="0" dirty="0">
              <a:solidFill>
                <a:srgbClr val="444444"/>
              </a:solidFill>
              <a:effectLst/>
              <a:latin typeface="Calibri"/>
              <a:cs typeface="Calibri"/>
            </a:endParaRPr>
          </a:p>
          <a:p>
            <a:pPr algn="l" rtl="0" fontAlgn="base"/>
            <a:endParaRPr lang="en-CA" sz="1800" b="0" i="0" dirty="0">
              <a:solidFill>
                <a:srgbClr val="000000"/>
              </a:solidFill>
              <a:effectLst/>
              <a:latin typeface="Calibri" panose="020F0502020204030204" pitchFamily="34" charset="0"/>
            </a:endParaRPr>
          </a:p>
          <a:p>
            <a:pPr algn="l" rtl="0" fontAlgn="base"/>
            <a:r>
              <a:rPr lang="en-CA" sz="1800" b="0" i="0" dirty="0">
                <a:solidFill>
                  <a:srgbClr val="000000"/>
                </a:solidFill>
                <a:effectLst/>
                <a:latin typeface="Calibri" panose="020F0502020204030204" pitchFamily="34" charset="0"/>
              </a:rPr>
              <a:t>As a reflection question, what other resources for addressing racism should exist in the academy? </a:t>
            </a:r>
            <a:endParaRPr lang="en-CA" sz="2800" b="0" i="0" dirty="0">
              <a:solidFill>
                <a:srgbClr val="000000"/>
              </a:solidFill>
              <a:effectLst/>
              <a:latin typeface="Segoe UI" panose="020B0502040204020203" pitchFamily="34" charset="0"/>
            </a:endParaRPr>
          </a:p>
          <a:p>
            <a:pPr algn="l" rtl="0" fontAlgn="base"/>
            <a:r>
              <a:rPr lang="en-CA" sz="1800" b="0" i="1" dirty="0">
                <a:solidFill>
                  <a:srgbClr val="000000"/>
                </a:solidFill>
                <a:effectLst/>
                <a:latin typeface="Calibri" panose="020F0502020204030204" pitchFamily="34" charset="0"/>
              </a:rPr>
              <a:t>The University centers a lot of response techniques on an individual having to report accusations and outcomes. What other resources do you think could be implemented?</a:t>
            </a:r>
            <a:endParaRPr lang="en-CA" sz="2800" b="0" i="0" dirty="0">
              <a:solidFill>
                <a:srgbClr val="000000"/>
              </a:solidFill>
              <a:effectLst/>
              <a:latin typeface="Segoe UI" panose="020B0502040204020203" pitchFamily="34" charset="0"/>
            </a:endParaRPr>
          </a:p>
          <a:p>
            <a:endParaRPr lang="en-CA" dirty="0"/>
          </a:p>
        </p:txBody>
      </p:sp>
    </p:spTree>
    <p:extLst>
      <p:ext uri="{BB962C8B-B14F-4D97-AF65-F5344CB8AC3E}">
        <p14:creationId xmlns:p14="http://schemas.microsoft.com/office/powerpoint/2010/main" val="2748785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40622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CA" sz="1800" b="0" i="0" u="none" strike="noStrike" dirty="0">
                <a:solidFill>
                  <a:srgbClr val="000000"/>
                </a:solidFill>
                <a:effectLst/>
                <a:latin typeface="Calibri"/>
                <a:cs typeface="Calibri"/>
              </a:rPr>
              <a:t>(1:21)</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CA" sz="1800" b="0" i="0" u="none" strike="noStrike" dirty="0">
              <a:solidFill>
                <a:srgbClr val="000000"/>
              </a:solidFill>
              <a:effectLst/>
              <a:latin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CA" sz="1800" b="0" i="0" u="none" strike="noStrike" dirty="0">
                <a:solidFill>
                  <a:srgbClr val="000000"/>
                </a:solidFill>
                <a:effectLst/>
                <a:latin typeface="Calibri"/>
                <a:cs typeface="Calibri"/>
              </a:rPr>
              <a:t>This workshop makes an intentional effort to use the word “disclosure” rather than a “complaint,” because complaining is a stigmatized term.</a:t>
            </a:r>
            <a:r>
              <a:rPr lang="en-CA" sz="1800" b="0" i="0" dirty="0">
                <a:solidFill>
                  <a:srgbClr val="444444"/>
                </a:solidFill>
                <a:effectLst/>
                <a:latin typeface="Calibri"/>
                <a:cs typeface="Calibri"/>
              </a:rPr>
              <a:t>​</a:t>
            </a:r>
          </a:p>
          <a:p>
            <a:pPr algn="l" rtl="0" fontAlgn="base"/>
            <a:endParaRPr lang="en-CA" sz="1800" b="0" i="0" u="none" strike="noStrike" dirty="0">
              <a:solidFill>
                <a:srgbClr val="000000"/>
              </a:solidFill>
              <a:effectLst/>
              <a:latin typeface="Calibri"/>
              <a:cs typeface="Calibri"/>
            </a:endParaRPr>
          </a:p>
          <a:p>
            <a:pPr algn="l" rtl="0" fontAlgn="base"/>
            <a:r>
              <a:rPr lang="en-CA" sz="1800" b="0" i="0" u="none" strike="noStrike" dirty="0">
                <a:solidFill>
                  <a:srgbClr val="000000"/>
                </a:solidFill>
                <a:effectLst/>
                <a:latin typeface="Calibri"/>
                <a:cs typeface="Calibri"/>
              </a:rPr>
              <a:t>There is no such thing as formal and informal disclosures of racism with the academy. Once a disclosure is made, whether it be through implementing a policy or speaking to an institutional body that is responsible for addressing and upholding workplace violence and zero-tolerance environments, it is formalized. It is important to emphasize here that a formal grievance is not the only way in which a disclosure can be shared.  Disclosures can show up in many ways, such as through grief, pain, an outcry, dissatisfaction, protest, an allegation, and through a formal grievance. </a:t>
            </a:r>
            <a:r>
              <a:rPr lang="en-US" sz="1800" b="0" i="0" dirty="0">
                <a:solidFill>
                  <a:srgbClr val="444444"/>
                </a:solidFill>
                <a:effectLst/>
                <a:latin typeface="Calibri"/>
                <a:cs typeface="Calibri"/>
              </a:rPr>
              <a:t>​</a:t>
            </a:r>
            <a:endParaRPr lang="en-US" b="0" i="0" dirty="0">
              <a:solidFill>
                <a:srgbClr val="444444"/>
              </a:solidFill>
              <a:effectLst/>
              <a:latin typeface="Calibri"/>
              <a:cs typeface="Calibri"/>
            </a:endParaRPr>
          </a:p>
          <a:p>
            <a:pPr algn="l" rtl="0" fontAlgn="base"/>
            <a:r>
              <a:rPr lang="en-CA" sz="1800" b="0" i="0" dirty="0">
                <a:solidFill>
                  <a:srgbClr val="444444"/>
                </a:solidFill>
                <a:effectLst/>
                <a:latin typeface="Calibri"/>
                <a:cs typeface="Calibri"/>
              </a:rPr>
              <a:t>​</a:t>
            </a:r>
            <a:endParaRPr lang="en-CA" b="0" i="0" dirty="0">
              <a:solidFill>
                <a:srgbClr val="444444"/>
              </a:solidFill>
              <a:effectLst/>
              <a:latin typeface="Calibri"/>
              <a:cs typeface="Calibri"/>
            </a:endParaRPr>
          </a:p>
          <a:p>
            <a:pPr algn="l" rtl="0" fontAlgn="base"/>
            <a:r>
              <a:rPr lang="en-CA" sz="1800" b="0" i="0" u="none" strike="noStrike" dirty="0">
                <a:solidFill>
                  <a:srgbClr val="000000"/>
                </a:solidFill>
                <a:effectLst/>
                <a:latin typeface="Calibri"/>
                <a:cs typeface="Calibri"/>
              </a:rPr>
              <a:t>Often a disclosure is seen as a simple process of sharing an experience and finding a solution. However, a disclosure is never completed by a single action, it often requires the person making the disclosure to do more and more work which is exhausting. It must be acknowledged that re-telling the disclosure can be re-traumatizing and difficult for the individual who experienced the disclosure. </a:t>
            </a:r>
            <a:r>
              <a:rPr lang="en-US" sz="1800" b="0" i="0" dirty="0">
                <a:solidFill>
                  <a:srgbClr val="444444"/>
                </a:solidFill>
                <a:effectLst/>
                <a:latin typeface="Calibri"/>
                <a:cs typeface="Calibri"/>
              </a:rPr>
              <a:t>​</a:t>
            </a:r>
            <a:endParaRPr lang="en-US" b="0" i="0" dirty="0">
              <a:solidFill>
                <a:srgbClr val="444444"/>
              </a:solidFill>
              <a:effectLst/>
              <a:latin typeface="Calibri"/>
              <a:cs typeface="Calibri"/>
            </a:endParaRPr>
          </a:p>
          <a:p>
            <a:pPr algn="l" rtl="0" fontAlgn="base"/>
            <a:r>
              <a:rPr lang="en-CA" sz="1800" b="0" i="0" dirty="0">
                <a:solidFill>
                  <a:srgbClr val="444444"/>
                </a:solidFill>
                <a:effectLst/>
                <a:latin typeface="Calibri"/>
                <a:cs typeface="Calibri"/>
              </a:rPr>
              <a:t>​</a:t>
            </a:r>
            <a:endParaRPr lang="en-CA" b="0" i="0" dirty="0">
              <a:solidFill>
                <a:srgbClr val="444444"/>
              </a:solidFill>
              <a:effectLst/>
              <a:latin typeface="Calibri"/>
              <a:cs typeface="Calibri"/>
            </a:endParaRPr>
          </a:p>
          <a:p>
            <a:pPr algn="l" rtl="0" fontAlgn="base"/>
            <a:r>
              <a:rPr lang="en-CA" sz="1800" b="0" i="0" u="none" strike="noStrike" dirty="0">
                <a:solidFill>
                  <a:srgbClr val="000000"/>
                </a:solidFill>
                <a:effectLst/>
                <a:latin typeface="Calibri"/>
                <a:cs typeface="Calibri"/>
              </a:rPr>
              <a:t>For those reviewing this workshop that manage people, you are accountable for ensuring the issue is addressed once a disclosure has been made.</a:t>
            </a:r>
            <a:r>
              <a:rPr lang="en-US" sz="1800" b="0" i="0" dirty="0">
                <a:solidFill>
                  <a:srgbClr val="444444"/>
                </a:solidFill>
                <a:effectLst/>
                <a:latin typeface="Calibri"/>
                <a:cs typeface="Calibri"/>
              </a:rPr>
              <a:t>​</a:t>
            </a:r>
            <a:endParaRPr lang="en-US" b="0" i="0" dirty="0">
              <a:solidFill>
                <a:srgbClr val="444444"/>
              </a:solidFill>
              <a:effectLst/>
              <a:latin typeface="Calibri"/>
              <a:cs typeface="Calibri"/>
            </a:endParaRPr>
          </a:p>
          <a:p>
            <a:pPr algn="l" rtl="0" fontAlgn="base"/>
            <a:r>
              <a:rPr lang="en-CA" sz="1800" b="0" i="0" dirty="0">
                <a:solidFill>
                  <a:srgbClr val="444444"/>
                </a:solidFill>
                <a:effectLst/>
                <a:latin typeface="Calibri"/>
                <a:cs typeface="Calibri"/>
              </a:rPr>
              <a:t>​</a:t>
            </a:r>
            <a:endParaRPr lang="en-CA" b="0" i="0" dirty="0">
              <a:solidFill>
                <a:srgbClr val="444444"/>
              </a:solidFill>
              <a:effectLst/>
              <a:latin typeface="Calibri"/>
              <a:cs typeface="Calibri"/>
            </a:endParaRPr>
          </a:p>
          <a:p>
            <a:pPr algn="l" rtl="0" fontAlgn="base"/>
            <a:r>
              <a:rPr lang="en-CA" sz="1800" b="0" i="0" dirty="0">
                <a:solidFill>
                  <a:srgbClr val="444444"/>
                </a:solidFill>
                <a:effectLst/>
                <a:latin typeface="Calibri"/>
                <a:cs typeface="Calibri"/>
              </a:rPr>
              <a:t>​</a:t>
            </a:r>
            <a:endParaRPr lang="en-CA" b="0" i="0" dirty="0">
              <a:solidFill>
                <a:srgbClr val="444444"/>
              </a:solidFill>
              <a:effectLst/>
              <a:latin typeface="Calibri"/>
              <a:cs typeface="Calibri"/>
            </a:endParaRPr>
          </a:p>
          <a:p>
            <a:endParaRPr lang="en-CA" dirty="0"/>
          </a:p>
        </p:txBody>
      </p:sp>
      <p:sp>
        <p:nvSpPr>
          <p:cNvPr id="4" name="Slide Number Placeholder 3"/>
          <p:cNvSpPr>
            <a:spLocks noGrp="1"/>
          </p:cNvSpPr>
          <p:nvPr>
            <p:ph type="sldNum" sz="quarter" idx="5"/>
          </p:nvPr>
        </p:nvSpPr>
        <p:spPr/>
        <p:txBody>
          <a:bodyPr/>
          <a:lstStyle/>
          <a:p>
            <a:fld id="{32BF9438-3EEF-4192-9815-F6F44770AEF7}" type="slidenum">
              <a:rPr lang="en-US" smtClean="0"/>
              <a:t>3</a:t>
            </a:fld>
            <a:endParaRPr lang="en-US"/>
          </a:p>
        </p:txBody>
      </p:sp>
    </p:spTree>
    <p:extLst>
      <p:ext uri="{BB962C8B-B14F-4D97-AF65-F5344CB8AC3E}">
        <p14:creationId xmlns:p14="http://schemas.microsoft.com/office/powerpoint/2010/main" val="1024381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CA" sz="1800" b="0" i="0" u="none" strike="noStrike" dirty="0">
                <a:solidFill>
                  <a:srgbClr val="000000"/>
                </a:solidFill>
                <a:effectLst/>
                <a:latin typeface="Calibri"/>
                <a:cs typeface="Calibri"/>
              </a:rPr>
              <a:t>(0:52)</a:t>
            </a:r>
          </a:p>
          <a:p>
            <a:pPr algn="l" rtl="0" fontAlgn="base"/>
            <a:endParaRPr lang="en-CA" sz="1800" b="0" i="0" u="none" strike="noStrike" dirty="0">
              <a:solidFill>
                <a:srgbClr val="000000"/>
              </a:solidFill>
              <a:effectLst/>
              <a:latin typeface="Calibri"/>
              <a:cs typeface="Calibri"/>
            </a:endParaRPr>
          </a:p>
          <a:p>
            <a:pPr algn="l" rtl="0" fontAlgn="base"/>
            <a:r>
              <a:rPr lang="en-CA" sz="1800" b="0" i="0" u="none" strike="noStrike" dirty="0">
                <a:solidFill>
                  <a:srgbClr val="000000"/>
                </a:solidFill>
                <a:effectLst/>
                <a:latin typeface="Calibri"/>
                <a:cs typeface="Calibri"/>
              </a:rPr>
              <a:t>Making a disclosure of racism is not easy. When making a disclosure of racism, folx may... </a:t>
            </a:r>
            <a:r>
              <a:rPr lang="en-CA" sz="1800" b="0" i="0" dirty="0">
                <a:solidFill>
                  <a:srgbClr val="444444"/>
                </a:solidFill>
                <a:effectLst/>
                <a:latin typeface="Calibri"/>
                <a:cs typeface="Calibri"/>
              </a:rPr>
              <a:t>​</a:t>
            </a:r>
            <a:endParaRPr lang="en-CA" b="0" i="0" dirty="0">
              <a:solidFill>
                <a:srgbClr val="444444"/>
              </a:solidFill>
              <a:effectLst/>
              <a:latin typeface="Calibri"/>
              <a:cs typeface="Calibri"/>
            </a:endParaRPr>
          </a:p>
          <a:p>
            <a:pPr algn="l" rtl="0" fontAlgn="base">
              <a:buFont typeface="Arial" panose="020B0604020202020204" pitchFamily="34" charset="0"/>
              <a:buChar char="•"/>
            </a:pPr>
            <a:r>
              <a:rPr lang="en-CA" sz="1800" b="0" i="0" u="none" strike="noStrike" dirty="0">
                <a:solidFill>
                  <a:srgbClr val="000000"/>
                </a:solidFill>
                <a:effectLst/>
                <a:latin typeface="Calibri"/>
                <a:cs typeface="Calibri"/>
              </a:rPr>
              <a:t>Experience more harm through the various process put in place for reporting harm. </a:t>
            </a:r>
            <a:r>
              <a:rPr lang="en-CA" sz="1800" b="0" i="0" dirty="0">
                <a:solidFill>
                  <a:srgbClr val="444444"/>
                </a:solidFill>
                <a:effectLst/>
                <a:latin typeface="Calibri"/>
                <a:cs typeface="Calibri"/>
              </a:rPr>
              <a:t>​</a:t>
            </a:r>
          </a:p>
          <a:p>
            <a:pPr algn="l" rtl="0" fontAlgn="base">
              <a:buFont typeface="Arial" panose="020B0604020202020204" pitchFamily="34" charset="0"/>
              <a:buChar char="•"/>
            </a:pPr>
            <a:r>
              <a:rPr lang="en-CA" sz="1800" b="0" i="0" u="none" strike="noStrike" dirty="0">
                <a:solidFill>
                  <a:srgbClr val="000000"/>
                </a:solidFill>
                <a:effectLst/>
                <a:latin typeface="Calibri"/>
                <a:cs typeface="Calibri"/>
              </a:rPr>
              <a:t>Have to undergo a process of making a disclosure that promotes actions suggesting they need to </a:t>
            </a:r>
            <a:r>
              <a:rPr lang="en-CA" sz="1800" b="0" i="1" u="none" strike="noStrike" dirty="0">
                <a:solidFill>
                  <a:srgbClr val="000000"/>
                </a:solidFill>
                <a:effectLst/>
                <a:latin typeface="Calibri"/>
                <a:cs typeface="Calibri"/>
              </a:rPr>
              <a:t>prove</a:t>
            </a:r>
            <a:r>
              <a:rPr lang="en-CA" sz="1800" b="0" i="0" u="none" strike="noStrike" dirty="0">
                <a:solidFill>
                  <a:srgbClr val="000000"/>
                </a:solidFill>
                <a:effectLst/>
                <a:latin typeface="Calibri"/>
                <a:cs typeface="Calibri"/>
              </a:rPr>
              <a:t> the harm they have experienced. </a:t>
            </a:r>
            <a:r>
              <a:rPr lang="en-CA" sz="1800" b="0" i="0" dirty="0">
                <a:solidFill>
                  <a:srgbClr val="444444"/>
                </a:solidFill>
                <a:effectLst/>
                <a:latin typeface="Calibri"/>
                <a:cs typeface="Calibri"/>
              </a:rPr>
              <a:t>​</a:t>
            </a:r>
          </a:p>
          <a:p>
            <a:pPr algn="l" rtl="0" fontAlgn="base">
              <a:buFont typeface="Arial" panose="020B0604020202020204" pitchFamily="34" charset="0"/>
              <a:buChar char="•"/>
            </a:pPr>
            <a:r>
              <a:rPr lang="en-CA" sz="1800" b="0" i="0" u="none" strike="noStrike" dirty="0">
                <a:solidFill>
                  <a:srgbClr val="000000"/>
                </a:solidFill>
                <a:effectLst/>
                <a:latin typeface="Calibri"/>
                <a:cs typeface="Calibri"/>
              </a:rPr>
              <a:t>Not reflect as what is perceived to be an “ideal victim,” and are subsequently not listened to by the folx responsible for hearing a disclosure. </a:t>
            </a:r>
            <a:r>
              <a:rPr lang="en-CA" sz="1800" b="0" i="0" dirty="0">
                <a:solidFill>
                  <a:srgbClr val="444444"/>
                </a:solidFill>
                <a:effectLst/>
                <a:latin typeface="Calibri"/>
                <a:cs typeface="Calibri"/>
              </a:rPr>
              <a:t>​</a:t>
            </a:r>
          </a:p>
          <a:p>
            <a:pPr algn="l" rtl="0" fontAlgn="base">
              <a:buFont typeface="Arial" panose="020B0604020202020204" pitchFamily="34" charset="0"/>
              <a:buChar char="•"/>
            </a:pPr>
            <a:r>
              <a:rPr lang="en-CA" sz="1800" b="0" i="0" u="none" strike="noStrike" dirty="0">
                <a:solidFill>
                  <a:srgbClr val="000000"/>
                </a:solidFill>
                <a:effectLst/>
                <a:latin typeface="Calibri"/>
                <a:cs typeface="Calibri"/>
              </a:rPr>
              <a:t>Be seen as a complainer based on where the problem is located. As stated by Sarah Ahmed, "To become the complainer it to become the location of a problem”</a:t>
            </a:r>
          </a:p>
          <a:p>
            <a:pPr algn="l" rtl="0" fontAlgn="base">
              <a:buFont typeface="Arial" panose="020B0604020202020204" pitchFamily="34" charset="0"/>
              <a:buChar char="•"/>
            </a:pPr>
            <a:endParaRPr lang="en-CA" sz="1800" b="0" i="0" u="none" strike="noStrike" dirty="0">
              <a:solidFill>
                <a:srgbClr val="000000"/>
              </a:solidFill>
              <a:effectLst/>
              <a:latin typeface="Calibri"/>
              <a:cs typeface="Calibri"/>
            </a:endParaRPr>
          </a:p>
          <a:p>
            <a:pPr algn="l" rtl="0" fontAlgn="base">
              <a:buFont typeface="Arial" panose="020B0604020202020204" pitchFamily="34" charset="0"/>
              <a:buNone/>
            </a:pPr>
            <a:r>
              <a:rPr lang="en-CA" sz="1800" b="0" i="0" u="none" strike="noStrike" dirty="0">
                <a:solidFill>
                  <a:srgbClr val="000000"/>
                </a:solidFill>
                <a:effectLst/>
                <a:latin typeface="Calibri"/>
                <a:cs typeface="Calibri"/>
              </a:rPr>
              <a:t>What do you think we can do to make sure folx do not experience further harm when making a disclosure of racism? </a:t>
            </a:r>
            <a:endParaRPr lang="en-CA" sz="1800" b="0" i="0" dirty="0">
              <a:solidFill>
                <a:srgbClr val="444444"/>
              </a:solidFill>
              <a:effectLst/>
              <a:latin typeface="Calibri"/>
              <a:cs typeface="Calibri"/>
            </a:endParaRPr>
          </a:p>
          <a:p>
            <a:endParaRPr lang="en-CA" dirty="0"/>
          </a:p>
        </p:txBody>
      </p:sp>
      <p:sp>
        <p:nvSpPr>
          <p:cNvPr id="4" name="Slide Number Placeholder 3"/>
          <p:cNvSpPr>
            <a:spLocks noGrp="1"/>
          </p:cNvSpPr>
          <p:nvPr>
            <p:ph type="sldNum" sz="quarter" idx="5"/>
          </p:nvPr>
        </p:nvSpPr>
        <p:spPr/>
        <p:txBody>
          <a:bodyPr/>
          <a:lstStyle/>
          <a:p>
            <a:fld id="{32BF9438-3EEF-4192-9815-F6F44770AEF7}" type="slidenum">
              <a:rPr lang="en-US" smtClean="0"/>
              <a:t>4</a:t>
            </a:fld>
            <a:endParaRPr lang="en-US"/>
          </a:p>
        </p:txBody>
      </p:sp>
    </p:spTree>
    <p:extLst>
      <p:ext uri="{BB962C8B-B14F-4D97-AF65-F5344CB8AC3E}">
        <p14:creationId xmlns:p14="http://schemas.microsoft.com/office/powerpoint/2010/main" val="878678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CA" sz="1800" b="0" i="0" dirty="0">
                <a:solidFill>
                  <a:srgbClr val="000000"/>
                </a:solidFill>
                <a:effectLst/>
                <a:latin typeface="Calibri" panose="020F0502020204030204" pitchFamily="34" charset="0"/>
              </a:rPr>
              <a:t>(1:26)</a:t>
            </a:r>
          </a:p>
          <a:p>
            <a:pPr algn="l" rtl="0" fontAlgn="base"/>
            <a:endParaRPr lang="en-CA" sz="1800" b="0" i="0" dirty="0">
              <a:solidFill>
                <a:srgbClr val="000000"/>
              </a:solidFill>
              <a:effectLst/>
              <a:latin typeface="Calibri" panose="020F0502020204030204" pitchFamily="34" charset="0"/>
            </a:endParaRPr>
          </a:p>
          <a:p>
            <a:pPr algn="l" rtl="0" fontAlgn="base"/>
            <a:r>
              <a:rPr lang="en-CA" sz="1800" b="0" i="0" dirty="0">
                <a:solidFill>
                  <a:srgbClr val="000000"/>
                </a:solidFill>
                <a:effectLst/>
                <a:latin typeface="Calibri" panose="020F0502020204030204" pitchFamily="34" charset="0"/>
              </a:rPr>
              <a:t>Cognitive dissonance involves how we have been conditioned and socialized to think and behave in a certain way. As a result of this socialization, when truth-telling happens that contradicts what you know, it’s overwhelming upset and disrupts the internal belief system that you have. As a result, you automatically try to find a way to invalidate the truth-telling you heard because it does not align with what you know and your values.  </a:t>
            </a:r>
            <a:endParaRPr lang="en-CA" sz="2800" b="0" i="0" dirty="0">
              <a:solidFill>
                <a:srgbClr val="000000"/>
              </a:solidFill>
              <a:effectLst/>
              <a:latin typeface="Segoe UI" panose="020B0502040204020203" pitchFamily="34" charset="0"/>
            </a:endParaRPr>
          </a:p>
          <a:p>
            <a:pPr algn="l" rtl="0" fontAlgn="base"/>
            <a:r>
              <a:rPr lang="en-CA" sz="1800" b="0" i="0" dirty="0">
                <a:solidFill>
                  <a:srgbClr val="000000"/>
                </a:solidFill>
                <a:effectLst/>
                <a:latin typeface="Calibri" panose="020F0502020204030204" pitchFamily="34" charset="0"/>
              </a:rPr>
              <a:t> </a:t>
            </a:r>
            <a:endParaRPr lang="en-CA" sz="2800" b="0" i="0" dirty="0">
              <a:solidFill>
                <a:srgbClr val="000000"/>
              </a:solidFill>
              <a:effectLst/>
              <a:latin typeface="Segoe UI" panose="020B0502040204020203" pitchFamily="34" charset="0"/>
            </a:endParaRPr>
          </a:p>
          <a:p>
            <a:pPr algn="l" rtl="0" fontAlgn="base"/>
            <a:r>
              <a:rPr lang="en-CA" sz="1800" b="0" i="0" dirty="0">
                <a:solidFill>
                  <a:srgbClr val="000000"/>
                </a:solidFill>
                <a:effectLst/>
                <a:latin typeface="Calibri" panose="020F0502020204030204" pitchFamily="34" charset="0"/>
              </a:rPr>
              <a:t>Cognitive dissonance is the inability to reconcile what you are being told because it is contradictory to your ways of knowing and doing. As a result, folx engage in denial, defensiveness, and actions to recentre personal comfort. </a:t>
            </a:r>
            <a:endParaRPr lang="en-CA" sz="2800" b="0" i="0" dirty="0">
              <a:solidFill>
                <a:srgbClr val="000000"/>
              </a:solidFill>
              <a:effectLst/>
              <a:latin typeface="Segoe UI" panose="020B0502040204020203" pitchFamily="34" charset="0"/>
            </a:endParaRPr>
          </a:p>
          <a:p>
            <a:pPr algn="l" rtl="0" fontAlgn="base"/>
            <a:r>
              <a:rPr lang="en-CA" sz="1800" b="0" i="0" dirty="0">
                <a:solidFill>
                  <a:srgbClr val="000000"/>
                </a:solidFill>
                <a:effectLst/>
                <a:latin typeface="Calibri" panose="020F0502020204030204" pitchFamily="34" charset="0"/>
              </a:rPr>
              <a:t> </a:t>
            </a:r>
            <a:endParaRPr lang="en-CA" sz="2800" b="0" i="0" dirty="0">
              <a:solidFill>
                <a:srgbClr val="000000"/>
              </a:solidFill>
              <a:effectLst/>
              <a:latin typeface="Segoe UI" panose="020B0502040204020203" pitchFamily="34" charset="0"/>
            </a:endParaRPr>
          </a:p>
          <a:p>
            <a:pPr algn="l" rtl="0" fontAlgn="base"/>
            <a:r>
              <a:rPr lang="en-CA" sz="1800" b="0" i="0" dirty="0">
                <a:solidFill>
                  <a:srgbClr val="000000"/>
                </a:solidFill>
                <a:effectLst/>
                <a:latin typeface="Calibri" panose="020F0502020204030204" pitchFamily="34" charset="0"/>
              </a:rPr>
              <a:t>Cognitive dissonance is linked to negative responses such as:  </a:t>
            </a:r>
            <a:endParaRPr lang="en-CA" sz="2800"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Denial and fear  </a:t>
            </a:r>
          </a:p>
          <a:p>
            <a:pPr marL="285750" indent="-285750"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Defensiveness  </a:t>
            </a:r>
          </a:p>
          <a:p>
            <a:pPr marL="285750" indent="-285750"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Victim blaming  </a:t>
            </a:r>
          </a:p>
          <a:p>
            <a:pPr marL="285750" indent="-285750"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Gaslighting   </a:t>
            </a:r>
          </a:p>
          <a:p>
            <a:pPr algn="l" rtl="0" fontAlgn="base"/>
            <a:r>
              <a:rPr lang="en-CA" sz="1800" b="0" i="0" dirty="0">
                <a:solidFill>
                  <a:srgbClr val="000000"/>
                </a:solidFill>
                <a:effectLst/>
                <a:latin typeface="Calibri" panose="020F0502020204030204" pitchFamily="34" charset="0"/>
              </a:rPr>
              <a:t> </a:t>
            </a:r>
            <a:endParaRPr lang="en-CA" sz="2800" b="0" i="0" dirty="0">
              <a:solidFill>
                <a:srgbClr val="000000"/>
              </a:solidFill>
              <a:effectLst/>
              <a:latin typeface="Segoe UI" panose="020B0502040204020203" pitchFamily="34" charset="0"/>
            </a:endParaRPr>
          </a:p>
          <a:p>
            <a:pPr algn="l" rtl="0" fontAlgn="base"/>
            <a:r>
              <a:rPr lang="en-CA" sz="1800" b="0" i="0" dirty="0">
                <a:solidFill>
                  <a:srgbClr val="000000"/>
                </a:solidFill>
                <a:effectLst/>
                <a:latin typeface="Calibri" panose="020F0502020204030204" pitchFamily="34" charset="0"/>
              </a:rPr>
              <a:t>Disclosures of racism involving a particular individual, group, or institution may contradict what you know about said individual, group, or institution. Cognitive dissonance may involve </a:t>
            </a:r>
            <a:r>
              <a:rPr lang="en-CA" sz="1800" b="0" i="0" u="none" strike="noStrike" dirty="0">
                <a:solidFill>
                  <a:srgbClr val="000000"/>
                </a:solidFill>
                <a:effectLst/>
                <a:latin typeface="Calibri"/>
                <a:cs typeface="Calibri"/>
              </a:rPr>
              <a:t>recentring whiteness as natural and normal, providing comfort for folx who are accused of racism or upholding racist structures.</a:t>
            </a:r>
            <a:r>
              <a:rPr lang="en-CA" sz="1800" b="0" i="0" dirty="0">
                <a:solidFill>
                  <a:srgbClr val="000000"/>
                </a:solidFill>
                <a:effectLst/>
                <a:latin typeface="Calibri" panose="020F0502020204030204" pitchFamily="34" charset="0"/>
              </a:rPr>
              <a:t> We should be actively aware of cognitive dissonance to avoid invalidating the truth-telling or engaging in negative responses involved with cognitive dissonance. </a:t>
            </a:r>
            <a:endParaRPr lang="en-CA" sz="2800" b="0" i="0" dirty="0">
              <a:solidFill>
                <a:srgbClr val="000000"/>
              </a:solidFill>
              <a:effectLst/>
              <a:latin typeface="Segoe UI" panose="020B0502040204020203" pitchFamily="34" charset="0"/>
            </a:endParaRPr>
          </a:p>
          <a:p>
            <a:pPr algn="l" rtl="0" fontAlgn="base"/>
            <a:r>
              <a:rPr lang="en-CA" sz="1800" b="0" i="0" dirty="0">
                <a:solidFill>
                  <a:srgbClr val="444444"/>
                </a:solidFill>
                <a:effectLst/>
                <a:latin typeface="Calibri"/>
                <a:cs typeface="Calibri"/>
              </a:rPr>
              <a:t>​</a:t>
            </a:r>
            <a:endParaRPr lang="en-CA" b="0" i="0" dirty="0">
              <a:solidFill>
                <a:srgbClr val="444444"/>
              </a:solidFill>
              <a:effectLst/>
              <a:latin typeface="Calibri"/>
              <a:cs typeface="Calibri"/>
            </a:endParaRPr>
          </a:p>
          <a:p>
            <a:endParaRPr lang="en-CA" dirty="0"/>
          </a:p>
        </p:txBody>
      </p:sp>
    </p:spTree>
    <p:extLst>
      <p:ext uri="{BB962C8B-B14F-4D97-AF65-F5344CB8AC3E}">
        <p14:creationId xmlns:p14="http://schemas.microsoft.com/office/powerpoint/2010/main" val="1907700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CA" sz="1800" b="0" i="0" dirty="0">
                <a:solidFill>
                  <a:srgbClr val="000000"/>
                </a:solidFill>
                <a:effectLst/>
                <a:latin typeface="Calibri" panose="020F0502020204030204" pitchFamily="34" charset="0"/>
              </a:rPr>
              <a:t>(2:25)</a:t>
            </a:r>
          </a:p>
          <a:p>
            <a:pPr algn="l" rtl="0" fontAlgn="base"/>
            <a:endParaRPr lang="en-CA" sz="1800" b="0" i="0" dirty="0">
              <a:solidFill>
                <a:srgbClr val="000000"/>
              </a:solidFill>
              <a:effectLst/>
              <a:latin typeface="Calibri" panose="020F0502020204030204" pitchFamily="34" charset="0"/>
            </a:endParaRPr>
          </a:p>
          <a:p>
            <a:pPr algn="l" rtl="0" fontAlgn="base"/>
            <a:r>
              <a:rPr lang="en-CA" sz="1800" b="0" i="0" dirty="0">
                <a:solidFill>
                  <a:srgbClr val="000000"/>
                </a:solidFill>
                <a:effectLst/>
                <a:latin typeface="Calibri" panose="020F0502020204030204" pitchFamily="34" charset="0"/>
              </a:rPr>
              <a:t>In the simplest term to be trauma-informed is recognizing and acknowledging that people affected by trauma from abusive relationships or violent experiences will frequently encounter services/supports that mirror the power and control they experienced in those relationships. Being trauma-informed requires us to have a basic understanding of the impacts that trauma and violence can have on individuals seeking support.  </a:t>
            </a:r>
            <a:endParaRPr lang="en-CA" sz="2800" b="0" i="0" dirty="0">
              <a:solidFill>
                <a:srgbClr val="000000"/>
              </a:solidFill>
              <a:effectLst/>
              <a:latin typeface="Calibri" panose="020F0502020204030204" pitchFamily="34" charset="0"/>
            </a:endParaRPr>
          </a:p>
          <a:p>
            <a:pPr algn="l" rtl="0" fontAlgn="base"/>
            <a:r>
              <a:rPr lang="en-CA" sz="1800" b="0" i="0" dirty="0">
                <a:solidFill>
                  <a:srgbClr val="000000"/>
                </a:solidFill>
                <a:effectLst/>
                <a:latin typeface="Calibri" panose="020F0502020204030204" pitchFamily="34" charset="0"/>
              </a:rPr>
              <a:t>  </a:t>
            </a:r>
            <a:endParaRPr lang="en-CA" sz="2800" b="0" i="0" dirty="0">
              <a:solidFill>
                <a:srgbClr val="000000"/>
              </a:solidFill>
              <a:effectLst/>
              <a:latin typeface="Calibri" panose="020F0502020204030204" pitchFamily="34" charset="0"/>
            </a:endParaRPr>
          </a:p>
          <a:p>
            <a:pPr algn="l" rtl="0" fontAlgn="base"/>
            <a:r>
              <a:rPr lang="en-CA" sz="1800" b="0" i="0" dirty="0">
                <a:solidFill>
                  <a:srgbClr val="000000"/>
                </a:solidFill>
                <a:effectLst/>
                <a:latin typeface="Calibri" panose="020F0502020204030204" pitchFamily="34" charset="0"/>
              </a:rPr>
              <a:t>When responding to disclosures, we can be trauma-informed by:  </a:t>
            </a:r>
            <a:endParaRPr lang="en-CA" sz="2800" b="0" i="0" dirty="0">
              <a:solidFill>
                <a:srgbClr val="000000"/>
              </a:solidFill>
              <a:effectLst/>
              <a:latin typeface="Calibri" panose="020F0502020204030204" pitchFamily="34" charset="0"/>
            </a:endParaRPr>
          </a:p>
          <a:p>
            <a:pPr marL="285750" indent="-285750"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Responding with gratitude, validation, and respect  </a:t>
            </a:r>
          </a:p>
          <a:p>
            <a:pPr marL="285750" indent="-285750"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Using language that is compassionate and anti-victim blaming  </a:t>
            </a:r>
          </a:p>
          <a:p>
            <a:pPr marL="285750" indent="-285750"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Asking the person for clarification (trying to understand what has happened)  </a:t>
            </a:r>
          </a:p>
          <a:p>
            <a:pPr marL="285750" indent="-285750"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Expressing your intentions and how you will address these concerns  </a:t>
            </a:r>
          </a:p>
          <a:p>
            <a:pPr marL="285750" indent="-285750"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Referring the individual to support that can provide more in-depth help  </a:t>
            </a:r>
          </a:p>
          <a:p>
            <a:pPr marL="285750" indent="-285750"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Recognizing that racism is relational and therefore requires solutions grounded in anti-racism and reconciliation. </a:t>
            </a:r>
          </a:p>
          <a:p>
            <a:pPr marL="285750" indent="-285750"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AVOIDING tone policing, matching energy, your own implicit bias, and listening for the sake of responding.</a:t>
            </a:r>
          </a:p>
          <a:p>
            <a:pPr algn="l" rtl="0" fontAlgn="base"/>
            <a:r>
              <a:rPr lang="en-CA" sz="1800" b="0" i="0" dirty="0">
                <a:solidFill>
                  <a:srgbClr val="444444"/>
                </a:solidFill>
                <a:effectLst/>
                <a:latin typeface="Arial"/>
                <a:cs typeface="Arial"/>
              </a:rPr>
              <a:t>​</a:t>
            </a:r>
            <a:endParaRPr lang="en-CA" b="0" i="0" dirty="0">
              <a:solidFill>
                <a:srgbClr val="444444"/>
              </a:solidFill>
              <a:effectLst/>
              <a:latin typeface="Arial"/>
              <a:cs typeface="Arial"/>
            </a:endParaRPr>
          </a:p>
          <a:p>
            <a:pPr algn="l" rtl="0" fontAlgn="base"/>
            <a:r>
              <a:rPr lang="en-CA" sz="1800" b="0" i="1" u="none" strike="noStrike" dirty="0">
                <a:solidFill>
                  <a:srgbClr val="000000"/>
                </a:solidFill>
                <a:effectLst/>
                <a:latin typeface="Arial" panose="020B0604020202020204" pitchFamily="34" charset="0"/>
              </a:rPr>
              <a:t>How do you think this relates to racism and receiving disclosures? </a:t>
            </a:r>
          </a:p>
          <a:p>
            <a:pPr algn="l" rtl="0" fontAlgn="base"/>
            <a:endParaRPr lang="en-CA" sz="1800" b="0" i="0" u="none" strike="noStrike" dirty="0">
              <a:solidFill>
                <a:srgbClr val="000000"/>
              </a:solidFill>
              <a:effectLst/>
              <a:latin typeface="Arial" panose="020B0604020202020204" pitchFamily="34" charset="0"/>
            </a:endParaRPr>
          </a:p>
          <a:p>
            <a:pPr algn="l" rtl="0" fontAlgn="base"/>
            <a:r>
              <a:rPr lang="en-CA" sz="1800" b="0" i="0" u="none" strike="noStrike" dirty="0">
                <a:solidFill>
                  <a:srgbClr val="000000"/>
                </a:solidFill>
                <a:effectLst/>
                <a:latin typeface="Arial" panose="020B0604020202020204" pitchFamily="34" charset="0"/>
              </a:rPr>
              <a:t>Well, it requires us to shift our focus on racism from the individual to how systems reflect racist ideologies and racial harm. The place we need to operate from is that as an institution founded on white supremacist ideologies, we will naturally cause harm to others because our policies and practices have and continue to be created by approaches that are underpinned by ideas of neutrality, color-blindness and equality. </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CA" sz="1800" b="0" i="0" dirty="0">
                <a:solidFill>
                  <a:srgbClr val="444444"/>
                </a:solidFill>
                <a:effectLst/>
                <a:latin typeface="Arial" panose="020B060402020202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strike="noStrike" dirty="0">
                <a:solidFill>
                  <a:srgbClr val="000000"/>
                </a:solidFill>
                <a:effectLst/>
                <a:latin typeface="Arial"/>
                <a:cs typeface="Arial"/>
              </a:rPr>
              <a:t>As a result, an important aspect of trauma-informed response is being self-reflective and self-aware when it comes to subjects such as power, privilege, as well as institutional and situational power of the positions we hold on campus. Our individual ability to recognize how our intersecting social identities influence our position is foundational to understanding how we may play a part in reinforcing or breaking down white supremacist ideologies and power in our interactions before, during, and after engaging with disclosures</a:t>
            </a:r>
            <a:endParaRPr lang="en-CA" b="0" i="0" dirty="0">
              <a:solidFill>
                <a:srgbClr val="444444"/>
              </a:solidFill>
              <a:effectLst/>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32BF9438-3EEF-4192-9815-F6F44770AEF7}" type="slidenum">
              <a:rPr lang="en-US" smtClean="0"/>
              <a:t>7</a:t>
            </a:fld>
            <a:endParaRPr lang="en-US"/>
          </a:p>
        </p:txBody>
      </p:sp>
    </p:spTree>
    <p:extLst>
      <p:ext uri="{BB962C8B-B14F-4D97-AF65-F5344CB8AC3E}">
        <p14:creationId xmlns:p14="http://schemas.microsoft.com/office/powerpoint/2010/main" val="2880634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CA" sz="1800" b="0" i="0" dirty="0">
                <a:solidFill>
                  <a:srgbClr val="444444"/>
                </a:solidFill>
                <a:effectLst/>
                <a:latin typeface="Calibri"/>
                <a:cs typeface="Calibri"/>
              </a:rPr>
              <a:t>(0:59)</a:t>
            </a:r>
          </a:p>
          <a:p>
            <a:pPr algn="l" rtl="0" fontAlgn="base"/>
            <a:endParaRPr lang="en-CA" sz="1800" b="0" i="0" dirty="0">
              <a:solidFill>
                <a:srgbClr val="444444"/>
              </a:solidFill>
              <a:effectLst/>
              <a:latin typeface="Calibri"/>
              <a:cs typeface="Calibri"/>
            </a:endParaRPr>
          </a:p>
          <a:p>
            <a:pPr algn="l" rtl="0" fontAlgn="base"/>
            <a:r>
              <a:rPr lang="en-CA" sz="1800" b="0" i="0" dirty="0">
                <a:solidFill>
                  <a:srgbClr val="444444"/>
                </a:solidFill>
                <a:effectLst/>
                <a:latin typeface="Calibri"/>
                <a:cs typeface="Calibri"/>
              </a:rPr>
              <a:t>​</a:t>
            </a:r>
            <a:r>
              <a:rPr lang="en-CA" sz="1800" b="0" i="0" u="none" strike="noStrike" dirty="0">
                <a:solidFill>
                  <a:srgbClr val="000000"/>
                </a:solidFill>
                <a:effectLst/>
                <a:latin typeface="Calibri"/>
                <a:cs typeface="Calibri"/>
              </a:rPr>
              <a:t>Taking into account everything learned in this e-module so far, when receiving a disclosure of racism, some next steps could be: </a:t>
            </a:r>
            <a:r>
              <a:rPr lang="en-CA" sz="1800" b="0" i="0" dirty="0">
                <a:solidFill>
                  <a:srgbClr val="444444"/>
                </a:solidFill>
                <a:effectLst/>
                <a:latin typeface="Calibri"/>
                <a:cs typeface="Calibri"/>
              </a:rPr>
              <a:t>​</a:t>
            </a:r>
            <a:endParaRPr lang="en-CA" sz="1200" b="0" i="0" u="none" strike="noStrike" dirty="0">
              <a:solidFill>
                <a:srgbClr val="444444"/>
              </a:solidFill>
              <a:effectLst/>
              <a:latin typeface="Calibri"/>
              <a:cs typeface="Calibri"/>
            </a:endParaRPr>
          </a:p>
          <a:p>
            <a:pPr marL="285750" indent="-285750" algn="l" rtl="0" fontAlgn="base">
              <a:buFont typeface="Arial" panose="020B0604020202020204" pitchFamily="34" charset="0"/>
              <a:buChar char="•"/>
            </a:pPr>
            <a:r>
              <a:rPr lang="en-CA" sz="1800" b="0" i="0" u="none" strike="noStrike" dirty="0">
                <a:solidFill>
                  <a:srgbClr val="000000"/>
                </a:solidFill>
                <a:effectLst/>
                <a:latin typeface="Calibri"/>
                <a:cs typeface="Calibri"/>
              </a:rPr>
              <a:t>Be self-aware. Ask yourself, how does your social location impact how you respond to this disclosure? </a:t>
            </a:r>
            <a:r>
              <a:rPr lang="en-CA" sz="1800" b="0" i="0" dirty="0">
                <a:solidFill>
                  <a:srgbClr val="444444"/>
                </a:solidFill>
                <a:effectLst/>
                <a:latin typeface="Calibri"/>
                <a:cs typeface="Calibri"/>
              </a:rPr>
              <a:t>​</a:t>
            </a:r>
          </a:p>
          <a:p>
            <a:pPr marL="285750" indent="-285750" algn="l" rtl="0" fontAlgn="base">
              <a:buFont typeface="Arial" panose="020B0604020202020204" pitchFamily="34" charset="0"/>
              <a:buChar char="•"/>
            </a:pPr>
            <a:r>
              <a:rPr lang="en-CA" sz="1800" b="0" i="0" u="none" strike="noStrike" dirty="0">
                <a:solidFill>
                  <a:srgbClr val="000000"/>
                </a:solidFill>
                <a:effectLst/>
                <a:latin typeface="Calibri"/>
                <a:cs typeface="Calibri"/>
              </a:rPr>
              <a:t>Assess the situation. </a:t>
            </a:r>
            <a:r>
              <a:rPr lang="en-CA" sz="1800" b="0" i="0" dirty="0">
                <a:solidFill>
                  <a:srgbClr val="444444"/>
                </a:solidFill>
                <a:effectLst/>
                <a:latin typeface="Calibri"/>
                <a:cs typeface="Calibri"/>
              </a:rPr>
              <a:t>​</a:t>
            </a:r>
          </a:p>
          <a:p>
            <a:pPr marL="285750" indent="-285750" algn="l" rtl="0" fontAlgn="base">
              <a:buFont typeface="Arial" panose="020B0604020202020204" pitchFamily="34" charset="0"/>
              <a:buChar char="•"/>
            </a:pPr>
            <a:r>
              <a:rPr lang="en-CA" sz="1800" b="0" i="0" u="none" strike="noStrike" dirty="0">
                <a:solidFill>
                  <a:srgbClr val="000000"/>
                </a:solidFill>
                <a:effectLst/>
                <a:latin typeface="Calibri"/>
                <a:cs typeface="Calibri"/>
              </a:rPr>
              <a:t>Get curious. Ask questions but be mindful of </a:t>
            </a:r>
            <a:r>
              <a:rPr lang="en-CA" sz="1800" b="0" i="0" u="none" strike="noStrike" dirty="0" err="1">
                <a:solidFill>
                  <a:srgbClr val="000000"/>
                </a:solidFill>
                <a:effectLst/>
                <a:latin typeface="Calibri"/>
                <a:cs typeface="Calibri"/>
              </a:rPr>
              <a:t>retraumatization</a:t>
            </a:r>
            <a:r>
              <a:rPr lang="en-CA" sz="1800" b="0" i="0" u="none" strike="noStrike" dirty="0">
                <a:solidFill>
                  <a:srgbClr val="000000"/>
                </a:solidFill>
                <a:effectLst/>
                <a:latin typeface="Calibri"/>
                <a:cs typeface="Calibri"/>
              </a:rPr>
              <a:t>. Take a trauma-informed approach. </a:t>
            </a:r>
            <a:r>
              <a:rPr lang="en-CA" sz="1800" b="0" i="0" dirty="0">
                <a:solidFill>
                  <a:srgbClr val="444444"/>
                </a:solidFill>
                <a:effectLst/>
                <a:latin typeface="Calibri"/>
                <a:cs typeface="Calibri"/>
              </a:rPr>
              <a:t>​</a:t>
            </a:r>
          </a:p>
          <a:p>
            <a:pPr marL="285750" indent="-285750" algn="l" rtl="0" fontAlgn="base">
              <a:buFont typeface="Arial" panose="020B0604020202020204" pitchFamily="34" charset="0"/>
              <a:buChar char="•"/>
            </a:pPr>
            <a:r>
              <a:rPr lang="en-CA" sz="1800" b="0" i="0" u="none" strike="noStrike" dirty="0">
                <a:solidFill>
                  <a:srgbClr val="000000"/>
                </a:solidFill>
                <a:effectLst/>
                <a:latin typeface="Calibri"/>
                <a:cs typeface="Calibri"/>
              </a:rPr>
              <a:t>State the facts to the person making the disclosure to ensure you understood everything correctly. </a:t>
            </a:r>
            <a:r>
              <a:rPr lang="en-CA" sz="1800" b="0" i="0" dirty="0">
                <a:solidFill>
                  <a:srgbClr val="444444"/>
                </a:solidFill>
                <a:effectLst/>
                <a:latin typeface="Calibri"/>
                <a:cs typeface="Calibri"/>
              </a:rPr>
              <a:t>​</a:t>
            </a:r>
          </a:p>
          <a:p>
            <a:pPr marL="285750" indent="-285750" algn="l" rtl="0" fontAlgn="base">
              <a:buFont typeface="Arial" panose="020B0604020202020204" pitchFamily="34" charset="0"/>
              <a:buChar char="•"/>
            </a:pPr>
            <a:r>
              <a:rPr lang="en-CA" sz="1800" b="0" i="0" u="none" strike="noStrike" dirty="0">
                <a:solidFill>
                  <a:srgbClr val="000000"/>
                </a:solidFill>
                <a:effectLst/>
                <a:latin typeface="Calibri"/>
                <a:cs typeface="Calibri"/>
              </a:rPr>
              <a:t>Outline all the options. Be mindful that the person making a disclosure must agree to what next steps are taken. </a:t>
            </a:r>
            <a:r>
              <a:rPr lang="en-CA" sz="1800" b="0" i="0" dirty="0">
                <a:solidFill>
                  <a:srgbClr val="444444"/>
                </a:solidFill>
                <a:effectLst/>
                <a:latin typeface="Calibri"/>
                <a:cs typeface="Calibri"/>
              </a:rPr>
              <a:t>​</a:t>
            </a:r>
          </a:p>
          <a:p>
            <a:pPr marL="285750" indent="-285750" algn="l" rtl="0" fontAlgn="base">
              <a:buFont typeface="Arial" panose="020B0604020202020204" pitchFamily="34" charset="0"/>
              <a:buChar char="•"/>
            </a:pPr>
            <a:r>
              <a:rPr lang="en-CA" sz="1800" b="0" i="0" u="none" strike="noStrike" dirty="0">
                <a:solidFill>
                  <a:srgbClr val="000000"/>
                </a:solidFill>
                <a:effectLst/>
                <a:latin typeface="Calibri"/>
                <a:cs typeface="Calibri"/>
              </a:rPr>
              <a:t>Provide support and point to resources on and off campus that may support the person making a disclosure. </a:t>
            </a:r>
            <a:r>
              <a:rPr lang="en-CA" sz="1800" b="0" i="0" dirty="0">
                <a:solidFill>
                  <a:srgbClr val="444444"/>
                </a:solidFill>
                <a:effectLst/>
                <a:latin typeface="Calibri"/>
                <a:cs typeface="Calibri"/>
              </a:rPr>
              <a:t>​</a:t>
            </a:r>
          </a:p>
          <a:p>
            <a:pPr marL="285750" indent="-285750" algn="l" rtl="0" fontAlgn="base">
              <a:buFont typeface="Arial" panose="020B0604020202020204" pitchFamily="34" charset="0"/>
              <a:buChar char="•"/>
            </a:pPr>
            <a:r>
              <a:rPr lang="en-CA" sz="1800" b="0" i="0" u="none" strike="noStrike" dirty="0">
                <a:solidFill>
                  <a:srgbClr val="000000"/>
                </a:solidFill>
                <a:effectLst/>
                <a:latin typeface="Calibri"/>
                <a:cs typeface="Calibri"/>
              </a:rPr>
              <a:t>Reflect, evaluate and act. </a:t>
            </a:r>
            <a:r>
              <a:rPr lang="en-CA" sz="1800" b="0" i="0" dirty="0">
                <a:solidFill>
                  <a:srgbClr val="444444"/>
                </a:solidFill>
                <a:effectLst/>
                <a:latin typeface="Calibri"/>
                <a:cs typeface="Calibri"/>
              </a:rPr>
              <a:t>​</a:t>
            </a:r>
          </a:p>
          <a:p>
            <a:pPr marL="285750" indent="-285750" algn="l" rtl="0" fontAlgn="base">
              <a:buFont typeface="Arial" panose="020B0604020202020204" pitchFamily="34" charset="0"/>
              <a:buChar char="•"/>
            </a:pPr>
            <a:r>
              <a:rPr lang="en-CA" sz="1800" b="0" i="0" u="none" strike="noStrike" dirty="0">
                <a:solidFill>
                  <a:srgbClr val="000000"/>
                </a:solidFill>
                <a:effectLst/>
                <a:latin typeface="Calibri"/>
                <a:cs typeface="Calibri"/>
              </a:rPr>
              <a:t>Engage in post-response work. This will be covered later in this workshop</a:t>
            </a:r>
            <a:endParaRPr lang="en-CA" sz="1800" b="0" i="0" dirty="0">
              <a:solidFill>
                <a:srgbClr val="444444"/>
              </a:solidFill>
              <a:effectLst/>
              <a:latin typeface="Calibri"/>
              <a:cs typeface="Calibri"/>
            </a:endParaRPr>
          </a:p>
          <a:p>
            <a:endParaRPr lang="en-CA" dirty="0"/>
          </a:p>
        </p:txBody>
      </p:sp>
    </p:spTree>
    <p:extLst>
      <p:ext uri="{BB962C8B-B14F-4D97-AF65-F5344CB8AC3E}">
        <p14:creationId xmlns:p14="http://schemas.microsoft.com/office/powerpoint/2010/main" val="1813867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CA" sz="1800" b="0" i="0" dirty="0">
                <a:solidFill>
                  <a:srgbClr val="000000"/>
                </a:solidFill>
                <a:effectLst/>
                <a:latin typeface="Calibri" panose="020F0502020204030204" pitchFamily="34" charset="0"/>
              </a:rPr>
              <a:t>(1:12)</a:t>
            </a:r>
          </a:p>
          <a:p>
            <a:pPr algn="l" rtl="0" fontAlgn="base"/>
            <a:endParaRPr lang="en-CA" sz="1800" b="1" i="0" dirty="0">
              <a:solidFill>
                <a:srgbClr val="000000"/>
              </a:solidFill>
              <a:effectLst/>
              <a:latin typeface="Calibri" panose="020F0502020204030204" pitchFamily="34" charset="0"/>
            </a:endParaRPr>
          </a:p>
          <a:p>
            <a:pPr algn="l" rtl="0" fontAlgn="base"/>
            <a:r>
              <a:rPr lang="en-CA" sz="1800" b="1" i="0" dirty="0">
                <a:solidFill>
                  <a:srgbClr val="000000"/>
                </a:solidFill>
                <a:effectLst/>
                <a:latin typeface="Calibri" panose="020F0502020204030204" pitchFamily="34" charset="0"/>
              </a:rPr>
              <a:t>If you are experiencing racism, here are some things to consider when responding to disclosures: </a:t>
            </a:r>
            <a:r>
              <a:rPr lang="en-CA" sz="1800" b="0" i="0" dirty="0">
                <a:solidFill>
                  <a:srgbClr val="000000"/>
                </a:solidFill>
                <a:effectLst/>
                <a:latin typeface="Calibri" panose="020F0502020204030204" pitchFamily="34" charset="0"/>
              </a:rPr>
              <a:t> </a:t>
            </a:r>
            <a:endParaRPr lang="en-CA" sz="2800"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Self-awareness. Would it be safe for you to disrupt?  </a:t>
            </a:r>
          </a:p>
          <a:p>
            <a:pPr marL="285750" indent="-285750"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If yes, assess the situation and lead with logic vs. emotions. </a:t>
            </a:r>
          </a:p>
          <a:p>
            <a:pPr marL="285750" indent="-285750"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Get curious and ask questions for clarification.  </a:t>
            </a:r>
          </a:p>
          <a:p>
            <a:pPr marL="285750" indent="-285750"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State the facts.  </a:t>
            </a:r>
          </a:p>
          <a:p>
            <a:pPr marL="285750" indent="-285750"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Connect and report. </a:t>
            </a:r>
          </a:p>
          <a:p>
            <a:pPr marL="742950" lvl="1" indent="-285750"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You can connect with the Anti-Racism Unit within the EDI-R Office to report the issue to your Dean, Manager or Faculty Equity Committee.  </a:t>
            </a:r>
          </a:p>
          <a:p>
            <a:pPr algn="l" rtl="0" fontAlgn="base"/>
            <a:r>
              <a:rPr lang="en-CA" sz="1800" b="0" i="0" dirty="0">
                <a:solidFill>
                  <a:srgbClr val="000000"/>
                </a:solidFill>
                <a:effectLst/>
                <a:latin typeface="Calibri" panose="020F0502020204030204" pitchFamily="34" charset="0"/>
              </a:rPr>
              <a:t> </a:t>
            </a:r>
            <a:endParaRPr lang="en-CA" sz="2800" b="0" i="0" dirty="0">
              <a:solidFill>
                <a:srgbClr val="000000"/>
              </a:solidFill>
              <a:effectLst/>
              <a:latin typeface="Segoe UI" panose="020B0502040204020203" pitchFamily="34" charset="0"/>
            </a:endParaRPr>
          </a:p>
          <a:p>
            <a:pPr algn="l" rtl="0" fontAlgn="base"/>
            <a:r>
              <a:rPr lang="en-CA" sz="1800" b="1" i="0" dirty="0">
                <a:solidFill>
                  <a:srgbClr val="000000"/>
                </a:solidFill>
                <a:effectLst/>
                <a:latin typeface="Calibri" panose="020F0502020204030204" pitchFamily="34" charset="0"/>
              </a:rPr>
              <a:t>If you are an active witness to racism, here are some things to consider when responding to disclosures: </a:t>
            </a:r>
            <a:r>
              <a:rPr lang="en-CA" sz="1800" b="0" i="0" dirty="0">
                <a:solidFill>
                  <a:srgbClr val="000000"/>
                </a:solidFill>
                <a:effectLst/>
                <a:latin typeface="Calibri" panose="020F0502020204030204" pitchFamily="34" charset="0"/>
              </a:rPr>
              <a:t> </a:t>
            </a:r>
            <a:endParaRPr lang="en-CA" sz="2800"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Self-awareness. Would it be safe for you to intervene or disrupt? </a:t>
            </a:r>
          </a:p>
          <a:p>
            <a:pPr marL="285750" indent="-285750"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Check in with the person being harmed to validate their experiences.   </a:t>
            </a:r>
          </a:p>
          <a:p>
            <a:pPr marL="285750" indent="-285750"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List the supports that they can access to address the concern.   </a:t>
            </a:r>
          </a:p>
          <a:p>
            <a:pPr marL="285750" indent="-285750"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Connect and Report </a:t>
            </a:r>
          </a:p>
          <a:p>
            <a:pPr marL="742950" lvl="1" indent="-285750"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You can support a person experiencing harm by reporting it. If you are reporting on behalf of someone, make sure you have their consent first.  </a:t>
            </a:r>
          </a:p>
          <a:p>
            <a:pPr marL="0" indent="0">
              <a:buFontTx/>
              <a:buNone/>
            </a:pPr>
            <a:endParaRPr lang="en-CA" dirty="0"/>
          </a:p>
        </p:txBody>
      </p:sp>
    </p:spTree>
    <p:extLst>
      <p:ext uri="{BB962C8B-B14F-4D97-AF65-F5344CB8AC3E}">
        <p14:creationId xmlns:p14="http://schemas.microsoft.com/office/powerpoint/2010/main" val="598326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(1:14)</a:t>
            </a:r>
          </a:p>
          <a:p>
            <a:pPr algn="l" rtl="0" fontAlgn="base"/>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Now, we will be reviewing some case scenarios.</a:t>
            </a:r>
          </a:p>
          <a:p>
            <a:pPr algn="l" rtl="0" fontAlgn="base"/>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Scenario 1: Making a disclosure </a:t>
            </a:r>
          </a:p>
          <a:p>
            <a:pPr algn="l" rtl="0" fontAlgn="base"/>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During one-on-ones with a manager, James is repeatedly asked about his personal life. His manager has asked him if he is married if he has children, does he have a work-life balance, etc. The manager often frames these concerns as a get-to-know-you “informal” conversation. James is the only racialized man on his team and really wants to be seen as a team player. James asks his co-workers if they receive similar questions from the manager, and many of his colleagues respond by saying “no” and that the manager is a professional in their 1:1 meetings. James finds it odd that he is the only one feeling this way and decides to speak with HR about the matter. </a:t>
            </a:r>
          </a:p>
          <a:p>
            <a:pPr algn="l" rtl="0" fontAlgn="base"/>
            <a:endParaRPr lang="en-US" sz="1800" b="0" i="0" dirty="0">
              <a:solidFill>
                <a:srgbClr val="000000"/>
              </a:solidFill>
              <a:effectLst/>
              <a:latin typeface="Calibri" panose="020F0502020204030204" pitchFamily="34" charset="0"/>
              <a:cs typeface="Calibri"/>
            </a:endParaRPr>
          </a:p>
          <a:p>
            <a:pPr algn="l" rtl="0" fontAlgn="base"/>
            <a:r>
              <a:rPr lang="en-US" sz="1800" b="0" i="1" dirty="0">
                <a:solidFill>
                  <a:srgbClr val="000000"/>
                </a:solidFill>
                <a:effectLst/>
                <a:latin typeface="Calibri" panose="020F0502020204030204" pitchFamily="34" charset="0"/>
                <a:cs typeface="Calibri"/>
              </a:rPr>
              <a:t>What would your initial response be to this situation?</a:t>
            </a:r>
          </a:p>
          <a:p>
            <a:pPr algn="l" rtl="0" fontAlgn="base"/>
            <a:r>
              <a:rPr lang="en-US" sz="1800" b="0" i="0" dirty="0">
                <a:solidFill>
                  <a:srgbClr val="000000"/>
                </a:solidFill>
                <a:effectLst/>
                <a:latin typeface="Calibri" panose="020F0502020204030204" pitchFamily="34" charset="0"/>
                <a:cs typeface="Calibri"/>
              </a:rPr>
              <a:t>Note that James’ experiences, and his conversations with his co-workers speak to how normalized systemic racism is. Whiteness is often seen and experienced as universal. </a:t>
            </a:r>
          </a:p>
          <a:p>
            <a:pPr algn="l" rtl="0" fontAlgn="base"/>
            <a:endParaRPr lang="en-US" sz="1800" b="0" i="0" dirty="0">
              <a:solidFill>
                <a:srgbClr val="000000"/>
              </a:solidFill>
              <a:effectLst/>
              <a:latin typeface="Calibri" panose="020F0502020204030204" pitchFamily="34" charset="0"/>
              <a:cs typeface="Calibri"/>
            </a:endParaRPr>
          </a:p>
          <a:p>
            <a:pPr algn="l" rtl="0" fontAlgn="base"/>
            <a:r>
              <a:rPr lang="en-US" sz="1800" b="0" i="1" dirty="0">
                <a:solidFill>
                  <a:srgbClr val="000000"/>
                </a:solidFill>
                <a:effectLst/>
                <a:latin typeface="Calibri" panose="020F0502020204030204" pitchFamily="34" charset="0"/>
                <a:cs typeface="Calibri"/>
              </a:rPr>
              <a:t>Do you think James should speak to his manager first, before going to HR? </a:t>
            </a:r>
            <a:endParaRPr lang="en-CA" b="0" i="1" dirty="0">
              <a:solidFill>
                <a:srgbClr val="444444"/>
              </a:solidFill>
              <a:effectLst/>
              <a:latin typeface="Calibri"/>
              <a:cs typeface="Calibri"/>
            </a:endParaRPr>
          </a:p>
        </p:txBody>
      </p:sp>
    </p:spTree>
    <p:extLst>
      <p:ext uri="{BB962C8B-B14F-4D97-AF65-F5344CB8AC3E}">
        <p14:creationId xmlns:p14="http://schemas.microsoft.com/office/powerpoint/2010/main" val="1126184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268" y="5670949"/>
            <a:ext cx="2831372" cy="724754"/>
          </a:xfrm>
          <a:prstGeom prst="rect">
            <a:avLst/>
          </a:prstGeom>
        </p:spPr>
      </p:pic>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tx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C02A54EC-0102-8E46-A19B-795E355AB0A4}" type="datetime1">
              <a:rPr lang="en-CA" smtClean="0"/>
              <a:t>2024-02-15</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a:p>
        </p:txBody>
      </p:sp>
      <p:grpSp>
        <p:nvGrpSpPr>
          <p:cNvPr id="16" name="Group 15"/>
          <p:cNvGrpSpPr/>
          <p:nvPr userDrawn="1"/>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559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9881" y="1396192"/>
            <a:ext cx="5542713" cy="670270"/>
          </a:xfrm>
        </p:spPr>
        <p:txBody>
          <a:bodyPr anchor="b">
            <a:noAutofit/>
          </a:bodyPr>
          <a:lstStyle>
            <a:lvl1pPr marL="0" indent="0">
              <a:buNone/>
              <a:defRPr sz="2800" b="1"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9881" y="2184400"/>
            <a:ext cx="5542713" cy="3846945"/>
          </a:xfrm>
        </p:spPr>
        <p:txBody>
          <a:bodyPr>
            <a:normAutofit/>
          </a:bodyPr>
          <a:lstStyle>
            <a:lvl1pPr marL="288925" indent="-288925">
              <a:spcBef>
                <a:spcPts val="800"/>
              </a:spcBef>
              <a:spcAft>
                <a:spcPts val="800"/>
              </a:spcAft>
              <a:buFont typeface="Wingdings" charset="2"/>
              <a:buChar char="§"/>
              <a:defRPr sz="2000">
                <a:latin typeface="Arial" panose="020B0604020202020204" pitchFamily="34" charset="0"/>
                <a:cs typeface="Arial" panose="020B0604020202020204" pitchFamily="34" charset="0"/>
              </a:defRPr>
            </a:lvl1pPr>
            <a:lvl2pPr marL="685800" indent="-228600">
              <a:spcBef>
                <a:spcPts val="800"/>
              </a:spcBef>
              <a:spcAft>
                <a:spcPts val="800"/>
              </a:spcAft>
              <a:buFont typeface="Wingdings" charset="2"/>
              <a:buChar char="§"/>
              <a:defRPr sz="1800">
                <a:latin typeface="Arial" panose="020B0604020202020204" pitchFamily="34" charset="0"/>
                <a:cs typeface="Arial" panose="020B0604020202020204" pitchFamily="34" charset="0"/>
              </a:defRPr>
            </a:lvl2pPr>
            <a:lvl3pPr marL="1143000" indent="-228600">
              <a:spcBef>
                <a:spcPts val="800"/>
              </a:spcBef>
              <a:spcAft>
                <a:spcPts val="800"/>
              </a:spcAft>
              <a:buFont typeface="Wingdings" charset="2"/>
              <a:buChar char="§"/>
              <a:defRPr sz="1600">
                <a:latin typeface="Arial" panose="020B0604020202020204" pitchFamily="34" charset="0"/>
                <a:cs typeface="Arial" panose="020B0604020202020204" pitchFamily="34" charset="0"/>
              </a:defRPr>
            </a:lvl3pPr>
            <a:lvl4pPr marL="1600200" indent="-228600">
              <a:spcBef>
                <a:spcPts val="800"/>
              </a:spcBef>
              <a:spcAft>
                <a:spcPts val="800"/>
              </a:spcAft>
              <a:buFont typeface="Wingdings" charset="2"/>
              <a:buChar char="§"/>
              <a:defRPr sz="1400">
                <a:latin typeface="Arial" panose="020B0604020202020204" pitchFamily="34" charset="0"/>
                <a:cs typeface="Arial" panose="020B0604020202020204" pitchFamily="34" charset="0"/>
              </a:defRPr>
            </a:lvl4pPr>
            <a:lvl5pPr marL="2057400" indent="-228600">
              <a:spcBef>
                <a:spcPts val="800"/>
              </a:spcBef>
              <a:spcAft>
                <a:spcPts val="800"/>
              </a:spcAft>
              <a:buFont typeface="Wingdings" charset="2"/>
              <a:buChar cha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6154" y="1396192"/>
            <a:ext cx="5593458" cy="670270"/>
          </a:xfrm>
        </p:spPr>
        <p:txBody>
          <a:bodyPr anchor="b">
            <a:normAutofit/>
          </a:bodyPr>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6154" y="2184400"/>
            <a:ext cx="5593458" cy="3846945"/>
          </a:xfrm>
        </p:spPr>
        <p:txBody>
          <a:bodyPr>
            <a:normAutofit/>
          </a:bodyPr>
          <a:lstStyle>
            <a:lvl1pPr marL="288925" indent="-288925">
              <a:spcBef>
                <a:spcPts val="800"/>
              </a:spcBef>
              <a:spcAft>
                <a:spcPts val="800"/>
              </a:spcAft>
              <a:buFont typeface="Wingdings" charset="2"/>
              <a:buChar char="§"/>
              <a:defRPr sz="2000">
                <a:latin typeface="Arial" panose="020B0604020202020204" pitchFamily="34" charset="0"/>
                <a:cs typeface="Arial" panose="020B0604020202020204" pitchFamily="34" charset="0"/>
              </a:defRPr>
            </a:lvl1pPr>
            <a:lvl2pPr marL="685800" indent="-228600">
              <a:spcBef>
                <a:spcPts val="800"/>
              </a:spcBef>
              <a:spcAft>
                <a:spcPts val="800"/>
              </a:spcAft>
              <a:buFont typeface="Wingdings" charset="2"/>
              <a:buChar char="§"/>
              <a:defRPr sz="1800">
                <a:latin typeface="Arial" panose="020B0604020202020204" pitchFamily="34" charset="0"/>
                <a:cs typeface="Arial" panose="020B0604020202020204" pitchFamily="34" charset="0"/>
              </a:defRPr>
            </a:lvl2pPr>
            <a:lvl3pPr marL="1143000" indent="-228600">
              <a:spcBef>
                <a:spcPts val="800"/>
              </a:spcBef>
              <a:spcAft>
                <a:spcPts val="800"/>
              </a:spcAft>
              <a:buFont typeface="Wingdings" charset="2"/>
              <a:buChar char="§"/>
              <a:defRPr sz="1600">
                <a:latin typeface="Arial" panose="020B0604020202020204" pitchFamily="34" charset="0"/>
                <a:cs typeface="Arial" panose="020B0604020202020204" pitchFamily="34" charset="0"/>
              </a:defRPr>
            </a:lvl3pPr>
            <a:lvl4pPr marL="1600200" indent="-228600">
              <a:spcBef>
                <a:spcPts val="800"/>
              </a:spcBef>
              <a:spcAft>
                <a:spcPts val="800"/>
              </a:spcAft>
              <a:buFont typeface="Wingdings" charset="2"/>
              <a:buChar char="§"/>
              <a:defRPr sz="1400">
                <a:latin typeface="Arial" panose="020B0604020202020204" pitchFamily="34" charset="0"/>
                <a:cs typeface="Arial" panose="020B0604020202020204" pitchFamily="34" charset="0"/>
              </a:defRPr>
            </a:lvl4pPr>
            <a:lvl5pPr marL="2057400" indent="-228600">
              <a:spcBef>
                <a:spcPts val="800"/>
              </a:spcBef>
              <a:spcAft>
                <a:spcPts val="800"/>
              </a:spcAft>
              <a:buFont typeface="Wingdings" charset="2"/>
              <a:buChar cha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hasCustomPrompt="1"/>
          </p:nvPr>
        </p:nvSpPr>
        <p:spPr>
          <a:xfrm>
            <a:off x="259883" y="434108"/>
            <a:ext cx="11569729" cy="895927"/>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58D5B75-3C0A-EB43-89AB-7BE7B6A81CDC}" type="datetime1">
              <a:rPr lang="en-CA" smtClean="0"/>
              <a:pPr/>
              <a:t>2024-02-15</a:t>
            </a:fld>
            <a:endParaRPr lang="en-US"/>
          </a:p>
        </p:txBody>
      </p:sp>
      <p:sp>
        <p:nvSpPr>
          <p:cNvPr id="11" name="Footer Placeholder 10"/>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a:t>PRESENTATION TITLE</a:t>
            </a:r>
          </a:p>
        </p:txBody>
      </p:sp>
      <p:sp>
        <p:nvSpPr>
          <p:cNvPr id="12" name="Slide Number Placeholder 11"/>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51959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FE50D381-5E43-4D41-90B9-04A5D4D4896B}" type="datetime1">
              <a:rPr lang="en-CA" smtClean="0"/>
              <a:t>2024-02-15</a:t>
            </a:fld>
            <a:endParaRPr lang="en-US"/>
          </a:p>
        </p:txBody>
      </p:sp>
      <p:sp>
        <p:nvSpPr>
          <p:cNvPr id="7" name="Footer Placeholder 6"/>
          <p:cNvSpPr>
            <a:spLocks noGrp="1"/>
          </p:cNvSpPr>
          <p:nvPr>
            <p:ph type="ftr" sz="quarter" idx="11"/>
          </p:nvPr>
        </p:nvSpPr>
        <p:spPr/>
        <p:txBody>
          <a:bodyPr/>
          <a:lstStyle/>
          <a:p>
            <a:r>
              <a:rPr lang="en-US"/>
              <a:t>PRESENTATION TITLE</a:t>
            </a:r>
          </a:p>
        </p:txBody>
      </p:sp>
      <p:sp>
        <p:nvSpPr>
          <p:cNvPr id="8" name="Slide Number Placeholder 7"/>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270848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1989511-42E1-1343-ABFC-191186007AD3}" type="datetime1">
              <a:rPr lang="en-CA" smtClean="0"/>
              <a:t>2024-02-15</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74316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3D4DC2-72F9-3440-9DF1-5BD7A845273C}" type="datetime1">
              <a:rPr lang="en-CA" smtClean="0"/>
              <a:t>2024-02-15</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108767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872979"/>
            <a:ext cx="4331855" cy="910202"/>
          </a:xfrm>
        </p:spPr>
        <p:txBody>
          <a:bodyPr anchor="b">
            <a:normAutofit/>
          </a:bodyPr>
          <a:lstStyle>
            <a:lvl1pPr algn="ctr">
              <a:defRPr sz="2800" cap="all" baseline="0"/>
            </a:lvl1pPr>
          </a:lstStyle>
          <a:p>
            <a:r>
              <a:rPr lang="en-US"/>
              <a:t>CONTEXT or THEME</a:t>
            </a:r>
          </a:p>
        </p:txBody>
      </p:sp>
      <p:sp>
        <p:nvSpPr>
          <p:cNvPr id="3" name="Date Placeholder 2"/>
          <p:cNvSpPr>
            <a:spLocks noGrp="1"/>
          </p:cNvSpPr>
          <p:nvPr>
            <p:ph type="dt" sz="half" idx="10"/>
          </p:nvPr>
        </p:nvSpPr>
        <p:spPr>
          <a:xfrm>
            <a:off x="10687614" y="6335309"/>
            <a:ext cx="1181114" cy="250337"/>
          </a:xfrm>
        </p:spPr>
        <p:txBody>
          <a:bodyPr/>
          <a:lstStyle/>
          <a:p>
            <a:fld id="{42F8849F-8754-1643-93B4-6291EFBB32DE}" type="datetime1">
              <a:rPr lang="en-CA" smtClean="0"/>
              <a:t>2024-02-15</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a:t>PG. </a:t>
            </a:r>
            <a:fld id="{93005692-73BE-493E-93AB-ECD6027A7652}" type="slidenum">
              <a:rPr lang="en-US" smtClean="0"/>
              <a:pPr/>
              <a:t>‹#›</a:t>
            </a:fld>
            <a:endParaRPr lang="en-US"/>
          </a:p>
        </p:txBody>
      </p:sp>
      <p:cxnSp>
        <p:nvCxnSpPr>
          <p:cNvPr id="12" name="Straight Connector 11"/>
          <p:cNvCxnSpPr/>
          <p:nvPr userDrawn="1"/>
        </p:nvCxnSpPr>
        <p:spPr>
          <a:xfrm>
            <a:off x="3930073" y="1879741"/>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505634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a:t>Edit Master text styles</a:t>
            </a:r>
          </a:p>
        </p:txBody>
      </p:sp>
      <p:sp>
        <p:nvSpPr>
          <p:cNvPr id="17" name="Text Placeholder 16"/>
          <p:cNvSpPr>
            <a:spLocks noGrp="1"/>
          </p:cNvSpPr>
          <p:nvPr>
            <p:ph type="body" sz="quarter" idx="14"/>
          </p:nvPr>
        </p:nvSpPr>
        <p:spPr>
          <a:xfrm>
            <a:off x="3930072" y="5172089"/>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Edit Master text styles</a:t>
            </a:r>
          </a:p>
        </p:txBody>
      </p:sp>
    </p:spTree>
    <p:extLst>
      <p:ext uri="{BB962C8B-B14F-4D97-AF65-F5344CB8AC3E}">
        <p14:creationId xmlns:p14="http://schemas.microsoft.com/office/powerpoint/2010/main" val="106419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6350285" y="495661"/>
            <a:ext cx="5440648" cy="5757360"/>
          </a:xfrm>
        </p:spPr>
        <p:txBody>
          <a:bodyPr/>
          <a:lstStyle/>
          <a:p>
            <a:r>
              <a:rPr lang="en-US"/>
              <a:t>Click icon to add picture</a:t>
            </a:r>
          </a:p>
        </p:txBody>
      </p:sp>
      <p:sp>
        <p:nvSpPr>
          <p:cNvPr id="2" name="Title 1"/>
          <p:cNvSpPr>
            <a:spLocks noGrp="1"/>
          </p:cNvSpPr>
          <p:nvPr>
            <p:ph type="title" hasCustomPrompt="1"/>
          </p:nvPr>
        </p:nvSpPr>
        <p:spPr>
          <a:xfrm>
            <a:off x="854362" y="1237675"/>
            <a:ext cx="4331855" cy="910202"/>
          </a:xfrm>
        </p:spPr>
        <p:txBody>
          <a:bodyPr anchor="b">
            <a:normAutofit/>
          </a:bodyPr>
          <a:lstStyle>
            <a:lvl1pPr algn="ctr">
              <a:defRPr sz="2800" cap="all" baseline="0"/>
            </a:lvl1pPr>
          </a:lstStyle>
          <a:p>
            <a:r>
              <a:rPr lang="en-US"/>
              <a:t>CONTEXT or THEME</a:t>
            </a:r>
          </a:p>
        </p:txBody>
      </p:sp>
      <p:sp>
        <p:nvSpPr>
          <p:cNvPr id="3" name="Date Placeholder 2"/>
          <p:cNvSpPr>
            <a:spLocks noGrp="1"/>
          </p:cNvSpPr>
          <p:nvPr>
            <p:ph type="dt" sz="half" idx="10"/>
          </p:nvPr>
        </p:nvSpPr>
        <p:spPr>
          <a:xfrm>
            <a:off x="10692947" y="6335309"/>
            <a:ext cx="1181114" cy="250337"/>
          </a:xfrm>
        </p:spPr>
        <p:txBody>
          <a:bodyPr/>
          <a:lstStyle/>
          <a:p>
            <a:fld id="{92C957D4-673D-6C47-BB4C-EEABA3C997CF}" type="datetime1">
              <a:rPr lang="en-CA" smtClean="0"/>
              <a:t>2024-02-15</a:t>
            </a:fld>
            <a:endParaRPr lang="en-US"/>
          </a:p>
        </p:txBody>
      </p:sp>
      <p:sp>
        <p:nvSpPr>
          <p:cNvPr id="4" name="Footer Placeholder 3"/>
          <p:cNvSpPr>
            <a:spLocks noGrp="1"/>
          </p:cNvSpPr>
          <p:nvPr>
            <p:ph type="ftr" sz="quarter" idx="11"/>
          </p:nvPr>
        </p:nvSpPr>
        <p:spPr>
          <a:xfrm>
            <a:off x="259882" y="6335309"/>
            <a:ext cx="3887245" cy="250337"/>
          </a:xfrm>
        </p:spPr>
        <p:txBody>
          <a:bodyPr/>
          <a:lstStyle/>
          <a:p>
            <a:r>
              <a:rPr lang="en-US"/>
              <a:t>PRESENTATION TITLE</a:t>
            </a:r>
          </a:p>
        </p:txBody>
      </p:sp>
      <p:sp>
        <p:nvSpPr>
          <p:cNvPr id="5" name="Slide Number Placeholder 4"/>
          <p:cNvSpPr>
            <a:spLocks noGrp="1"/>
          </p:cNvSpPr>
          <p:nvPr>
            <p:ph type="sldNum" sz="quarter" idx="12"/>
          </p:nvPr>
        </p:nvSpPr>
        <p:spPr>
          <a:xfrm>
            <a:off x="4479637" y="6335309"/>
            <a:ext cx="1016000" cy="250337"/>
          </a:xfrm>
        </p:spPr>
        <p:txBody>
          <a:bodyPr/>
          <a:lstStyle/>
          <a:p>
            <a:r>
              <a:rPr lang="en-US"/>
              <a:t>PG. </a:t>
            </a:r>
            <a:fld id="{93005692-73BE-493E-93AB-ECD6027A7652}" type="slidenum">
              <a:rPr lang="en-US" smtClean="0"/>
              <a:pPr/>
              <a:t>‹#›</a:t>
            </a:fld>
            <a:endParaRPr lang="en-US"/>
          </a:p>
        </p:txBody>
      </p:sp>
      <p:sp>
        <p:nvSpPr>
          <p:cNvPr id="15" name="Text Placeholder 14"/>
          <p:cNvSpPr>
            <a:spLocks noGrp="1"/>
          </p:cNvSpPr>
          <p:nvPr>
            <p:ph type="body" sz="quarter" idx="13"/>
          </p:nvPr>
        </p:nvSpPr>
        <p:spPr>
          <a:xfrm>
            <a:off x="544943" y="2409026"/>
            <a:ext cx="4950694"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en-US"/>
              <a:t>Edit Master text styles</a:t>
            </a:r>
          </a:p>
        </p:txBody>
      </p:sp>
      <p:sp>
        <p:nvSpPr>
          <p:cNvPr id="17" name="Text Placeholder 16"/>
          <p:cNvSpPr>
            <a:spLocks noGrp="1"/>
          </p:cNvSpPr>
          <p:nvPr>
            <p:ph type="body" sz="quarter" idx="14"/>
          </p:nvPr>
        </p:nvSpPr>
        <p:spPr>
          <a:xfrm>
            <a:off x="85436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Edit Master text styles</a:t>
            </a:r>
          </a:p>
        </p:txBody>
      </p:sp>
      <p:cxnSp>
        <p:nvCxnSpPr>
          <p:cNvPr id="10" name="Straight Connector 9"/>
          <p:cNvCxnSpPr/>
          <p:nvPr userDrawn="1"/>
        </p:nvCxnSpPr>
        <p:spPr>
          <a:xfrm>
            <a:off x="85436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5436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1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a:t>SECTION DIVIDER</a:t>
            </a:r>
          </a:p>
        </p:txBody>
      </p:sp>
      <p:sp>
        <p:nvSpPr>
          <p:cNvPr id="3" name="Date Placeholder 2"/>
          <p:cNvSpPr>
            <a:spLocks noGrp="1"/>
          </p:cNvSpPr>
          <p:nvPr>
            <p:ph type="dt" sz="half" idx="10"/>
          </p:nvPr>
        </p:nvSpPr>
        <p:spPr>
          <a:xfrm>
            <a:off x="10676206" y="6335309"/>
            <a:ext cx="1181114" cy="250337"/>
          </a:xfrm>
        </p:spPr>
        <p:txBody>
          <a:bodyPr/>
          <a:lstStyle/>
          <a:p>
            <a:fld id="{50C560F7-8BE0-F849-B952-3FEB11242F1A}" type="datetime1">
              <a:rPr lang="en-CA" smtClean="0"/>
              <a:t>2024-02-15</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146772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a:t>SECTION DIVIDER</a:t>
            </a:r>
          </a:p>
        </p:txBody>
      </p:sp>
      <p:sp>
        <p:nvSpPr>
          <p:cNvPr id="3" name="Date Placeholder 2"/>
          <p:cNvSpPr>
            <a:spLocks noGrp="1"/>
          </p:cNvSpPr>
          <p:nvPr>
            <p:ph type="dt" sz="half" idx="10"/>
          </p:nvPr>
        </p:nvSpPr>
        <p:spPr>
          <a:xfrm>
            <a:off x="10676206" y="6335309"/>
            <a:ext cx="1181114" cy="250337"/>
          </a:xfrm>
        </p:spPr>
        <p:txBody>
          <a:bodyPr/>
          <a:lstStyle/>
          <a:p>
            <a:fld id="{C36187F3-8B81-3145-B4F2-261835ECEE13}" type="datetime1">
              <a:rPr lang="en-CA" smtClean="0"/>
              <a:t>2024-02-15</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366682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solidFill>
                  <a:schemeClr val="bg1"/>
                </a:solidFill>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solidFill>
                  <a:schemeClr val="bg1"/>
                </a:solidFill>
              </a:defRPr>
            </a:lvl1pPr>
          </a:lstStyle>
          <a:p>
            <a:r>
              <a:rPr lang="en-US"/>
              <a:t>SECTION DIVIDER</a:t>
            </a:r>
          </a:p>
        </p:txBody>
      </p:sp>
      <p:sp>
        <p:nvSpPr>
          <p:cNvPr id="3" name="Date Placeholder 2"/>
          <p:cNvSpPr>
            <a:spLocks noGrp="1"/>
          </p:cNvSpPr>
          <p:nvPr>
            <p:ph type="dt" sz="half" idx="10"/>
          </p:nvPr>
        </p:nvSpPr>
        <p:spPr>
          <a:xfrm>
            <a:off x="10676206" y="6335309"/>
            <a:ext cx="1181114" cy="250337"/>
          </a:xfrm>
        </p:spPr>
        <p:txBody>
          <a:bodyPr/>
          <a:lstStyle>
            <a:lvl1pPr>
              <a:defRPr>
                <a:solidFill>
                  <a:schemeClr val="bg1"/>
                </a:solidFill>
              </a:defRPr>
            </a:lvl1pPr>
          </a:lstStyle>
          <a:p>
            <a:fld id="{61C2ECAE-008B-764F-9D90-6AB812C191A8}" type="datetime1">
              <a:rPr lang="en-CA" smtClean="0"/>
              <a:t>2024-02-15</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PRESENTATION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303502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4" name="Picture 3" descr="A group of people standing together&#10;&#10;Description automatically generated with low confidence">
            <a:extLst>
              <a:ext uri="{FF2B5EF4-FFF2-40B4-BE49-F238E27FC236}">
                <a16:creationId xmlns:a16="http://schemas.microsoft.com/office/drawing/2014/main" id="{1870B84C-EAB8-4AFD-B373-D2028BFA9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21" y="99291"/>
            <a:ext cx="12192001" cy="8126932"/>
          </a:xfrm>
          <a:prstGeom prst="rect">
            <a:avLst/>
          </a:prstGeom>
        </p:spPr>
      </p:pic>
      <p:sp>
        <p:nvSpPr>
          <p:cNvPr id="2" name="Title 1"/>
          <p:cNvSpPr>
            <a:spLocks noGrp="1"/>
          </p:cNvSpPr>
          <p:nvPr>
            <p:ph type="title" hasCustomPrompt="1"/>
          </p:nvPr>
        </p:nvSpPr>
        <p:spPr>
          <a:xfrm>
            <a:off x="657225" y="4581236"/>
            <a:ext cx="10877550" cy="1597891"/>
          </a:xfrm>
          <a:noFill/>
        </p:spPr>
        <p:txBody>
          <a:bodyPr wrap="square" rtlCol="0" anchor="ctr" anchorCtr="1">
            <a:noAutofit/>
          </a:bodyPr>
          <a:lstStyle>
            <a:lvl1pPr algn="ctr">
              <a:defRPr lang="en-US" sz="4000" b="0" cap="all" baseline="0">
                <a:solidFill>
                  <a:schemeClr val="bg1">
                    <a:lumMod val="65000"/>
                  </a:schemeClr>
                </a:solidFill>
                <a:ea typeface="+mn-ea"/>
                <a:cs typeface="Arial" panose="020B0604020202020204" pitchFamily="34" charset="0"/>
              </a:defRPr>
            </a:lvl1pPr>
          </a:lstStyle>
          <a:p>
            <a:pPr marL="0" lvl="0" algn="ctr">
              <a:lnSpc>
                <a:spcPct val="75000"/>
              </a:lnSpc>
            </a:pPr>
            <a:r>
              <a:rPr lang="en-US"/>
              <a:t>click to edit master closing slide</a:t>
            </a:r>
          </a:p>
        </p:txBody>
      </p:sp>
      <p:sp>
        <p:nvSpPr>
          <p:cNvPr id="6" name="Date Placeholder 5"/>
          <p:cNvSpPr>
            <a:spLocks noGrp="1"/>
          </p:cNvSpPr>
          <p:nvPr>
            <p:ph type="dt" sz="half" idx="10"/>
          </p:nvPr>
        </p:nvSpPr>
        <p:spPr/>
        <p:txBody>
          <a:bodyPr/>
          <a:lstStyle/>
          <a:p>
            <a:fld id="{56937CF8-F660-EA42-A384-9135AFF451F7}" type="datetime1">
              <a:rPr lang="en-CA" smtClean="0"/>
              <a:t>2024-02-15</a:t>
            </a:fld>
            <a:endParaRPr lang="en-US"/>
          </a:p>
        </p:txBody>
      </p:sp>
      <p:sp>
        <p:nvSpPr>
          <p:cNvPr id="10" name="Footer Placeholder 9"/>
          <p:cNvSpPr>
            <a:spLocks noGrp="1"/>
          </p:cNvSpPr>
          <p:nvPr>
            <p:ph type="ftr" sz="quarter" idx="11"/>
          </p:nvPr>
        </p:nvSpPr>
        <p:spPr/>
        <p:txBody>
          <a:bodyPr/>
          <a:lstStyle/>
          <a:p>
            <a:r>
              <a:rPr lang="en-US"/>
              <a:t>PRESENTATION TITLE</a:t>
            </a:r>
          </a:p>
        </p:txBody>
      </p:sp>
      <p:sp>
        <p:nvSpPr>
          <p:cNvPr id="11" name="Slide Number Placeholder 10"/>
          <p:cNvSpPr>
            <a:spLocks noGrp="1"/>
          </p:cNvSpPr>
          <p:nvPr>
            <p:ph type="sldNum" sz="quarter" idx="12"/>
          </p:nvPr>
        </p:nvSpPr>
        <p:spPr/>
        <p:txBody>
          <a:bodyPr/>
          <a:lstStyle/>
          <a:p>
            <a:r>
              <a:rPr lang="en-US"/>
              <a:t>PG. </a:t>
            </a:r>
            <a:fld id="{93005692-73BE-493E-93AB-ECD6027A7652}" type="slidenum">
              <a:rPr lang="en-US" smtClean="0"/>
              <a:pPr/>
              <a:t>‹#›</a:t>
            </a:fld>
            <a:endParaRPr lang="en-US"/>
          </a:p>
        </p:txBody>
      </p:sp>
      <p:grpSp>
        <p:nvGrpSpPr>
          <p:cNvPr id="7" name="Group 6"/>
          <p:cNvGrpSpPr/>
          <p:nvPr userDrawn="1"/>
        </p:nvGrpSpPr>
        <p:grpSpPr>
          <a:xfrm>
            <a:off x="0" y="0"/>
            <a:ext cx="12192000" cy="397164"/>
            <a:chOff x="421830" y="1342659"/>
            <a:chExt cx="10018760" cy="290558"/>
          </a:xfrm>
        </p:grpSpPr>
        <p:sp>
          <p:nvSpPr>
            <p:cNvPr id="8" name="Rectangle 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descr="Text&#10;&#10;Description automatically generated">
            <a:extLst>
              <a:ext uri="{FF2B5EF4-FFF2-40B4-BE49-F238E27FC236}">
                <a16:creationId xmlns:a16="http://schemas.microsoft.com/office/drawing/2014/main" id="{9994C76D-6D35-47AB-B362-7DCCD0FA54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3781" y="156982"/>
            <a:ext cx="6048437" cy="2413614"/>
          </a:xfrm>
          <a:prstGeom prst="rect">
            <a:avLst/>
          </a:prstGeom>
        </p:spPr>
      </p:pic>
    </p:spTree>
    <p:extLst>
      <p:ext uri="{BB962C8B-B14F-4D97-AF65-F5344CB8AC3E}">
        <p14:creationId xmlns:p14="http://schemas.microsoft.com/office/powerpoint/2010/main" val="326967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tx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FF40D4AE-E242-2F45-8701-A028AFE71870}" type="datetime1">
              <a:rPr lang="en-CA" smtClean="0"/>
              <a:t>2024-02-15</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268" y="5670949"/>
            <a:ext cx="2831372" cy="724754"/>
          </a:xfrm>
          <a:prstGeom prst="rect">
            <a:avLst/>
          </a:prstGeom>
        </p:spPr>
      </p:pic>
      <p:grpSp>
        <p:nvGrpSpPr>
          <p:cNvPr id="16" name="Group 15"/>
          <p:cNvGrpSpPr/>
          <p:nvPr userDrawn="1"/>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183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_AL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84561"/>
            <a:ext cx="12192000" cy="6473439"/>
          </a:xfrm>
          <a:prstGeom prst="rect">
            <a:avLst/>
          </a:prstGeom>
        </p:spPr>
      </p:pic>
      <p:sp>
        <p:nvSpPr>
          <p:cNvPr id="2" name="Title 1"/>
          <p:cNvSpPr>
            <a:spLocks noGrp="1"/>
          </p:cNvSpPr>
          <p:nvPr>
            <p:ph type="title" hasCustomPrompt="1"/>
          </p:nvPr>
        </p:nvSpPr>
        <p:spPr>
          <a:xfrm>
            <a:off x="733425" y="4682836"/>
            <a:ext cx="10725150" cy="1559782"/>
          </a:xfrm>
          <a:noFill/>
        </p:spPr>
        <p:txBody>
          <a:bodyPr wrap="square" rtlCol="0" anchor="ctr" anchorCtr="1">
            <a:noAutofit/>
          </a:bodyPr>
          <a:lstStyle>
            <a:lvl1pPr algn="ctr">
              <a:defRPr lang="en-US" sz="4000" b="0">
                <a:solidFill>
                  <a:srgbClr val="FFFFFF">
                    <a:alpha val="81000"/>
                  </a:srgbClr>
                </a:solidFill>
                <a:ea typeface="+mn-ea"/>
                <a:cs typeface="Arial" panose="020B0604020202020204" pitchFamily="34" charset="0"/>
              </a:defRPr>
            </a:lvl1pPr>
          </a:lstStyle>
          <a:p>
            <a:pPr marL="0" lvl="0" algn="ctr">
              <a:lnSpc>
                <a:spcPct val="75000"/>
              </a:lnSpc>
            </a:pPr>
            <a:r>
              <a:rPr lang="en-US"/>
              <a:t>CLICK TO EDIT MASTER CLOSING SLIDE OPTION 2</a:t>
            </a:r>
          </a:p>
        </p:txBody>
      </p:sp>
      <p:sp>
        <p:nvSpPr>
          <p:cNvPr id="6" name="Date Placeholder 5"/>
          <p:cNvSpPr>
            <a:spLocks noGrp="1"/>
          </p:cNvSpPr>
          <p:nvPr>
            <p:ph type="dt" sz="half" idx="10"/>
          </p:nvPr>
        </p:nvSpPr>
        <p:spPr/>
        <p:txBody>
          <a:bodyPr/>
          <a:lstStyle/>
          <a:p>
            <a:fld id="{C3E00731-AF3B-6D4A-BAD2-BCA15F28311B}" type="datetime1">
              <a:rPr lang="en-CA" smtClean="0"/>
              <a:t>2024-02-15</a:t>
            </a:fld>
            <a:endParaRPr lang="en-US"/>
          </a:p>
        </p:txBody>
      </p:sp>
      <p:sp>
        <p:nvSpPr>
          <p:cNvPr id="7" name="Footer Placeholder 6"/>
          <p:cNvSpPr>
            <a:spLocks noGrp="1"/>
          </p:cNvSpPr>
          <p:nvPr>
            <p:ph type="ftr" sz="quarter" idx="11"/>
          </p:nvPr>
        </p:nvSpPr>
        <p:spPr/>
        <p:txBody>
          <a:bodyPr/>
          <a:lstStyle/>
          <a:p>
            <a:r>
              <a:rPr lang="en-US"/>
              <a:t>PRESENTATION TITLE</a:t>
            </a:r>
          </a:p>
        </p:txBody>
      </p:sp>
      <p:sp>
        <p:nvSpPr>
          <p:cNvPr id="8" name="Slide Number Placeholder 7"/>
          <p:cNvSpPr>
            <a:spLocks noGrp="1"/>
          </p:cNvSpPr>
          <p:nvPr>
            <p:ph type="sldNum" sz="quarter" idx="12"/>
          </p:nvPr>
        </p:nvSpPr>
        <p:spPr/>
        <p:txBody>
          <a:bodyPr/>
          <a:lstStyle/>
          <a:p>
            <a:r>
              <a:rPr lang="en-US"/>
              <a:t>PG. </a:t>
            </a:r>
            <a:fld id="{93005692-73BE-493E-93AB-ECD6027A7652}" type="slidenum">
              <a:rPr lang="en-US" smtClean="0"/>
              <a:pPr/>
              <a:t>‹#›</a:t>
            </a:fld>
            <a:endParaRPr lang="en-US"/>
          </a:p>
        </p:txBody>
      </p:sp>
      <p:pic>
        <p:nvPicPr>
          <p:cNvPr id="5" name="Picture 4" descr="Text, logo&#10;&#10;Description automatically generated with medium confidence">
            <a:extLst>
              <a:ext uri="{FF2B5EF4-FFF2-40B4-BE49-F238E27FC236}">
                <a16:creationId xmlns:a16="http://schemas.microsoft.com/office/drawing/2014/main" id="{32491373-5BDD-479D-9FDF-9314889F5C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95864" y="0"/>
            <a:ext cx="6400271" cy="4157128"/>
          </a:xfrm>
          <a:prstGeom prst="rect">
            <a:avLst/>
          </a:prstGeom>
        </p:spPr>
      </p:pic>
    </p:spTree>
    <p:extLst>
      <p:ext uri="{BB962C8B-B14F-4D97-AF65-F5344CB8AC3E}">
        <p14:creationId xmlns:p14="http://schemas.microsoft.com/office/powerpoint/2010/main" val="37220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434267" y="5680659"/>
            <a:ext cx="2770751" cy="717639"/>
          </a:xfrm>
          <a:prstGeom prst="rect">
            <a:avLst/>
          </a:prstGeom>
        </p:spPr>
      </p:pic>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bg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5C1ED28-7819-DC49-B0ED-C2645A2E4A1E}" type="datetime1">
              <a:rPr lang="en-CA" smtClean="0"/>
              <a:t>2024-02-15</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a:p>
        </p:txBody>
      </p:sp>
      <p:grpSp>
        <p:nvGrpSpPr>
          <p:cNvPr id="17" name="Group 16"/>
          <p:cNvGrpSpPr/>
          <p:nvPr userDrawn="1"/>
        </p:nvGrpSpPr>
        <p:grpSpPr>
          <a:xfrm>
            <a:off x="0" y="0"/>
            <a:ext cx="12192000" cy="397164"/>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89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bg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4F63120-B4C2-2B4A-B7FD-1EA67B4F2984}" type="datetime1">
              <a:rPr lang="en-CA" smtClean="0"/>
              <a:t>2024-02-15</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a:p>
        </p:txBody>
      </p:sp>
      <p:pic>
        <p:nvPicPr>
          <p:cNvPr id="16" name="Picture 15"/>
          <p:cNvPicPr>
            <a:picLocks noChangeAspect="1"/>
          </p:cNvPicPr>
          <p:nvPr userDrawn="1"/>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434267" y="5680659"/>
            <a:ext cx="2770751" cy="717639"/>
          </a:xfrm>
          <a:prstGeom prst="rect">
            <a:avLst/>
          </a:prstGeom>
        </p:spPr>
      </p:pic>
      <p:grpSp>
        <p:nvGrpSpPr>
          <p:cNvPr id="15" name="Group 14"/>
          <p:cNvGrpSpPr/>
          <p:nvPr userDrawn="1"/>
        </p:nvGrpSpPr>
        <p:grpSpPr>
          <a:xfrm>
            <a:off x="0" y="0"/>
            <a:ext cx="12192000" cy="397164"/>
            <a:chOff x="421830" y="1342659"/>
            <a:chExt cx="10018760" cy="290558"/>
          </a:xfrm>
        </p:grpSpPr>
        <p:sp>
          <p:nvSpPr>
            <p:cNvPr id="20" name="Rectangle 19"/>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10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743781-31AD-344B-BBD8-80C5F71AFCE9}" type="datetime1">
              <a:rPr lang="en-CA" smtClean="0"/>
              <a:t>2024-02-15</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66632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1</a:t>
            </a:r>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2</a:t>
            </a:r>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3</a:t>
            </a:r>
          </a:p>
        </p:txBody>
      </p:sp>
      <p:sp>
        <p:nvSpPr>
          <p:cNvPr id="7" name="Date Placeholder 6"/>
          <p:cNvSpPr>
            <a:spLocks noGrp="1"/>
          </p:cNvSpPr>
          <p:nvPr>
            <p:ph type="dt" sz="half" idx="16"/>
          </p:nvPr>
        </p:nvSpPr>
        <p:spPr/>
        <p:txBody>
          <a:bodyPr/>
          <a:lstStyle/>
          <a:p>
            <a:fld id="{3AA2D59D-55F0-E54F-856F-4E32B90DBEB1}" type="datetime1">
              <a:rPr lang="en-CA" smtClean="0"/>
              <a:t>2024-02-15</a:t>
            </a:fld>
            <a:endParaRPr lang="en-US"/>
          </a:p>
        </p:txBody>
      </p:sp>
      <p:sp>
        <p:nvSpPr>
          <p:cNvPr id="11" name="Footer Placeholder 10"/>
          <p:cNvSpPr>
            <a:spLocks noGrp="1"/>
          </p:cNvSpPr>
          <p:nvPr>
            <p:ph type="ftr" sz="quarter" idx="17"/>
          </p:nvPr>
        </p:nvSpPr>
        <p:spPr/>
        <p:txBody>
          <a:bodyPr/>
          <a:lstStyle/>
          <a:p>
            <a:r>
              <a:rPr lang="en-US"/>
              <a:t>PRESENTATION TITLE</a:t>
            </a:r>
          </a:p>
        </p:txBody>
      </p:sp>
      <p:sp>
        <p:nvSpPr>
          <p:cNvPr id="12" name="Slide Number Placeholder 11"/>
          <p:cNvSpPr>
            <a:spLocks noGrp="1"/>
          </p:cNvSpPr>
          <p:nvPr>
            <p:ph type="sldNum" sz="quarter" idx="18"/>
          </p:nvPr>
        </p:nvSpPr>
        <p:spPr/>
        <p:txBody>
          <a:bodyPr/>
          <a:lstStyle/>
          <a:p>
            <a:r>
              <a:rPr lang="en-US"/>
              <a:t>PG. </a:t>
            </a:r>
            <a:fld id="{93005692-73BE-493E-93AB-ECD6027A7652}" type="slidenum">
              <a:rPr lang="en-US" smtClean="0"/>
              <a:pPr/>
              <a:t>‹#›</a:t>
            </a:fld>
            <a:endParaRPr lang="en-US"/>
          </a:p>
        </p:txBody>
      </p:sp>
      <p:sp>
        <p:nvSpPr>
          <p:cNvPr id="4" name="Title 3"/>
          <p:cNvSpPr>
            <a:spLocks noGrp="1"/>
          </p:cNvSpPr>
          <p:nvPr>
            <p:ph type="title"/>
          </p:nvPr>
        </p:nvSpPr>
        <p:spPr>
          <a:xfrm>
            <a:off x="259883" y="434108"/>
            <a:ext cx="7046081" cy="895927"/>
          </a:xfrm>
        </p:spPr>
        <p:txBody>
          <a:bodyPr/>
          <a:lstStyle>
            <a:lvl1pPr>
              <a:defRPr cap="all" baseline="0"/>
            </a:lvl1pPr>
          </a:lstStyle>
          <a:p>
            <a:r>
              <a:rPr lang="en-US"/>
              <a:t>Click to edit Master title style</a:t>
            </a:r>
          </a:p>
        </p:txBody>
      </p:sp>
    </p:spTree>
    <p:extLst>
      <p:ext uri="{BB962C8B-B14F-4D97-AF65-F5344CB8AC3E}">
        <p14:creationId xmlns:p14="http://schemas.microsoft.com/office/powerpoint/2010/main" val="126703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2" y="1709738"/>
            <a:ext cx="9399507" cy="2852737"/>
          </a:xfrm>
        </p:spPr>
        <p:txBody>
          <a:bodyPr anchor="b">
            <a:normAutofit/>
          </a:bodyPr>
          <a:lstStyle>
            <a:lvl1pPr algn="l">
              <a:defRPr sz="4000" baseline="0">
                <a:solidFill>
                  <a:schemeClr val="tx1"/>
                </a:solidFill>
              </a:defRPr>
            </a:lvl1pPr>
          </a:lstStyle>
          <a:p>
            <a:r>
              <a:rPr lang="en-US"/>
              <a:t>CLICK TO EDIT MASTER</a:t>
            </a:r>
            <a:br>
              <a:rPr lang="en-US"/>
            </a:br>
            <a:r>
              <a:rPr lang="en-US"/>
              <a:t>SECTION TITLE SLIDE</a:t>
            </a:r>
          </a:p>
        </p:txBody>
      </p:sp>
      <p:sp>
        <p:nvSpPr>
          <p:cNvPr id="3" name="Text Placeholder 2"/>
          <p:cNvSpPr>
            <a:spLocks noGrp="1"/>
          </p:cNvSpPr>
          <p:nvPr>
            <p:ph type="body" idx="1"/>
          </p:nvPr>
        </p:nvSpPr>
        <p:spPr>
          <a:xfrm>
            <a:off x="259882" y="4589463"/>
            <a:ext cx="9399507" cy="1500187"/>
          </a:xfrm>
        </p:spPr>
        <p:txBody>
          <a:bodyPr>
            <a:normAutofit/>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68CAE874-4485-D94F-9C4E-C99E4991C58B}" type="datetime1">
              <a:rPr lang="en-CA" smtClean="0"/>
              <a:t>2024-02-15</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296902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521" y="1692454"/>
            <a:ext cx="5200134" cy="1331092"/>
          </a:xfrm>
          <a:prstGeom prst="rect">
            <a:avLst/>
          </a:prstGeom>
        </p:spPr>
      </p:pic>
      <p:sp>
        <p:nvSpPr>
          <p:cNvPr id="2" name="Title 1"/>
          <p:cNvSpPr>
            <a:spLocks noGrp="1"/>
          </p:cNvSpPr>
          <p:nvPr>
            <p:ph type="ctrTitle" hasCustomPrompt="1"/>
          </p:nvPr>
        </p:nvSpPr>
        <p:spPr>
          <a:xfrm>
            <a:off x="960521" y="3727927"/>
            <a:ext cx="8770620" cy="1212056"/>
          </a:xfrm>
        </p:spPr>
        <p:txBody>
          <a:bodyPr anchor="b">
            <a:noAutofit/>
          </a:bodyPr>
          <a:lstStyle>
            <a:lvl1pPr algn="l">
              <a:defRPr sz="4000" baseline="0">
                <a:solidFill>
                  <a:schemeClr val="tx1"/>
                </a:solidFill>
                <a:latin typeface="+mj-lt"/>
              </a:defRPr>
            </a:lvl1pPr>
          </a:lstStyle>
          <a:p>
            <a:r>
              <a:rPr lang="en-US"/>
              <a:t>CLICK TO EDIT MASTER</a:t>
            </a:r>
            <a:br>
              <a:rPr lang="en-US"/>
            </a:br>
            <a:r>
              <a:rPr lang="en-US"/>
              <a:t>SECTION TITLE SLIDE OPTION 2</a:t>
            </a:r>
          </a:p>
        </p:txBody>
      </p:sp>
      <p:sp>
        <p:nvSpPr>
          <p:cNvPr id="3" name="Subtitle 2"/>
          <p:cNvSpPr>
            <a:spLocks noGrp="1"/>
          </p:cNvSpPr>
          <p:nvPr>
            <p:ph type="subTitle" idx="1"/>
          </p:nvPr>
        </p:nvSpPr>
        <p:spPr bwMode="gray">
          <a:xfrm>
            <a:off x="960521" y="4947813"/>
            <a:ext cx="8770620" cy="666549"/>
          </a:xfrm>
        </p:spPr>
        <p:txBody>
          <a:bodyPr anchor="t">
            <a:normAutofit/>
          </a:bodyPr>
          <a:lstStyle>
            <a:lvl1pPr marL="0" indent="0" algn="l">
              <a:buNone/>
              <a:defRPr sz="2400">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061F72-1DB3-604C-8489-33729F143DFA}" type="datetime1">
              <a:rPr lang="en-CA" smtClean="0"/>
              <a:t>2024-02-15</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r>
              <a:rPr lang="en-US"/>
              <a:t>PG. </a:t>
            </a:r>
            <a:fld id="{93005692-73BE-493E-93AB-ECD6027A7652}" type="slidenum">
              <a:rPr lang="en-US" smtClean="0"/>
              <a:pPr/>
              <a:t>‹#›</a:t>
            </a:fld>
            <a:endParaRPr lang="en-US"/>
          </a:p>
        </p:txBody>
      </p:sp>
      <p:grpSp>
        <p:nvGrpSpPr>
          <p:cNvPr id="16" name="Group 15"/>
          <p:cNvGrpSpPr/>
          <p:nvPr userDrawn="1"/>
        </p:nvGrpSpPr>
        <p:grpSpPr>
          <a:xfrm>
            <a:off x="0" y="0"/>
            <a:ext cx="12192000" cy="397164"/>
            <a:chOff x="421830" y="1342659"/>
            <a:chExt cx="10018760" cy="290558"/>
          </a:xfrm>
        </p:grpSpPr>
        <p:sp>
          <p:nvSpPr>
            <p:cNvPr id="17" name="Rectangle 16"/>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274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3" y="434108"/>
            <a:ext cx="11569729" cy="895927"/>
          </a:xfrm>
        </p:spPr>
        <p:txBody>
          <a:bodyPr/>
          <a:lstStyle/>
          <a:p>
            <a:r>
              <a:rPr lang="en-US"/>
              <a:t>CLICK TO EDIT MASTER TITLE STYLE</a:t>
            </a:r>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2028A572-0448-6844-A717-8E222ABEFFF8}" type="datetime1">
              <a:rPr lang="en-CA" smtClean="0"/>
              <a:t>2024-02-15</a:t>
            </a:fld>
            <a:endParaRPr lang="en-US"/>
          </a:p>
        </p:txBody>
      </p:sp>
      <p:sp>
        <p:nvSpPr>
          <p:cNvPr id="9" name="Footer Placeholder 8"/>
          <p:cNvSpPr>
            <a:spLocks noGrp="1"/>
          </p:cNvSpPr>
          <p:nvPr>
            <p:ph type="ftr" sz="quarter" idx="11"/>
          </p:nvPr>
        </p:nvSpPr>
        <p:spPr/>
        <p:txBody>
          <a:bodyPr/>
          <a:lstStyle/>
          <a:p>
            <a:r>
              <a:rPr lang="en-US"/>
              <a:t>PRESENTATION TITLE</a:t>
            </a:r>
          </a:p>
        </p:txBody>
      </p:sp>
      <p:sp>
        <p:nvSpPr>
          <p:cNvPr id="10" name="Slide Number Placeholder 9"/>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22385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9790545" y="6147742"/>
            <a:ext cx="2060466" cy="527423"/>
          </a:xfrm>
          <a:prstGeom prst="rect">
            <a:avLst/>
          </a:prstGeom>
        </p:spPr>
      </p:pic>
      <p:sp>
        <p:nvSpPr>
          <p:cNvPr id="2" name="Title Placeholder 1"/>
          <p:cNvSpPr>
            <a:spLocks noGrp="1"/>
          </p:cNvSpPr>
          <p:nvPr>
            <p:ph type="title"/>
          </p:nvPr>
        </p:nvSpPr>
        <p:spPr>
          <a:xfrm>
            <a:off x="259883" y="434108"/>
            <a:ext cx="11569729" cy="89592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59882" y="1413163"/>
            <a:ext cx="11569729" cy="45951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38014" y="6335309"/>
            <a:ext cx="1181114"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454231B3-00E6-3A43-8F36-3DAF72FA48D7}" type="datetime1">
              <a:rPr lang="en-CA" smtClean="0"/>
              <a:t>2024-02-15</a:t>
            </a:fld>
            <a:endParaRPr lang="en-US"/>
          </a:p>
        </p:txBody>
      </p:sp>
      <p:sp>
        <p:nvSpPr>
          <p:cNvPr id="5" name="Footer Placeholder 4"/>
          <p:cNvSpPr>
            <a:spLocks noGrp="1"/>
          </p:cNvSpPr>
          <p:nvPr>
            <p:ph type="ftr" sz="quarter" idx="3"/>
          </p:nvPr>
        </p:nvSpPr>
        <p:spPr>
          <a:xfrm>
            <a:off x="259882" y="6335309"/>
            <a:ext cx="5226517"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PRESENTATION TITLE</a:t>
            </a:r>
          </a:p>
        </p:txBody>
      </p:sp>
      <p:sp>
        <p:nvSpPr>
          <p:cNvPr id="6" name="Slide Number Placeholder 5"/>
          <p:cNvSpPr>
            <a:spLocks noGrp="1"/>
          </p:cNvSpPr>
          <p:nvPr>
            <p:ph type="sldNum" sz="quarter" idx="4"/>
          </p:nvPr>
        </p:nvSpPr>
        <p:spPr>
          <a:xfrm>
            <a:off x="5588000" y="6335309"/>
            <a:ext cx="1016000"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PG. </a:t>
            </a:r>
            <a:fld id="{93005692-73BE-493E-93AB-ECD6027A7652}" type="slidenum">
              <a:rPr lang="en-US" smtClean="0"/>
              <a:pPr/>
              <a:t>‹#›</a:t>
            </a:fld>
            <a:endParaRPr lang="en-US"/>
          </a:p>
        </p:txBody>
      </p:sp>
      <p:grpSp>
        <p:nvGrpSpPr>
          <p:cNvPr id="15" name="Group 14"/>
          <p:cNvGrpSpPr/>
          <p:nvPr userDrawn="1"/>
        </p:nvGrpSpPr>
        <p:grpSpPr>
          <a:xfrm>
            <a:off x="0" y="0"/>
            <a:ext cx="12192000" cy="397164"/>
            <a:chOff x="421830" y="1342659"/>
            <a:chExt cx="10018760" cy="290558"/>
          </a:xfrm>
        </p:grpSpPr>
        <p:sp>
          <p:nvSpPr>
            <p:cNvPr id="16" name="Rectangle 15"/>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669" r:id="rId1"/>
    <p:sldLayoutId id="2147483714" r:id="rId2"/>
    <p:sldLayoutId id="2147483715" r:id="rId3"/>
    <p:sldLayoutId id="2147483716" r:id="rId4"/>
    <p:sldLayoutId id="2147483670" r:id="rId5"/>
    <p:sldLayoutId id="2147483693" r:id="rId6"/>
    <p:sldLayoutId id="2147483671" r:id="rId7"/>
    <p:sldLayoutId id="2147483690" r:id="rId8"/>
    <p:sldLayoutId id="2147483672" r:id="rId9"/>
    <p:sldLayoutId id="2147483673" r:id="rId10"/>
    <p:sldLayoutId id="2147483674" r:id="rId11"/>
    <p:sldLayoutId id="2147483675" r:id="rId12"/>
    <p:sldLayoutId id="2147483710" r:id="rId13"/>
    <p:sldLayoutId id="2147483717" r:id="rId14"/>
    <p:sldLayoutId id="2147483718" r:id="rId15"/>
    <p:sldLayoutId id="2147483719" r:id="rId16"/>
    <p:sldLayoutId id="2147483720" r:id="rId17"/>
    <p:sldLayoutId id="2147483721" r:id="rId18"/>
    <p:sldLayoutId id="2147483712" r:id="rId19"/>
    <p:sldLayoutId id="2147483713"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3600" b="0" kern="1200" spc="50" baseline="0">
          <a:solidFill>
            <a:schemeClr val="tx1"/>
          </a:solidFill>
          <a:latin typeface="+mj-lt"/>
          <a:ea typeface="+mj-ea"/>
          <a:cs typeface="+mj-cs"/>
        </a:defRPr>
      </a:lvl1pPr>
    </p:titleStyle>
    <p:body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8.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8.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8.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8.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8.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8.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8.pn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8.png"/><Relationship Id="rId5" Type="http://schemas.openxmlformats.org/officeDocument/2006/relationships/hyperlink" Target="https://uwaterloo.ca/human-rights-equity-inclusion/equity-office/edi-r-intake-form" TargetMode="Externa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xWyDLJFt3XU" TargetMode="External"/><Relationship Id="rId2" Type="http://schemas.openxmlformats.org/officeDocument/2006/relationships/hyperlink" Target="https://www.youtube.com/watch?v=GtOOj5YvMyc"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https://www.bbc.com/worklife/article/20210528-the-pervasive-problem-of-linguistic-racism" TargetMode="External"/><Relationship Id="rId2" Type="http://schemas.openxmlformats.org/officeDocument/2006/relationships/hyperlink" Target="https://www.youtube.com/watch?v=lkMWUqN1JTU&amp;t=177s" TargetMode="External"/><Relationship Id="rId1" Type="http://schemas.openxmlformats.org/officeDocument/2006/relationships/slideLayout" Target="../slideLayouts/slideLayout5.xml"/><Relationship Id="rId6" Type="http://schemas.openxmlformats.org/officeDocument/2006/relationships/hyperlink" Target="https://theteacherist.com/2020/05/28/george-floyd-our-role/" TargetMode="External"/><Relationship Id="rId5" Type="http://schemas.openxmlformats.org/officeDocument/2006/relationships/hyperlink" Target="https://library.rrc.ca/Anti-Racism/racism_canada" TargetMode="External"/><Relationship Id="rId4" Type="http://schemas.openxmlformats.org/officeDocument/2006/relationships/hyperlink" Target="https://www.youtube.com/watch?v=KT1vsOJctMk" TargetMode="Externa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5.xml"/><Relationship Id="rId7" Type="http://schemas.openxmlformats.org/officeDocument/2006/relationships/diagramQuickStyle" Target="../diagrams/quickStyle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8.png"/><Relationship Id="rId4" Type="http://schemas.openxmlformats.org/officeDocument/2006/relationships/notesSlide" Target="../notesSlides/notesSlide3.xm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5.xml"/><Relationship Id="rId7" Type="http://schemas.openxmlformats.org/officeDocument/2006/relationships/diagramQuickStyle" Target="../diagrams/quickStyle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8.png"/><Relationship Id="rId4" Type="http://schemas.openxmlformats.org/officeDocument/2006/relationships/notesSlide" Target="../notesSlides/notesSlide4.xml"/><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VivzLzDKRD4" TargetMode="External"/><Relationship Id="rId2" Type="http://schemas.openxmlformats.org/officeDocument/2006/relationships/hyperlink" Target="https://www.youtube.com/watch?v=gIyp8AZV1vs&amp;ab_channel=ScrippsNews"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png"/><Relationship Id="rId5" Type="http://schemas.openxmlformats.org/officeDocument/2006/relationships/hyperlink" Target="https://www.youtube.com/watch?v=lkMWUqN1JTU" TargetMode="Externa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8.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0388" y="2860965"/>
            <a:ext cx="7962472" cy="1136069"/>
          </a:xfrm>
        </p:spPr>
        <p:txBody>
          <a:bodyPr>
            <a:normAutofit/>
          </a:bodyPr>
          <a:lstStyle/>
          <a:p>
            <a:pPr algn="l" rtl="0" fontAlgn="base"/>
            <a:r>
              <a:rPr lang="en-US" sz="1800" b="0" i="0" u="none" strike="noStrike" dirty="0">
                <a:solidFill>
                  <a:srgbClr val="000000"/>
                </a:solidFill>
                <a:effectLst/>
              </a:rPr>
              <a:t>Anti-Racism Unit </a:t>
            </a:r>
            <a:r>
              <a:rPr lang="en-US" sz="1800" b="0" i="0" dirty="0">
                <a:solidFill>
                  <a:srgbClr val="808080"/>
                </a:solidFill>
                <a:effectLst/>
              </a:rPr>
              <a:t>​</a:t>
            </a:r>
            <a:endParaRPr lang="en-US" sz="2000" b="0" i="0" dirty="0">
              <a:solidFill>
                <a:srgbClr val="000000"/>
              </a:solidFill>
              <a:effectLst/>
            </a:endParaRPr>
          </a:p>
          <a:p>
            <a:pPr algn="l" rtl="0" fontAlgn="base"/>
            <a:r>
              <a:rPr lang="en-US" sz="1800" b="0" i="0" u="none" strike="noStrike" dirty="0">
                <a:solidFill>
                  <a:srgbClr val="000000"/>
                </a:solidFill>
                <a:effectLst/>
              </a:rPr>
              <a:t>Office of Equity, Diversity, Inclusion, and Anti-Racism</a:t>
            </a: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sz="2200" dirty="0">
              <a:solidFill>
                <a:schemeClr val="tx1"/>
              </a:solidFill>
            </a:endParaRPr>
          </a:p>
          <a:p>
            <a:endParaRPr lang="en-US" sz="2400" dirty="0">
              <a:solidFill>
                <a:schemeClr val="tx1"/>
              </a:solidFill>
            </a:endParaRPr>
          </a:p>
          <a:p>
            <a:endParaRPr lang="en-US" sz="2400" dirty="0">
              <a:solidFill>
                <a:schemeClr val="tx1"/>
              </a:solidFill>
            </a:endParaRPr>
          </a:p>
          <a:p>
            <a:endParaRPr lang="en-US" sz="2200" dirty="0">
              <a:solidFill>
                <a:schemeClr val="tx1"/>
              </a:solidFill>
            </a:endParaRPr>
          </a:p>
        </p:txBody>
      </p:sp>
      <p:sp>
        <p:nvSpPr>
          <p:cNvPr id="17" name="Title 1">
            <a:extLst>
              <a:ext uri="{C183D7F6-B498-43B3-948B-1728B52AA6E4}">
                <adec:decorative xmlns:adec="http://schemas.microsoft.com/office/drawing/2017/decorative" val="1"/>
              </a:ext>
            </a:extLst>
          </p:cNvPr>
          <p:cNvSpPr txBox="1">
            <a:spLocks/>
          </p:cNvSpPr>
          <p:nvPr/>
        </p:nvSpPr>
        <p:spPr>
          <a:xfrm>
            <a:off x="452740" y="-190500"/>
            <a:ext cx="5287660" cy="3363387"/>
          </a:xfrm>
          <a:prstGeom prst="rect">
            <a:avLst/>
          </a:prstGeom>
        </p:spPr>
        <p:txBody>
          <a:bodyPr vert="horz" lIns="0" tIns="45720" rIns="91440" bIns="45720" rtlCol="0" anchor="b">
            <a:normAutofit fontScale="97500"/>
          </a:bodyPr>
          <a:lstStyle>
            <a:lvl1pPr algn="l" defTabSz="914400" rtl="0" eaLnBrk="1" latinLnBrk="0" hangingPunct="1">
              <a:lnSpc>
                <a:spcPct val="85000"/>
              </a:lnSpc>
              <a:spcBef>
                <a:spcPct val="0"/>
              </a:spcBef>
              <a:buNone/>
              <a:defRPr sz="5400" b="0" kern="1200" spc="50" baseline="0">
                <a:solidFill>
                  <a:schemeClr val="tx1"/>
                </a:solidFill>
                <a:latin typeface="+mj-lt"/>
                <a:ea typeface="+mj-ea"/>
                <a:cs typeface="+mj-cs"/>
              </a:defRPr>
            </a:lvl1pPr>
          </a:lstStyle>
          <a:p>
            <a:endParaRPr lang="en-US"/>
          </a:p>
        </p:txBody>
      </p:sp>
      <p:sp>
        <p:nvSpPr>
          <p:cNvPr id="8" name="Rectangle 7">
            <a:extLst>
              <a:ext uri="{FF2B5EF4-FFF2-40B4-BE49-F238E27FC236}">
                <a16:creationId xmlns:a16="http://schemas.microsoft.com/office/drawing/2014/main" id="{11B1C606-1D41-4D45-BFE2-26E2A92AE3BD}"/>
              </a:ext>
            </a:extLst>
          </p:cNvPr>
          <p:cNvSpPr/>
          <p:nvPr/>
        </p:nvSpPr>
        <p:spPr>
          <a:xfrm>
            <a:off x="449881" y="3839308"/>
            <a:ext cx="2691829" cy="553998"/>
          </a:xfrm>
          <a:prstGeom prst="rect">
            <a:avLst/>
          </a:prstGeom>
          <a:solidFill>
            <a:schemeClr val="accent1"/>
          </a:solidFill>
        </p:spPr>
        <p:txBody>
          <a:bodyPr wrap="square" lIns="91440" tIns="45720" rIns="91440" bIns="45720" anchor="t">
            <a:spAutoFit/>
          </a:bodyPr>
          <a:lstStyle/>
          <a:p>
            <a:pPr algn="ctr"/>
            <a:r>
              <a:rPr lang="en-US" sz="1500" dirty="0">
                <a:latin typeface="Verdana"/>
                <a:ea typeface="Verdana"/>
                <a:cs typeface="Verdana" charset="0"/>
              </a:rPr>
              <a:t>Version Date: February 2024</a:t>
            </a:r>
          </a:p>
        </p:txBody>
      </p:sp>
      <p:sp>
        <p:nvSpPr>
          <p:cNvPr id="6" name="Title 1" descr="Title Disrupting and Decentering whiteness &#10;">
            <a:extLst>
              <a:ext uri="{FF2B5EF4-FFF2-40B4-BE49-F238E27FC236}">
                <a16:creationId xmlns:a16="http://schemas.microsoft.com/office/drawing/2014/main" id="{09889C7A-5FFC-3330-5770-7D82E610F408}"/>
              </a:ext>
            </a:extLst>
          </p:cNvPr>
          <p:cNvSpPr>
            <a:spLocks noGrp="1"/>
          </p:cNvSpPr>
          <p:nvPr>
            <p:ph type="ctrTitle"/>
          </p:nvPr>
        </p:nvSpPr>
        <p:spPr>
          <a:xfrm>
            <a:off x="486246" y="828817"/>
            <a:ext cx="10517421" cy="2032147"/>
          </a:xfrm>
        </p:spPr>
        <p:txBody>
          <a:bodyPr/>
          <a:lstStyle/>
          <a:p>
            <a:pPr rtl="0" eaLnBrk="1" latinLnBrk="0" hangingPunct="1"/>
            <a:r>
              <a:rPr lang="en-US" sz="1800" kern="1200" dirty="0">
                <a:solidFill>
                  <a:srgbClr val="000000"/>
                </a:solidFill>
                <a:effectLst/>
                <a:latin typeface="Georgia" panose="02040502050405020303" pitchFamily="18" charset="0"/>
                <a:ea typeface="+mn-ea"/>
                <a:cs typeface="+mn-cs"/>
              </a:rPr>
              <a:t> </a:t>
            </a:r>
            <a:endParaRPr lang="en-CA" dirty="0">
              <a:effectLst/>
            </a:endParaRPr>
          </a:p>
          <a:p>
            <a:r>
              <a:rPr lang="en-CA" dirty="0"/>
              <a:t>Pathways for Addressing (with care) Disclosures of Racism </a:t>
            </a:r>
            <a:br>
              <a:rPr lang="en-CA" dirty="0"/>
            </a:br>
            <a:r>
              <a:rPr lang="en-CA" dirty="0">
                <a:solidFill>
                  <a:srgbClr val="E4B429"/>
                </a:solidFill>
              </a:rPr>
              <a:t>PART 3</a:t>
            </a:r>
          </a:p>
        </p:txBody>
      </p:sp>
    </p:spTree>
    <p:extLst>
      <p:ext uri="{BB962C8B-B14F-4D97-AF65-F5344CB8AC3E}">
        <p14:creationId xmlns:p14="http://schemas.microsoft.com/office/powerpoint/2010/main" val="350170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608B-9C8E-01A0-AD34-FB64C6BD530B}"/>
              </a:ext>
            </a:extLst>
          </p:cNvPr>
          <p:cNvSpPr>
            <a:spLocks noGrp="1"/>
          </p:cNvSpPr>
          <p:nvPr>
            <p:ph type="title"/>
          </p:nvPr>
        </p:nvSpPr>
        <p:spPr/>
        <p:txBody>
          <a:bodyPr/>
          <a:lstStyle/>
          <a:p>
            <a:r>
              <a:rPr lang="en-CA"/>
              <a:t>Scenario 1: Making a disclosure  </a:t>
            </a:r>
          </a:p>
        </p:txBody>
      </p:sp>
      <p:sp>
        <p:nvSpPr>
          <p:cNvPr id="3" name="Content Placeholder 2">
            <a:extLst>
              <a:ext uri="{FF2B5EF4-FFF2-40B4-BE49-F238E27FC236}">
                <a16:creationId xmlns:a16="http://schemas.microsoft.com/office/drawing/2014/main" id="{4EA844B9-FA74-8D6B-EEB1-AF3AFAEF20F4}"/>
              </a:ext>
            </a:extLst>
          </p:cNvPr>
          <p:cNvSpPr>
            <a:spLocks noGrp="1"/>
          </p:cNvSpPr>
          <p:nvPr>
            <p:ph idx="1"/>
          </p:nvPr>
        </p:nvSpPr>
        <p:spPr>
          <a:xfrm>
            <a:off x="259882" y="1413163"/>
            <a:ext cx="11569729" cy="5010729"/>
          </a:xfrm>
        </p:spPr>
        <p:txBody>
          <a:bodyPr>
            <a:normAutofit lnSpcReduction="10000"/>
          </a:bodyPr>
          <a:lstStyle/>
          <a:p>
            <a:r>
              <a:rPr lang="en-CA" sz="2400" dirty="0"/>
              <a:t>During one-on-ones with a manager, James is repeatedly asked about his personal life. His manager has asked him if he is married if he has children, does he have a work-life balance, </a:t>
            </a:r>
            <a:r>
              <a:rPr lang="en-CA" sz="2400" dirty="0" err="1"/>
              <a:t>etc</a:t>
            </a:r>
            <a:r>
              <a:rPr lang="en-CA" sz="2400" dirty="0"/>
              <a:t>…The manager often frames these concerns as a get-to-know-you “informal” conversation. James is the only racialized man on his team and really wants to be seen as a team player. James asks his co-workers if </a:t>
            </a:r>
            <a:r>
              <a:rPr lang="en-CA" dirty="0"/>
              <a:t>they receive similar questions from the manager and many of his colleagues respond by saying no and that the manager is a professional in their 1:1 meetings. James finds it odd that he is the only one feeling this way </a:t>
            </a:r>
            <a:r>
              <a:rPr lang="en-CA" sz="2400" dirty="0"/>
              <a:t>and decides to speak with HR about the matter. </a:t>
            </a:r>
          </a:p>
          <a:p>
            <a:r>
              <a:rPr lang="en-CA" dirty="0"/>
              <a:t>Question:</a:t>
            </a:r>
          </a:p>
          <a:p>
            <a:pPr lvl="1" fontAlgn="base">
              <a:buFont typeface="Arial" panose="020B0604020202020204" pitchFamily="34" charset="0"/>
              <a:buChar char="•"/>
            </a:pPr>
            <a:r>
              <a:rPr lang="en-CA" b="0" i="0" u="none" strike="noStrike" dirty="0">
                <a:solidFill>
                  <a:srgbClr val="000000"/>
                </a:solidFill>
                <a:effectLst/>
                <a:latin typeface="Arial" panose="020B0604020202020204" pitchFamily="34" charset="0"/>
              </a:rPr>
              <a:t>What would your initial response be to this situation?</a:t>
            </a:r>
            <a:r>
              <a:rPr lang="en-US" b="0" i="0" dirty="0">
                <a:solidFill>
                  <a:srgbClr val="000000"/>
                </a:solidFill>
                <a:effectLst/>
                <a:latin typeface="Arial" panose="020B0604020202020204" pitchFamily="34" charset="0"/>
              </a:rPr>
              <a:t>​</a:t>
            </a:r>
          </a:p>
          <a:p>
            <a:pPr lvl="1" fontAlgn="base">
              <a:buFont typeface="Arial" panose="020B0604020202020204" pitchFamily="34" charset="0"/>
              <a:buChar char="•"/>
            </a:pPr>
            <a:r>
              <a:rPr lang="en-CA" b="0" i="0" u="none" strike="noStrike" dirty="0">
                <a:solidFill>
                  <a:srgbClr val="000000"/>
                </a:solidFill>
                <a:effectLst/>
                <a:latin typeface="Arial" panose="020B0604020202020204" pitchFamily="34" charset="0"/>
              </a:rPr>
              <a:t>Do you think James should speak to his manager first, before going to HR?</a:t>
            </a:r>
            <a:endParaRPr lang="en-US" b="0" i="0" dirty="0">
              <a:solidFill>
                <a:srgbClr val="000000"/>
              </a:solidFill>
              <a:effectLst/>
              <a:latin typeface="Arial" panose="020B0604020202020204" pitchFamily="34" charset="0"/>
            </a:endParaRPr>
          </a:p>
          <a:p>
            <a:pPr marL="0" indent="0">
              <a:buNone/>
            </a:pPr>
            <a:endParaRPr lang="en-CA" sz="2400" dirty="0"/>
          </a:p>
          <a:p>
            <a:endParaRPr lang="en-CA" dirty="0"/>
          </a:p>
        </p:txBody>
      </p:sp>
      <p:pic>
        <p:nvPicPr>
          <p:cNvPr id="4" name="Audio Recording Feb 8, 2024 at 12:22:28 PM">
            <a:hlinkClick r:id="" action="ppaction://media"/>
            <a:extLst>
              <a:ext uri="{FF2B5EF4-FFF2-40B4-BE49-F238E27FC236}">
                <a16:creationId xmlns:a16="http://schemas.microsoft.com/office/drawing/2014/main" id="{B7803EB8-D694-C255-FD5F-F9D05C5A748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9882" y="5897880"/>
            <a:ext cx="812800" cy="812800"/>
          </a:xfrm>
          <a:prstGeom prst="rect">
            <a:avLst/>
          </a:prstGeom>
          <a:solidFill>
            <a:schemeClr val="accent2"/>
          </a:solidFill>
        </p:spPr>
      </p:pic>
    </p:spTree>
    <p:extLst>
      <p:ext uri="{BB962C8B-B14F-4D97-AF65-F5344CB8AC3E}">
        <p14:creationId xmlns:p14="http://schemas.microsoft.com/office/powerpoint/2010/main" val="271918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7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91FA-FBAD-E769-B192-DB765B2B7FA4}"/>
              </a:ext>
            </a:extLst>
          </p:cNvPr>
          <p:cNvSpPr>
            <a:spLocks noGrp="1"/>
          </p:cNvSpPr>
          <p:nvPr>
            <p:ph type="title"/>
          </p:nvPr>
        </p:nvSpPr>
        <p:spPr/>
        <p:txBody>
          <a:bodyPr/>
          <a:lstStyle/>
          <a:p>
            <a:r>
              <a:rPr lang="en-CA"/>
              <a:t>James's speaks to Human Resources:</a:t>
            </a:r>
          </a:p>
        </p:txBody>
      </p:sp>
      <p:sp>
        <p:nvSpPr>
          <p:cNvPr id="3" name="Content Placeholder 2">
            <a:extLst>
              <a:ext uri="{FF2B5EF4-FFF2-40B4-BE49-F238E27FC236}">
                <a16:creationId xmlns:a16="http://schemas.microsoft.com/office/drawing/2014/main" id="{D1C296B2-5710-49FC-4810-D244C4F1F35C}"/>
              </a:ext>
            </a:extLst>
          </p:cNvPr>
          <p:cNvSpPr>
            <a:spLocks noGrp="1"/>
          </p:cNvSpPr>
          <p:nvPr>
            <p:ph idx="1"/>
          </p:nvPr>
        </p:nvSpPr>
        <p:spPr>
          <a:xfrm>
            <a:off x="259883" y="1198179"/>
            <a:ext cx="11569729" cy="4844812"/>
          </a:xfrm>
        </p:spPr>
        <p:txBody>
          <a:bodyPr>
            <a:normAutofit/>
          </a:bodyPr>
          <a:lstStyle/>
          <a:p>
            <a:r>
              <a:rPr lang="en-CA" dirty="0"/>
              <a:t>In the conversation, HR says:</a:t>
            </a:r>
          </a:p>
          <a:p>
            <a:pPr lvl="1"/>
            <a:r>
              <a:rPr lang="en-CA" dirty="0"/>
              <a:t>Maybe your manager is just trying to get to know you… </a:t>
            </a:r>
          </a:p>
          <a:p>
            <a:pPr lvl="1"/>
            <a:r>
              <a:rPr lang="en-CA" dirty="0"/>
              <a:t>The manager has never had a complaint about them before. The manager is an amazing leader</a:t>
            </a:r>
          </a:p>
          <a:p>
            <a:pPr lvl="1"/>
            <a:r>
              <a:rPr lang="en-CA" dirty="0"/>
              <a:t>I would like to think this is not the case and perhaps that was not the manager’s intention </a:t>
            </a:r>
          </a:p>
          <a:p>
            <a:pPr lvl="1"/>
            <a:r>
              <a:rPr lang="en-CA" dirty="0"/>
              <a:t>All of your co-workers say they have had great experiences with the manager</a:t>
            </a:r>
          </a:p>
          <a:p>
            <a:pPr lvl="1" fontAlgn="base">
              <a:buFont typeface="Arial" panose="020B0604020202020204" pitchFamily="34" charset="0"/>
              <a:buChar char="•"/>
            </a:pPr>
            <a:r>
              <a:rPr lang="en-CA" b="0" i="0" u="none" strike="noStrike" dirty="0">
                <a:solidFill>
                  <a:srgbClr val="000000"/>
                </a:solidFill>
                <a:effectLst/>
                <a:latin typeface="Arial" panose="020B0604020202020204" pitchFamily="34" charset="0"/>
              </a:rPr>
              <a:t>Are you reading too much into the situation?</a:t>
            </a:r>
            <a:r>
              <a:rPr lang="en-CA" b="0" i="0" dirty="0">
                <a:solidFill>
                  <a:srgbClr val="000000"/>
                </a:solidFill>
                <a:effectLst/>
                <a:latin typeface="Arial" panose="020B0604020202020204" pitchFamily="34" charset="0"/>
              </a:rPr>
              <a:t>​</a:t>
            </a:r>
          </a:p>
          <a:p>
            <a:pPr lvl="1" fontAlgn="base">
              <a:buFont typeface="Arial" panose="020B0604020202020204" pitchFamily="34" charset="0"/>
              <a:buChar char="•"/>
            </a:pPr>
            <a:r>
              <a:rPr lang="en-CA" b="0" i="0" u="none" strike="noStrike" dirty="0">
                <a:solidFill>
                  <a:srgbClr val="000000"/>
                </a:solidFill>
                <a:effectLst/>
                <a:latin typeface="Arial" panose="020B0604020202020204" pitchFamily="34" charset="0"/>
              </a:rPr>
              <a:t>Would you be willing to express his concerns directly to the manager?</a:t>
            </a:r>
            <a:endParaRPr lang="en-US" b="0" i="0" dirty="0">
              <a:solidFill>
                <a:srgbClr val="000000"/>
              </a:solidFill>
              <a:effectLst/>
              <a:latin typeface="Arial" panose="020B0604020202020204" pitchFamily="34" charset="0"/>
            </a:endParaRPr>
          </a:p>
          <a:p>
            <a:r>
              <a:rPr lang="en-CA" dirty="0"/>
              <a:t>Questions: What stands out to you from this interaction?</a:t>
            </a:r>
          </a:p>
          <a:p>
            <a:endParaRPr lang="en-CA" dirty="0"/>
          </a:p>
        </p:txBody>
      </p:sp>
      <p:pic>
        <p:nvPicPr>
          <p:cNvPr id="4" name="Audio Recording Feb 8, 2024 at 12:23:33 PM">
            <a:hlinkClick r:id="" action="ppaction://media"/>
            <a:extLst>
              <a:ext uri="{FF2B5EF4-FFF2-40B4-BE49-F238E27FC236}">
                <a16:creationId xmlns:a16="http://schemas.microsoft.com/office/drawing/2014/main" id="{992F9A7E-E95E-8464-5AF9-17E9391D4E3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9883" y="5705541"/>
            <a:ext cx="812800" cy="812800"/>
          </a:xfrm>
          <a:prstGeom prst="rect">
            <a:avLst/>
          </a:prstGeom>
          <a:solidFill>
            <a:schemeClr val="accent2"/>
          </a:solidFill>
        </p:spPr>
      </p:pic>
    </p:spTree>
    <p:extLst>
      <p:ext uri="{BB962C8B-B14F-4D97-AF65-F5344CB8AC3E}">
        <p14:creationId xmlns:p14="http://schemas.microsoft.com/office/powerpoint/2010/main" val="233681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7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F6D6F-891C-B734-C807-7C2BF4D7ED3C}"/>
              </a:ext>
            </a:extLst>
          </p:cNvPr>
          <p:cNvSpPr>
            <a:spLocks noGrp="1"/>
          </p:cNvSpPr>
          <p:nvPr>
            <p:ph type="title"/>
          </p:nvPr>
        </p:nvSpPr>
        <p:spPr/>
        <p:txBody>
          <a:bodyPr/>
          <a:lstStyle/>
          <a:p>
            <a:r>
              <a:rPr lang="en-CA"/>
              <a:t>Making the switch 	</a:t>
            </a:r>
          </a:p>
        </p:txBody>
      </p:sp>
      <p:sp>
        <p:nvSpPr>
          <p:cNvPr id="6" name="TextBox 5">
            <a:extLst>
              <a:ext uri="{FF2B5EF4-FFF2-40B4-BE49-F238E27FC236}">
                <a16:creationId xmlns:a16="http://schemas.microsoft.com/office/drawing/2014/main" id="{FC40BB68-1543-1D11-F262-7F1EB93D25CC}"/>
              </a:ext>
            </a:extLst>
          </p:cNvPr>
          <p:cNvSpPr txBox="1"/>
          <p:nvPr/>
        </p:nvSpPr>
        <p:spPr>
          <a:xfrm>
            <a:off x="258581" y="1251678"/>
            <a:ext cx="38424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Don’t Play devil’s advocate…maybe your manager is just trying to get to know you.</a:t>
            </a:r>
            <a:endParaRPr lang="en-US"/>
          </a:p>
        </p:txBody>
      </p:sp>
      <p:sp>
        <p:nvSpPr>
          <p:cNvPr id="7" name="TextBox 6">
            <a:extLst>
              <a:ext uri="{FF2B5EF4-FFF2-40B4-BE49-F238E27FC236}">
                <a16:creationId xmlns:a16="http://schemas.microsoft.com/office/drawing/2014/main" id="{B14B9E6F-37C2-4E5A-82E5-70D33F1D189A}"/>
              </a:ext>
            </a:extLst>
          </p:cNvPr>
          <p:cNvSpPr txBox="1"/>
          <p:nvPr/>
        </p:nvSpPr>
        <p:spPr>
          <a:xfrm>
            <a:off x="4899285" y="1151745"/>
            <a:ext cx="725273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dirty="0">
                <a:solidFill>
                  <a:srgbClr val="00B050"/>
                </a:solidFill>
                <a:latin typeface="Arial"/>
              </a:rPr>
              <a:t>Validate the experience and disclosure. Instead, ask James if this is the first time he is bringing the concern forth. What does he hope to achieve from this meeting….give options.</a:t>
            </a:r>
            <a:r>
              <a:rPr lang="en-US" dirty="0">
                <a:latin typeface="Arial"/>
                <a:cs typeface="Arial"/>
              </a:rPr>
              <a:t>​</a:t>
            </a:r>
            <a:endParaRPr lang="en-US" dirty="0"/>
          </a:p>
        </p:txBody>
      </p:sp>
      <p:sp>
        <p:nvSpPr>
          <p:cNvPr id="8" name="TextBox 7">
            <a:extLst>
              <a:ext uri="{FF2B5EF4-FFF2-40B4-BE49-F238E27FC236}">
                <a16:creationId xmlns:a16="http://schemas.microsoft.com/office/drawing/2014/main" id="{99FF9E8C-90BF-7D9E-6A08-318E7B23733C}"/>
              </a:ext>
            </a:extLst>
          </p:cNvPr>
          <p:cNvSpPr txBox="1"/>
          <p:nvPr/>
        </p:nvSpPr>
        <p:spPr>
          <a:xfrm>
            <a:off x="258581" y="2201056"/>
            <a:ext cx="384247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Arial"/>
              </a:rPr>
              <a:t>They say the manager has never had a complaint about them before. That they are an amazing manager.</a:t>
            </a:r>
            <a:endParaRPr lang="en-US"/>
          </a:p>
        </p:txBody>
      </p:sp>
      <p:sp>
        <p:nvSpPr>
          <p:cNvPr id="9" name="TextBox 8">
            <a:extLst>
              <a:ext uri="{FF2B5EF4-FFF2-40B4-BE49-F238E27FC236}">
                <a16:creationId xmlns:a16="http://schemas.microsoft.com/office/drawing/2014/main" id="{0394FB87-852C-5594-5561-5812933A917E}"/>
              </a:ext>
            </a:extLst>
          </p:cNvPr>
          <p:cNvSpPr txBox="1"/>
          <p:nvPr/>
        </p:nvSpPr>
        <p:spPr>
          <a:xfrm>
            <a:off x="4899285" y="2202617"/>
            <a:ext cx="724649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solidFill>
                  <a:srgbClr val="00B050"/>
                </a:solidFill>
                <a:latin typeface="Arial"/>
              </a:rPr>
              <a:t>Acknowledge your disappointment in the experience and affirm the anti-racism values of the organization. The other person’s character has no bearing on the trueness of the experience</a:t>
            </a:r>
            <a:r>
              <a:rPr lang="en-US">
                <a:solidFill>
                  <a:srgbClr val="00B050"/>
                </a:solidFill>
                <a:latin typeface="Arial"/>
                <a:cs typeface="Arial"/>
              </a:rPr>
              <a:t>​.</a:t>
            </a:r>
            <a:endParaRPr lang="en-US">
              <a:solidFill>
                <a:srgbClr val="00B050"/>
              </a:solidFill>
            </a:endParaRPr>
          </a:p>
        </p:txBody>
      </p:sp>
      <p:sp>
        <p:nvSpPr>
          <p:cNvPr id="10" name="Arrow: Right 9">
            <a:extLst>
              <a:ext uri="{FF2B5EF4-FFF2-40B4-BE49-F238E27FC236}">
                <a16:creationId xmlns:a16="http://schemas.microsoft.com/office/drawing/2014/main" id="{C7B3BB3B-7029-4451-F8A2-2D5767B071D3}"/>
              </a:ext>
            </a:extLst>
          </p:cNvPr>
          <p:cNvSpPr/>
          <p:nvPr/>
        </p:nvSpPr>
        <p:spPr>
          <a:xfrm>
            <a:off x="4107778" y="1450322"/>
            <a:ext cx="755754" cy="21860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11" name="TextBox 10">
            <a:extLst>
              <a:ext uri="{FF2B5EF4-FFF2-40B4-BE49-F238E27FC236}">
                <a16:creationId xmlns:a16="http://schemas.microsoft.com/office/drawing/2014/main" id="{BF502E6E-06CE-70F2-10E0-89AE73E05B28}"/>
              </a:ext>
            </a:extLst>
          </p:cNvPr>
          <p:cNvSpPr txBox="1"/>
          <p:nvPr/>
        </p:nvSpPr>
        <p:spPr>
          <a:xfrm>
            <a:off x="258580" y="3331563"/>
            <a:ext cx="384247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Arial"/>
                <a:ea typeface="+mn-lt"/>
                <a:cs typeface="+mn-lt"/>
              </a:rPr>
              <a:t>They use language like: I would like to think this is not the case and perhaps that was not the manager’s intention.</a:t>
            </a:r>
            <a:endParaRPr lang="en-US">
              <a:latin typeface="Arial"/>
              <a:cs typeface="Arial"/>
            </a:endParaRPr>
          </a:p>
        </p:txBody>
      </p:sp>
      <p:sp>
        <p:nvSpPr>
          <p:cNvPr id="12" name="TextBox 11">
            <a:extLst>
              <a:ext uri="{FF2B5EF4-FFF2-40B4-BE49-F238E27FC236}">
                <a16:creationId xmlns:a16="http://schemas.microsoft.com/office/drawing/2014/main" id="{3E47656B-56E8-A20D-49DC-8987EBDFE758}"/>
              </a:ext>
            </a:extLst>
          </p:cNvPr>
          <p:cNvSpPr txBox="1"/>
          <p:nvPr/>
        </p:nvSpPr>
        <p:spPr>
          <a:xfrm>
            <a:off x="4899284" y="3253490"/>
            <a:ext cx="724649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B050"/>
                </a:solidFill>
                <a:latin typeface="Arial"/>
                <a:ea typeface="+mn-lt"/>
                <a:cs typeface="+mn-lt"/>
              </a:rPr>
              <a:t>Do not use language like the above. Instead: This is unfortunate. I would like to work with you to find ways to address this concern without doing further harm. The experience has caused you harm, what is your comfortability in addressing this with your manager? </a:t>
            </a:r>
            <a:endParaRPr lang="en-US" dirty="0">
              <a:solidFill>
                <a:srgbClr val="00B050"/>
              </a:solidFill>
              <a:latin typeface="Arial"/>
              <a:cs typeface="Arial"/>
            </a:endParaRPr>
          </a:p>
        </p:txBody>
      </p:sp>
      <p:sp>
        <p:nvSpPr>
          <p:cNvPr id="13" name="TextBox 12">
            <a:extLst>
              <a:ext uri="{FF2B5EF4-FFF2-40B4-BE49-F238E27FC236}">
                <a16:creationId xmlns:a16="http://schemas.microsoft.com/office/drawing/2014/main" id="{052A602B-F769-907F-BCD8-FD70C447258B}"/>
              </a:ext>
            </a:extLst>
          </p:cNvPr>
          <p:cNvSpPr txBox="1"/>
          <p:nvPr/>
        </p:nvSpPr>
        <p:spPr>
          <a:xfrm>
            <a:off x="258579" y="4724399"/>
            <a:ext cx="384247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Arial"/>
                <a:ea typeface="+mn-lt"/>
                <a:cs typeface="+mn-lt"/>
              </a:rPr>
              <a:t>They ask James if he is reading too much into the situation.</a:t>
            </a:r>
            <a:endParaRPr lang="en-US">
              <a:latin typeface="Arial"/>
              <a:ea typeface="+mn-lt"/>
              <a:cs typeface="+mn-lt"/>
            </a:endParaRPr>
          </a:p>
        </p:txBody>
      </p:sp>
      <p:sp>
        <p:nvSpPr>
          <p:cNvPr id="14" name="TextBox 13">
            <a:extLst>
              <a:ext uri="{FF2B5EF4-FFF2-40B4-BE49-F238E27FC236}">
                <a16:creationId xmlns:a16="http://schemas.microsoft.com/office/drawing/2014/main" id="{76008995-38EF-49B5-7DDA-5BAECC8B83F2}"/>
              </a:ext>
            </a:extLst>
          </p:cNvPr>
          <p:cNvSpPr txBox="1"/>
          <p:nvPr/>
        </p:nvSpPr>
        <p:spPr>
          <a:xfrm>
            <a:off x="4899283" y="4585428"/>
            <a:ext cx="724649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B050"/>
                </a:solidFill>
                <a:latin typeface="Arial"/>
                <a:ea typeface="+mn-lt"/>
                <a:cs typeface="+mn-lt"/>
              </a:rPr>
              <a:t>Instead, thank you for bringing this to our attention, this must be a very difficult process for you, how do you foresee us honoring your time and energy. </a:t>
            </a:r>
            <a:endParaRPr lang="en-US">
              <a:solidFill>
                <a:srgbClr val="00B050"/>
              </a:solidFill>
              <a:latin typeface="Arial"/>
              <a:cs typeface="Arial"/>
            </a:endParaRPr>
          </a:p>
        </p:txBody>
      </p:sp>
      <p:sp>
        <p:nvSpPr>
          <p:cNvPr id="15" name="TextBox 14">
            <a:extLst>
              <a:ext uri="{FF2B5EF4-FFF2-40B4-BE49-F238E27FC236}">
                <a16:creationId xmlns:a16="http://schemas.microsoft.com/office/drawing/2014/main" id="{FDC3D745-D502-FF37-17C0-3F2054395A44}"/>
              </a:ext>
            </a:extLst>
          </p:cNvPr>
          <p:cNvSpPr txBox="1"/>
          <p:nvPr/>
        </p:nvSpPr>
        <p:spPr>
          <a:xfrm>
            <a:off x="258578" y="5630054"/>
            <a:ext cx="384247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Arial"/>
                <a:ea typeface="+mn-lt"/>
                <a:cs typeface="+mn-lt"/>
              </a:rPr>
              <a:t>They ask him if he would be willing to just speak to his manager.</a:t>
            </a:r>
            <a:endParaRPr lang="en-US">
              <a:latin typeface="Arial"/>
            </a:endParaRPr>
          </a:p>
        </p:txBody>
      </p:sp>
      <p:sp>
        <p:nvSpPr>
          <p:cNvPr id="16" name="TextBox 15">
            <a:extLst>
              <a:ext uri="{FF2B5EF4-FFF2-40B4-BE49-F238E27FC236}">
                <a16:creationId xmlns:a16="http://schemas.microsoft.com/office/drawing/2014/main" id="{359F78E5-054E-B891-D178-62BE91F39083}"/>
              </a:ext>
            </a:extLst>
          </p:cNvPr>
          <p:cNvSpPr txBox="1"/>
          <p:nvPr/>
        </p:nvSpPr>
        <p:spPr>
          <a:xfrm>
            <a:off x="4861807" y="5630054"/>
            <a:ext cx="724649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B050"/>
                </a:solidFill>
                <a:latin typeface="Arial"/>
                <a:ea typeface="+mn-lt"/>
                <a:cs typeface="+mn-lt"/>
              </a:rPr>
              <a:t>Instead list ways you can provide a harm-reduction space for him to find restorative justice.</a:t>
            </a:r>
            <a:endParaRPr lang="en-US">
              <a:solidFill>
                <a:srgbClr val="00B050"/>
              </a:solidFill>
              <a:latin typeface="Arial"/>
            </a:endParaRPr>
          </a:p>
        </p:txBody>
      </p:sp>
      <p:sp>
        <p:nvSpPr>
          <p:cNvPr id="17" name="Arrow: Right 16">
            <a:extLst>
              <a:ext uri="{FF2B5EF4-FFF2-40B4-BE49-F238E27FC236}">
                <a16:creationId xmlns:a16="http://schemas.microsoft.com/office/drawing/2014/main" id="{33202D4E-8B34-EF81-D44B-4B75D90BE358}"/>
              </a:ext>
            </a:extLst>
          </p:cNvPr>
          <p:cNvSpPr/>
          <p:nvPr/>
        </p:nvSpPr>
        <p:spPr>
          <a:xfrm>
            <a:off x="4107777" y="2555846"/>
            <a:ext cx="755754" cy="21860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18" name="Arrow: Right 17">
            <a:extLst>
              <a:ext uri="{FF2B5EF4-FFF2-40B4-BE49-F238E27FC236}">
                <a16:creationId xmlns:a16="http://schemas.microsoft.com/office/drawing/2014/main" id="{0E06596D-00ED-067A-8585-7505BC59E76C}"/>
              </a:ext>
            </a:extLst>
          </p:cNvPr>
          <p:cNvSpPr/>
          <p:nvPr/>
        </p:nvSpPr>
        <p:spPr>
          <a:xfrm>
            <a:off x="4107778" y="3748813"/>
            <a:ext cx="755754" cy="21860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19" name="Arrow: Right 18">
            <a:extLst>
              <a:ext uri="{FF2B5EF4-FFF2-40B4-BE49-F238E27FC236}">
                <a16:creationId xmlns:a16="http://schemas.microsoft.com/office/drawing/2014/main" id="{2A494781-D141-B72E-F26A-0DCD10CD4CE2}"/>
              </a:ext>
            </a:extLst>
          </p:cNvPr>
          <p:cNvSpPr/>
          <p:nvPr/>
        </p:nvSpPr>
        <p:spPr>
          <a:xfrm>
            <a:off x="4107778" y="4935535"/>
            <a:ext cx="755754" cy="21860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20" name="Arrow: Right 19">
            <a:extLst>
              <a:ext uri="{FF2B5EF4-FFF2-40B4-BE49-F238E27FC236}">
                <a16:creationId xmlns:a16="http://schemas.microsoft.com/office/drawing/2014/main" id="{E427D7D4-29EF-2D22-A67E-BD568295BEA1}"/>
              </a:ext>
            </a:extLst>
          </p:cNvPr>
          <p:cNvSpPr/>
          <p:nvPr/>
        </p:nvSpPr>
        <p:spPr>
          <a:xfrm>
            <a:off x="4057810" y="5803714"/>
            <a:ext cx="755754" cy="21860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cxnSp>
        <p:nvCxnSpPr>
          <p:cNvPr id="21" name="Straight Arrow Connector 20">
            <a:extLst>
              <a:ext uri="{FF2B5EF4-FFF2-40B4-BE49-F238E27FC236}">
                <a16:creationId xmlns:a16="http://schemas.microsoft.com/office/drawing/2014/main" id="{BD1F0CF2-869E-0A6F-2EB5-5F0AAF4248BB}"/>
              </a:ext>
            </a:extLst>
          </p:cNvPr>
          <p:cNvCxnSpPr/>
          <p:nvPr/>
        </p:nvCxnSpPr>
        <p:spPr>
          <a:xfrm flipV="1">
            <a:off x="254834" y="2116108"/>
            <a:ext cx="11573652" cy="6250"/>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579BB72-13C9-4610-7490-C3A64B2BBA46}"/>
              </a:ext>
            </a:extLst>
          </p:cNvPr>
          <p:cNvCxnSpPr>
            <a:cxnSpLocks/>
          </p:cNvCxnSpPr>
          <p:nvPr/>
        </p:nvCxnSpPr>
        <p:spPr>
          <a:xfrm flipV="1">
            <a:off x="261079" y="3159173"/>
            <a:ext cx="11573652" cy="6250"/>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882EF03-2774-C24B-AFC3-EC76C90826CC}"/>
              </a:ext>
            </a:extLst>
          </p:cNvPr>
          <p:cNvCxnSpPr>
            <a:cxnSpLocks/>
          </p:cNvCxnSpPr>
          <p:nvPr/>
        </p:nvCxnSpPr>
        <p:spPr>
          <a:xfrm flipV="1">
            <a:off x="261079" y="4502042"/>
            <a:ext cx="11573652" cy="6250"/>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6ADBC0C-3F4F-5435-6FA8-F7419845D81B}"/>
              </a:ext>
            </a:extLst>
          </p:cNvPr>
          <p:cNvCxnSpPr>
            <a:cxnSpLocks/>
          </p:cNvCxnSpPr>
          <p:nvPr/>
        </p:nvCxnSpPr>
        <p:spPr>
          <a:xfrm flipV="1">
            <a:off x="254834" y="5538862"/>
            <a:ext cx="11573652" cy="6250"/>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3" name="Audio Recording Feb 8, 2024 at 12:25:35 PM">
            <a:hlinkClick r:id="" action="ppaction://media"/>
            <a:extLst>
              <a:ext uri="{FF2B5EF4-FFF2-40B4-BE49-F238E27FC236}">
                <a16:creationId xmlns:a16="http://schemas.microsoft.com/office/drawing/2014/main" id="{9D983098-765D-C87A-508B-FF5C1DE2530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07777" y="370211"/>
            <a:ext cx="812800" cy="812800"/>
          </a:xfrm>
          <a:prstGeom prst="rect">
            <a:avLst/>
          </a:prstGeom>
          <a:solidFill>
            <a:schemeClr val="accent2"/>
          </a:solidFill>
        </p:spPr>
      </p:pic>
    </p:spTree>
    <p:extLst>
      <p:ext uri="{BB962C8B-B14F-4D97-AF65-F5344CB8AC3E}">
        <p14:creationId xmlns:p14="http://schemas.microsoft.com/office/powerpoint/2010/main" val="66305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8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BEFA35-2431-DE25-FB39-A2DBFA76CA49}"/>
              </a:ext>
            </a:extLst>
          </p:cNvPr>
          <p:cNvSpPr>
            <a:spLocks noGrp="1"/>
          </p:cNvSpPr>
          <p:nvPr>
            <p:ph type="title"/>
          </p:nvPr>
        </p:nvSpPr>
        <p:spPr/>
        <p:txBody>
          <a:bodyPr>
            <a:normAutofit fontScale="90000"/>
          </a:bodyPr>
          <a:lstStyle/>
          <a:p>
            <a:r>
              <a:rPr lang="en-CA"/>
              <a:t>Strategies for Disrupting and addressing Racism on campus</a:t>
            </a:r>
          </a:p>
        </p:txBody>
      </p:sp>
      <p:pic>
        <p:nvPicPr>
          <p:cNvPr id="2" name="Audio Recording Feb 15, 2024 at 10:18:33 AM">
            <a:hlinkClick r:id="" action="ppaction://media"/>
            <a:extLst>
              <a:ext uri="{FF2B5EF4-FFF2-40B4-BE49-F238E27FC236}">
                <a16:creationId xmlns:a16="http://schemas.microsoft.com/office/drawing/2014/main" id="{04178C66-1146-7AFA-85ED-796520CBE64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7591" y="5804711"/>
            <a:ext cx="812800" cy="812800"/>
          </a:xfrm>
          <a:prstGeom prst="rect">
            <a:avLst/>
          </a:prstGeom>
          <a:solidFill>
            <a:schemeClr val="accent2"/>
          </a:solidFill>
        </p:spPr>
      </p:pic>
    </p:spTree>
    <p:extLst>
      <p:ext uri="{BB962C8B-B14F-4D97-AF65-F5344CB8AC3E}">
        <p14:creationId xmlns:p14="http://schemas.microsoft.com/office/powerpoint/2010/main" val="288055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6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29D93-8D51-4E1D-AF9A-4BB00CB2D82E}"/>
              </a:ext>
            </a:extLst>
          </p:cNvPr>
          <p:cNvSpPr>
            <a:spLocks noGrp="1"/>
          </p:cNvSpPr>
          <p:nvPr>
            <p:ph type="title"/>
          </p:nvPr>
        </p:nvSpPr>
        <p:spPr/>
        <p:txBody>
          <a:bodyPr/>
          <a:lstStyle/>
          <a:p>
            <a:r>
              <a:rPr lang="en-CA"/>
              <a:t>Case Study 2: </a:t>
            </a:r>
          </a:p>
        </p:txBody>
      </p:sp>
      <p:sp>
        <p:nvSpPr>
          <p:cNvPr id="6" name="Content Placeholder 2">
            <a:extLst>
              <a:ext uri="{FF2B5EF4-FFF2-40B4-BE49-F238E27FC236}">
                <a16:creationId xmlns:a16="http://schemas.microsoft.com/office/drawing/2014/main" id="{9D6F91F3-A4B7-892A-61D8-E4189EFFD5BC}"/>
              </a:ext>
            </a:extLst>
          </p:cNvPr>
          <p:cNvSpPr>
            <a:spLocks noGrp="1"/>
          </p:cNvSpPr>
          <p:nvPr>
            <p:ph idx="1"/>
          </p:nvPr>
        </p:nvSpPr>
        <p:spPr>
          <a:xfrm>
            <a:off x="259883" y="1330035"/>
            <a:ext cx="11569729" cy="4960406"/>
          </a:xfrm>
        </p:spPr>
        <p:txBody>
          <a:bodyPr>
            <a:normAutofit lnSpcReduction="10000"/>
          </a:bodyPr>
          <a:lstStyle/>
          <a:p>
            <a:pPr algn="l" rtl="0" fontAlgn="base">
              <a:buFont typeface="Arial" panose="020B0604020202020204" pitchFamily="34" charset="0"/>
              <a:buChar char="•"/>
            </a:pPr>
            <a:r>
              <a:rPr lang="en-CA" sz="2400" b="0" i="0" u="none" strike="noStrike">
                <a:solidFill>
                  <a:srgbClr val="000000"/>
                </a:solidFill>
                <a:effectLst/>
                <a:latin typeface="Arial" panose="020B0604020202020204" pitchFamily="34" charset="0"/>
              </a:rPr>
              <a:t>During an important regional meeting the office manager asked Tina, an Indigenous woman, to do the land acknowledgment. Tina expressed that she was not from the region but the office manager insisted that she should do the territorial acknowledgment because she is Indigenous. </a:t>
            </a:r>
            <a:r>
              <a:rPr lang="en-CA" sz="2400" b="0" i="0">
                <a:solidFill>
                  <a:srgbClr val="000000"/>
                </a:solidFill>
                <a:effectLst/>
                <a:latin typeface="Arial" panose="020B0604020202020204" pitchFamily="34" charset="0"/>
              </a:rPr>
              <a:t>​</a:t>
            </a:r>
          </a:p>
          <a:p>
            <a:pPr algn="l" rtl="0" fontAlgn="base">
              <a:buFont typeface="Arial" panose="020B0604020202020204" pitchFamily="34" charset="0"/>
              <a:buChar char="•"/>
            </a:pPr>
            <a:r>
              <a:rPr lang="en-CA" sz="2400" b="0" i="0" u="none" strike="noStrike">
                <a:solidFill>
                  <a:srgbClr val="000000"/>
                </a:solidFill>
                <a:effectLst/>
                <a:latin typeface="Arial" panose="020B0604020202020204" pitchFamily="34" charset="0"/>
              </a:rPr>
              <a:t>Questions: </a:t>
            </a:r>
            <a:r>
              <a:rPr lang="en-CA" sz="2400" b="0" i="0">
                <a:solidFill>
                  <a:srgbClr val="000000"/>
                </a:solidFill>
                <a:effectLst/>
                <a:latin typeface="Arial" panose="020B0604020202020204" pitchFamily="34" charset="0"/>
              </a:rPr>
              <a:t>​</a:t>
            </a:r>
          </a:p>
          <a:p>
            <a:pPr lvl="1" fontAlgn="base">
              <a:buFont typeface="Arial" panose="020B0604020202020204" pitchFamily="34" charset="0"/>
              <a:buChar char="•"/>
            </a:pPr>
            <a:r>
              <a:rPr lang="en-CA" b="0" i="0" u="none" strike="noStrike">
                <a:solidFill>
                  <a:srgbClr val="000000"/>
                </a:solidFill>
                <a:effectLst/>
                <a:latin typeface="Arial" panose="020B0604020202020204" pitchFamily="34" charset="0"/>
              </a:rPr>
              <a:t>What would your initial response be to this situation?</a:t>
            </a:r>
            <a:r>
              <a:rPr lang="en-US" b="0" i="0">
                <a:solidFill>
                  <a:srgbClr val="000000"/>
                </a:solidFill>
                <a:effectLst/>
                <a:latin typeface="Arial" panose="020B0604020202020204" pitchFamily="34" charset="0"/>
              </a:rPr>
              <a:t>​</a:t>
            </a:r>
          </a:p>
          <a:p>
            <a:pPr lvl="1" fontAlgn="base">
              <a:buFont typeface="Arial" panose="020B0604020202020204" pitchFamily="34" charset="0"/>
              <a:buChar char="•"/>
            </a:pPr>
            <a:r>
              <a:rPr lang="en-CA" b="0" i="0" u="none" strike="noStrike">
                <a:solidFill>
                  <a:srgbClr val="000000"/>
                </a:solidFill>
                <a:effectLst/>
                <a:latin typeface="Arial" panose="020B0604020202020204" pitchFamily="34" charset="0"/>
              </a:rPr>
              <a:t>Is this a form of individual or systemic racism? </a:t>
            </a:r>
            <a:r>
              <a:rPr lang="en-CA" b="0" i="0">
                <a:solidFill>
                  <a:srgbClr val="000000"/>
                </a:solidFill>
                <a:effectLst/>
                <a:latin typeface="Arial" panose="020B0604020202020204" pitchFamily="34" charset="0"/>
              </a:rPr>
              <a:t>​</a:t>
            </a:r>
          </a:p>
          <a:p>
            <a:pPr lvl="1" fontAlgn="base">
              <a:buFont typeface="Arial" panose="020B0604020202020204" pitchFamily="34" charset="0"/>
              <a:buChar char="•"/>
            </a:pPr>
            <a:r>
              <a:rPr lang="en-CA" b="0" i="0" u="none" strike="noStrike">
                <a:solidFill>
                  <a:srgbClr val="000000"/>
                </a:solidFill>
                <a:effectLst/>
                <a:latin typeface="Arial" panose="020B0604020202020204" pitchFamily="34" charset="0"/>
              </a:rPr>
              <a:t>Does the history of racism in Canada play into this scenario? If yes, how so? </a:t>
            </a:r>
            <a:r>
              <a:rPr lang="en-CA" b="0" i="0">
                <a:solidFill>
                  <a:srgbClr val="000000"/>
                </a:solidFill>
                <a:effectLst/>
                <a:latin typeface="Arial" panose="020B0604020202020204" pitchFamily="34" charset="0"/>
              </a:rPr>
              <a:t>​</a:t>
            </a:r>
          </a:p>
          <a:p>
            <a:pPr lvl="1" fontAlgn="base">
              <a:buFont typeface="Arial" panose="020B0604020202020204" pitchFamily="34" charset="0"/>
              <a:buChar char="•"/>
            </a:pPr>
            <a:r>
              <a:rPr lang="en-CA" b="0" i="0" u="none" strike="noStrike">
                <a:solidFill>
                  <a:srgbClr val="000000"/>
                </a:solidFill>
                <a:effectLst/>
                <a:latin typeface="Arial" panose="020B0604020202020204" pitchFamily="34" charset="0"/>
              </a:rPr>
              <a:t>How could this have been handled differently- both in the moment and afterward?</a:t>
            </a:r>
            <a:r>
              <a:rPr lang="en-US" b="0" i="0">
                <a:solidFill>
                  <a:srgbClr val="000000"/>
                </a:solidFill>
                <a:effectLst/>
                <a:latin typeface="Arial" panose="020B0604020202020204" pitchFamily="34" charset="0"/>
              </a:rPr>
              <a:t>​</a:t>
            </a:r>
          </a:p>
          <a:p>
            <a:pPr lvl="2" fontAlgn="base">
              <a:buFont typeface="Arial" panose="020B0604020202020204" pitchFamily="34" charset="0"/>
              <a:buChar char="•"/>
            </a:pPr>
            <a:r>
              <a:rPr lang="en-CA" b="0" i="0" u="none" strike="noStrike">
                <a:solidFill>
                  <a:srgbClr val="000000"/>
                </a:solidFill>
                <a:effectLst/>
                <a:latin typeface="Arial" panose="020B0604020202020204" pitchFamily="34" charset="0"/>
              </a:rPr>
              <a:t>As a co-worker witnessing this situation how can we support Tina?</a:t>
            </a:r>
            <a:r>
              <a:rPr lang="en-US" b="0" i="0">
                <a:solidFill>
                  <a:srgbClr val="000000"/>
                </a:solidFill>
                <a:effectLst/>
                <a:latin typeface="Arial" panose="020B0604020202020204" pitchFamily="34" charset="0"/>
              </a:rPr>
              <a:t>​</a:t>
            </a:r>
          </a:p>
          <a:p>
            <a:pPr lvl="2" fontAlgn="base">
              <a:buFont typeface="Arial" panose="020B0604020202020204" pitchFamily="34" charset="0"/>
              <a:buChar char="•"/>
            </a:pPr>
            <a:r>
              <a:rPr lang="en-CA" b="0" i="0" u="none" strike="noStrike">
                <a:solidFill>
                  <a:srgbClr val="000000"/>
                </a:solidFill>
                <a:effectLst/>
                <a:latin typeface="Arial" panose="020B0604020202020204" pitchFamily="34" charset="0"/>
              </a:rPr>
              <a:t>If you were Tina what would you do?</a:t>
            </a:r>
            <a:endParaRPr lang="en-US" b="0" i="0">
              <a:solidFill>
                <a:srgbClr val="000000"/>
              </a:solidFill>
              <a:effectLst/>
              <a:latin typeface="Arial" panose="020B0604020202020204" pitchFamily="34" charset="0"/>
            </a:endParaRPr>
          </a:p>
        </p:txBody>
      </p:sp>
      <p:pic>
        <p:nvPicPr>
          <p:cNvPr id="4" name="Audio Recording Feb 15, 2024 at 10:20:56 AM">
            <a:hlinkClick r:id="" action="ppaction://media"/>
            <a:extLst>
              <a:ext uri="{FF2B5EF4-FFF2-40B4-BE49-F238E27FC236}">
                <a16:creationId xmlns:a16="http://schemas.microsoft.com/office/drawing/2014/main" id="{231ADA9F-23B7-2D94-8090-30F1599296D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9883" y="5884041"/>
            <a:ext cx="812800" cy="812800"/>
          </a:xfrm>
          <a:prstGeom prst="rect">
            <a:avLst/>
          </a:prstGeom>
          <a:solidFill>
            <a:schemeClr val="accent2"/>
          </a:solidFill>
        </p:spPr>
      </p:pic>
    </p:spTree>
    <p:extLst>
      <p:ext uri="{BB962C8B-B14F-4D97-AF65-F5344CB8AC3E}">
        <p14:creationId xmlns:p14="http://schemas.microsoft.com/office/powerpoint/2010/main" val="310372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2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29D93-8D51-4E1D-AF9A-4BB00CB2D82E}"/>
              </a:ext>
            </a:extLst>
          </p:cNvPr>
          <p:cNvSpPr>
            <a:spLocks noGrp="1"/>
          </p:cNvSpPr>
          <p:nvPr>
            <p:ph type="title"/>
          </p:nvPr>
        </p:nvSpPr>
        <p:spPr/>
        <p:txBody>
          <a:bodyPr/>
          <a:lstStyle/>
          <a:p>
            <a:r>
              <a:rPr lang="en-CA"/>
              <a:t>Case Study 3: </a:t>
            </a:r>
          </a:p>
        </p:txBody>
      </p:sp>
      <p:sp>
        <p:nvSpPr>
          <p:cNvPr id="7" name="Content Placeholder 2">
            <a:extLst>
              <a:ext uri="{FF2B5EF4-FFF2-40B4-BE49-F238E27FC236}">
                <a16:creationId xmlns:a16="http://schemas.microsoft.com/office/drawing/2014/main" id="{479E7A3B-2E8D-7C49-CC86-708A018139E6}"/>
              </a:ext>
            </a:extLst>
          </p:cNvPr>
          <p:cNvSpPr>
            <a:spLocks noGrp="1"/>
          </p:cNvSpPr>
          <p:nvPr>
            <p:ph idx="1"/>
          </p:nvPr>
        </p:nvSpPr>
        <p:spPr>
          <a:xfrm>
            <a:off x="401629" y="1330035"/>
            <a:ext cx="11388741" cy="4730276"/>
          </a:xfrm>
        </p:spPr>
        <p:txBody>
          <a:bodyPr>
            <a:normAutofit fontScale="92500" lnSpcReduction="10000"/>
          </a:bodyPr>
          <a:lstStyle/>
          <a:p>
            <a:pPr algn="l" rtl="0" fontAlgn="base">
              <a:buFont typeface="Arial" panose="020B0604020202020204" pitchFamily="34" charset="0"/>
              <a:buChar char="•"/>
            </a:pPr>
            <a:r>
              <a:rPr lang="en-CA" sz="2400" b="0" i="0" u="none" strike="noStrike">
                <a:solidFill>
                  <a:srgbClr val="000000"/>
                </a:solidFill>
                <a:effectLst/>
                <a:latin typeface="Arial" panose="020B0604020202020204" pitchFamily="34" charset="0"/>
              </a:rPr>
              <a:t>Susan, a white-identified staff, was talking with a group of Racialized co-workers, during the conversation, Susan said: “ How can I better support Black, Indigenous, and Racialized students…I am finding it really hard to meet their needs…”. One of her co-workers responds “how about you do some research instead of asking us to find the answers for you”. </a:t>
            </a:r>
            <a:r>
              <a:rPr lang="en-CA" sz="2400" b="0" i="0">
                <a:solidFill>
                  <a:srgbClr val="000000"/>
                </a:solidFill>
                <a:effectLst/>
                <a:latin typeface="Arial" panose="020B0604020202020204" pitchFamily="34" charset="0"/>
              </a:rPr>
              <a:t>​</a:t>
            </a:r>
          </a:p>
          <a:p>
            <a:pPr algn="l" rtl="0" fontAlgn="base">
              <a:buFont typeface="Arial" panose="020B0604020202020204" pitchFamily="34" charset="0"/>
              <a:buChar char="•"/>
            </a:pPr>
            <a:r>
              <a:rPr lang="en-CA" sz="2400" b="0" i="0" u="none" strike="noStrike">
                <a:solidFill>
                  <a:srgbClr val="000000"/>
                </a:solidFill>
                <a:effectLst/>
                <a:latin typeface="Arial" panose="020B0604020202020204" pitchFamily="34" charset="0"/>
              </a:rPr>
              <a:t>Questions: </a:t>
            </a:r>
            <a:r>
              <a:rPr lang="en-CA" sz="2400" b="0" i="0">
                <a:solidFill>
                  <a:srgbClr val="000000"/>
                </a:solidFill>
                <a:effectLst/>
                <a:latin typeface="Arial" panose="020B0604020202020204" pitchFamily="34" charset="0"/>
              </a:rPr>
              <a:t>​</a:t>
            </a:r>
          </a:p>
          <a:p>
            <a:pPr lvl="1" fontAlgn="base">
              <a:buFont typeface="Arial" panose="020B0604020202020204" pitchFamily="34" charset="0"/>
              <a:buChar char="•"/>
            </a:pPr>
            <a:r>
              <a:rPr lang="en-CA" b="0" i="0" u="none" strike="noStrike">
                <a:solidFill>
                  <a:srgbClr val="000000"/>
                </a:solidFill>
                <a:effectLst/>
                <a:latin typeface="Arial" panose="020B0604020202020204" pitchFamily="34" charset="0"/>
              </a:rPr>
              <a:t>What would your initial response be to this situation?</a:t>
            </a:r>
            <a:r>
              <a:rPr lang="en-US" b="0" i="0">
                <a:solidFill>
                  <a:srgbClr val="000000"/>
                </a:solidFill>
                <a:effectLst/>
                <a:latin typeface="Arial" panose="020B0604020202020204" pitchFamily="34" charset="0"/>
              </a:rPr>
              <a:t>​</a:t>
            </a:r>
          </a:p>
          <a:p>
            <a:pPr lvl="1" fontAlgn="base">
              <a:buFont typeface="Arial" panose="020B0604020202020204" pitchFamily="34" charset="0"/>
              <a:buChar char="•"/>
            </a:pPr>
            <a:r>
              <a:rPr lang="en-CA" b="0" i="0" u="none" strike="noStrike">
                <a:solidFill>
                  <a:srgbClr val="000000"/>
                </a:solidFill>
                <a:effectLst/>
                <a:latin typeface="Arial" panose="020B0604020202020204" pitchFamily="34" charset="0"/>
              </a:rPr>
              <a:t>Is this a form of individual or systemic racism?</a:t>
            </a:r>
            <a:r>
              <a:rPr lang="en-US" b="0" i="0">
                <a:solidFill>
                  <a:srgbClr val="000000"/>
                </a:solidFill>
                <a:effectLst/>
                <a:latin typeface="Arial" panose="020B0604020202020204" pitchFamily="34" charset="0"/>
              </a:rPr>
              <a:t>​</a:t>
            </a:r>
          </a:p>
          <a:p>
            <a:pPr lvl="1" fontAlgn="base">
              <a:buFont typeface="Arial" panose="020B0604020202020204" pitchFamily="34" charset="0"/>
              <a:buChar char="•"/>
            </a:pPr>
            <a:r>
              <a:rPr lang="en-CA" b="0" i="0" u="none" strike="noStrike">
                <a:solidFill>
                  <a:srgbClr val="000000"/>
                </a:solidFill>
                <a:effectLst/>
                <a:latin typeface="Arial" panose="020B0604020202020204" pitchFamily="34" charset="0"/>
              </a:rPr>
              <a:t>Does the history of racism in Canada play into this scenario? If yes, how so? </a:t>
            </a:r>
            <a:r>
              <a:rPr lang="en-US" b="0" i="0">
                <a:solidFill>
                  <a:srgbClr val="000000"/>
                </a:solidFill>
                <a:effectLst/>
                <a:latin typeface="Arial" panose="020B0604020202020204" pitchFamily="34" charset="0"/>
              </a:rPr>
              <a:t>​</a:t>
            </a:r>
          </a:p>
          <a:p>
            <a:pPr lvl="1" fontAlgn="base">
              <a:buFont typeface="Arial" panose="020B0604020202020204" pitchFamily="34" charset="0"/>
              <a:buChar char="•"/>
            </a:pPr>
            <a:r>
              <a:rPr lang="en-CA" b="0" i="0" u="none" strike="noStrike">
                <a:solidFill>
                  <a:srgbClr val="000000"/>
                </a:solidFill>
                <a:effectLst/>
                <a:latin typeface="Arial" panose="020B0604020202020204" pitchFamily="34" charset="0"/>
              </a:rPr>
              <a:t>How could this have been handled differently- both in the moment and afterward?</a:t>
            </a:r>
            <a:r>
              <a:rPr lang="en-US" b="0" i="0">
                <a:solidFill>
                  <a:srgbClr val="000000"/>
                </a:solidFill>
                <a:effectLst/>
                <a:latin typeface="Arial" panose="020B0604020202020204" pitchFamily="34" charset="0"/>
              </a:rPr>
              <a:t>​</a:t>
            </a:r>
          </a:p>
          <a:p>
            <a:pPr lvl="1" fontAlgn="base">
              <a:buFont typeface="Arial" panose="020B0604020202020204" pitchFamily="34" charset="0"/>
              <a:buChar char="•"/>
            </a:pPr>
            <a:r>
              <a:rPr lang="en-CA" b="0" i="0" u="none" strike="noStrike">
                <a:solidFill>
                  <a:srgbClr val="000000"/>
                </a:solidFill>
                <a:effectLst/>
                <a:latin typeface="Arial" panose="020B0604020202020204" pitchFamily="34" charset="0"/>
              </a:rPr>
              <a:t>If you were the manager how would you address this concern?</a:t>
            </a:r>
            <a:endParaRPr lang="en-US" b="0" i="0">
              <a:solidFill>
                <a:srgbClr val="000000"/>
              </a:solidFill>
              <a:effectLst/>
              <a:latin typeface="Arial" panose="020B0604020202020204" pitchFamily="34" charset="0"/>
            </a:endParaRPr>
          </a:p>
        </p:txBody>
      </p:sp>
      <p:pic>
        <p:nvPicPr>
          <p:cNvPr id="4" name="Audio Recording Feb 15, 2024 at 10:24:10 AM">
            <a:hlinkClick r:id="" action="ppaction://media"/>
            <a:extLst>
              <a:ext uri="{FF2B5EF4-FFF2-40B4-BE49-F238E27FC236}">
                <a16:creationId xmlns:a16="http://schemas.microsoft.com/office/drawing/2014/main" id="{9B852E0D-15DC-1068-3A18-58C6C418F59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5467" y="6017492"/>
            <a:ext cx="812800" cy="812800"/>
          </a:xfrm>
          <a:prstGeom prst="rect">
            <a:avLst/>
          </a:prstGeom>
          <a:solidFill>
            <a:schemeClr val="accent2"/>
          </a:solidFill>
        </p:spPr>
      </p:pic>
    </p:spTree>
    <p:extLst>
      <p:ext uri="{BB962C8B-B14F-4D97-AF65-F5344CB8AC3E}">
        <p14:creationId xmlns:p14="http://schemas.microsoft.com/office/powerpoint/2010/main" val="132028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0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29D93-8D51-4E1D-AF9A-4BB00CB2D82E}"/>
              </a:ext>
            </a:extLst>
          </p:cNvPr>
          <p:cNvSpPr>
            <a:spLocks noGrp="1"/>
          </p:cNvSpPr>
          <p:nvPr>
            <p:ph type="title"/>
          </p:nvPr>
        </p:nvSpPr>
        <p:spPr/>
        <p:txBody>
          <a:bodyPr/>
          <a:lstStyle/>
          <a:p>
            <a:r>
              <a:rPr lang="en-CA"/>
              <a:t>Case Study 4: </a:t>
            </a:r>
          </a:p>
        </p:txBody>
      </p:sp>
      <p:sp>
        <p:nvSpPr>
          <p:cNvPr id="5" name="Content Placeholder 2">
            <a:extLst>
              <a:ext uri="{FF2B5EF4-FFF2-40B4-BE49-F238E27FC236}">
                <a16:creationId xmlns:a16="http://schemas.microsoft.com/office/drawing/2014/main" id="{4F98B8A7-EE44-ACA5-4908-A267C99F2513}"/>
              </a:ext>
            </a:extLst>
          </p:cNvPr>
          <p:cNvSpPr>
            <a:spLocks noGrp="1"/>
          </p:cNvSpPr>
          <p:nvPr>
            <p:ph idx="1"/>
          </p:nvPr>
        </p:nvSpPr>
        <p:spPr>
          <a:xfrm>
            <a:off x="259883" y="1485900"/>
            <a:ext cx="11569729" cy="4709948"/>
          </a:xfrm>
        </p:spPr>
        <p:txBody>
          <a:bodyPr>
            <a:normAutofit/>
          </a:bodyPr>
          <a:lstStyle/>
          <a:p>
            <a:pPr algn="l" rtl="0" fontAlgn="base">
              <a:buFont typeface="Arial" panose="020B0604020202020204" pitchFamily="34" charset="0"/>
              <a:buChar char="•"/>
            </a:pPr>
            <a:r>
              <a:rPr lang="en-CA" sz="2000" b="0" i="0" u="none" strike="noStrike">
                <a:solidFill>
                  <a:srgbClr val="000000"/>
                </a:solidFill>
                <a:effectLst/>
                <a:latin typeface="Arial" panose="020B0604020202020204" pitchFamily="34" charset="0"/>
              </a:rPr>
              <a:t>A Black student shares with you that every time they walk into the washrooms located in the engineering building other students gasp in surprise as if they were not expecting them to walk into the space. They expressed that this experience is very concerning and causes them a lot of discomfort….you advise the person that they should report this concern but they do not wish to escalate the matter. </a:t>
            </a:r>
            <a:r>
              <a:rPr lang="en-CA" sz="2000" b="0" i="0">
                <a:solidFill>
                  <a:srgbClr val="000000"/>
                </a:solidFill>
                <a:effectLst/>
                <a:latin typeface="Arial" panose="020B0604020202020204" pitchFamily="34" charset="0"/>
              </a:rPr>
              <a:t>​</a:t>
            </a:r>
          </a:p>
          <a:p>
            <a:pPr algn="l" rtl="0" fontAlgn="base">
              <a:buFont typeface="Arial" panose="020B0604020202020204" pitchFamily="34" charset="0"/>
              <a:buChar char="•"/>
            </a:pPr>
            <a:r>
              <a:rPr lang="en-CA" sz="2000" b="0" i="0" u="none" strike="noStrike">
                <a:solidFill>
                  <a:srgbClr val="000000"/>
                </a:solidFill>
                <a:effectLst/>
                <a:latin typeface="Arial" panose="020B0604020202020204" pitchFamily="34" charset="0"/>
              </a:rPr>
              <a:t>Questions: </a:t>
            </a:r>
            <a:r>
              <a:rPr lang="en-CA" sz="2000" b="0" i="0">
                <a:solidFill>
                  <a:srgbClr val="000000"/>
                </a:solidFill>
                <a:effectLst/>
                <a:latin typeface="Arial" panose="020B0604020202020204" pitchFamily="34" charset="0"/>
              </a:rPr>
              <a:t>​</a:t>
            </a:r>
          </a:p>
          <a:p>
            <a:pPr lvl="1" fontAlgn="base">
              <a:buFont typeface="Arial" panose="020B0604020202020204" pitchFamily="34" charset="0"/>
              <a:buChar char="•"/>
            </a:pPr>
            <a:r>
              <a:rPr lang="en-CA" sz="1600" b="0" i="0" u="none" strike="noStrike">
                <a:solidFill>
                  <a:srgbClr val="000000"/>
                </a:solidFill>
                <a:effectLst/>
                <a:latin typeface="Arial" panose="020B0604020202020204" pitchFamily="34" charset="0"/>
              </a:rPr>
              <a:t>What would your initial response be to this situation?</a:t>
            </a:r>
            <a:r>
              <a:rPr lang="en-US" sz="1600" b="0" i="0">
                <a:solidFill>
                  <a:srgbClr val="000000"/>
                </a:solidFill>
                <a:effectLst/>
                <a:latin typeface="Arial" panose="020B0604020202020204" pitchFamily="34" charset="0"/>
              </a:rPr>
              <a:t>​</a:t>
            </a:r>
          </a:p>
          <a:p>
            <a:pPr lvl="1" fontAlgn="base">
              <a:buFont typeface="Arial" panose="020B0604020202020204" pitchFamily="34" charset="0"/>
              <a:buChar char="•"/>
            </a:pPr>
            <a:r>
              <a:rPr lang="en-CA" sz="1600" b="0" i="0" u="none" strike="noStrike">
                <a:solidFill>
                  <a:srgbClr val="000000"/>
                </a:solidFill>
                <a:effectLst/>
                <a:latin typeface="Arial" panose="020B0604020202020204" pitchFamily="34" charset="0"/>
              </a:rPr>
              <a:t>Is this a form of individual or systemic racism?</a:t>
            </a:r>
            <a:r>
              <a:rPr lang="en-US" sz="1600" b="0" i="0">
                <a:solidFill>
                  <a:srgbClr val="000000"/>
                </a:solidFill>
                <a:effectLst/>
                <a:latin typeface="Arial" panose="020B0604020202020204" pitchFamily="34" charset="0"/>
              </a:rPr>
              <a:t>​</a:t>
            </a:r>
          </a:p>
          <a:p>
            <a:pPr lvl="1" fontAlgn="base">
              <a:buFont typeface="Arial" panose="020B0604020202020204" pitchFamily="34" charset="0"/>
              <a:buChar char="•"/>
            </a:pPr>
            <a:r>
              <a:rPr lang="en-CA" sz="1600" b="0" i="0" u="none" strike="noStrike">
                <a:solidFill>
                  <a:srgbClr val="000000"/>
                </a:solidFill>
                <a:effectLst/>
                <a:latin typeface="Arial" panose="020B0604020202020204" pitchFamily="34" charset="0"/>
              </a:rPr>
              <a:t>Does the history of racism in Canada play into this scenario? If yes, how so? </a:t>
            </a:r>
            <a:r>
              <a:rPr lang="en-US" sz="1600" b="0" i="0">
                <a:solidFill>
                  <a:srgbClr val="000000"/>
                </a:solidFill>
                <a:effectLst/>
                <a:latin typeface="Arial" panose="020B0604020202020204" pitchFamily="34" charset="0"/>
              </a:rPr>
              <a:t>​</a:t>
            </a:r>
          </a:p>
          <a:p>
            <a:pPr lvl="1" fontAlgn="base">
              <a:buFont typeface="Arial" panose="020B0604020202020204" pitchFamily="34" charset="0"/>
              <a:buChar char="•"/>
            </a:pPr>
            <a:r>
              <a:rPr lang="en-CA" sz="1600" b="0" i="0" u="none" strike="noStrike">
                <a:solidFill>
                  <a:srgbClr val="000000"/>
                </a:solidFill>
                <a:effectLst/>
                <a:latin typeface="Arial" panose="020B0604020202020204" pitchFamily="34" charset="0"/>
              </a:rPr>
              <a:t>How can we support someone who does not wish to make a disclosure?</a:t>
            </a:r>
            <a:endParaRPr lang="en-US" sz="1600" b="0" i="0">
              <a:solidFill>
                <a:srgbClr val="000000"/>
              </a:solidFill>
              <a:effectLst/>
              <a:latin typeface="Arial" panose="020B0604020202020204" pitchFamily="34" charset="0"/>
            </a:endParaRPr>
          </a:p>
          <a:p>
            <a:pPr marL="457200" lvl="1" indent="0">
              <a:buNone/>
            </a:pPr>
            <a:endParaRPr lang="en-CA"/>
          </a:p>
          <a:p>
            <a:endParaRPr lang="en-CA" sz="2800"/>
          </a:p>
        </p:txBody>
      </p:sp>
      <p:pic>
        <p:nvPicPr>
          <p:cNvPr id="4" name="Audio Recording Feb 15, 2024 at 10:26:28 AM">
            <a:hlinkClick r:id="" action="ppaction://media"/>
            <a:extLst>
              <a:ext uri="{FF2B5EF4-FFF2-40B4-BE49-F238E27FC236}">
                <a16:creationId xmlns:a16="http://schemas.microsoft.com/office/drawing/2014/main" id="{52C77550-E726-D19C-5AF2-26ABEB9165C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9883" y="5789448"/>
            <a:ext cx="812800" cy="812800"/>
          </a:xfrm>
          <a:prstGeom prst="rect">
            <a:avLst/>
          </a:prstGeom>
          <a:solidFill>
            <a:schemeClr val="accent2"/>
          </a:solidFill>
        </p:spPr>
      </p:pic>
    </p:spTree>
    <p:extLst>
      <p:ext uri="{BB962C8B-B14F-4D97-AF65-F5344CB8AC3E}">
        <p14:creationId xmlns:p14="http://schemas.microsoft.com/office/powerpoint/2010/main" val="89398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6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0600-0ADE-4352-90FD-07D124B07B4D}"/>
              </a:ext>
            </a:extLst>
          </p:cNvPr>
          <p:cNvSpPr>
            <a:spLocks noGrp="1"/>
          </p:cNvSpPr>
          <p:nvPr>
            <p:ph type="title"/>
          </p:nvPr>
        </p:nvSpPr>
        <p:spPr/>
        <p:txBody>
          <a:bodyPr/>
          <a:lstStyle/>
          <a:p>
            <a:r>
              <a:rPr lang="en-US"/>
              <a:t>Post Response Work:</a:t>
            </a:r>
            <a:endParaRPr lang="en-CA"/>
          </a:p>
        </p:txBody>
      </p:sp>
      <p:sp>
        <p:nvSpPr>
          <p:cNvPr id="5" name="Content Placeholder 4">
            <a:extLst>
              <a:ext uri="{FF2B5EF4-FFF2-40B4-BE49-F238E27FC236}">
                <a16:creationId xmlns:a16="http://schemas.microsoft.com/office/drawing/2014/main" id="{AC71A36E-9479-4D21-90E7-31644DCB2FD7}"/>
              </a:ext>
            </a:extLst>
          </p:cNvPr>
          <p:cNvSpPr>
            <a:spLocks noGrp="1"/>
          </p:cNvSpPr>
          <p:nvPr>
            <p:ph idx="1"/>
          </p:nvPr>
        </p:nvSpPr>
        <p:spPr/>
        <p:txBody>
          <a:bodyPr>
            <a:normAutofit/>
          </a:bodyPr>
          <a:lstStyle/>
          <a:p>
            <a:endParaRPr lang="en-CA">
              <a:latin typeface="+mn-lt"/>
            </a:endParaRPr>
          </a:p>
          <a:p>
            <a:endParaRPr lang="en-US" b="0" i="0">
              <a:solidFill>
                <a:srgbClr val="212529"/>
              </a:solidFill>
              <a:effectLst/>
              <a:latin typeface="+mn-lt"/>
            </a:endParaRPr>
          </a:p>
          <a:p>
            <a:endParaRPr lang="en-CA"/>
          </a:p>
        </p:txBody>
      </p:sp>
      <p:sp>
        <p:nvSpPr>
          <p:cNvPr id="4" name="Content Placeholder 2">
            <a:extLst>
              <a:ext uri="{FF2B5EF4-FFF2-40B4-BE49-F238E27FC236}">
                <a16:creationId xmlns:a16="http://schemas.microsoft.com/office/drawing/2014/main" id="{5ABBB4F2-1DC6-A27C-596C-B2A3407B4D1A}"/>
              </a:ext>
            </a:extLst>
          </p:cNvPr>
          <p:cNvSpPr txBox="1">
            <a:spLocks/>
          </p:cNvSpPr>
          <p:nvPr/>
        </p:nvSpPr>
        <p:spPr>
          <a:xfrm>
            <a:off x="259882" y="1330035"/>
            <a:ext cx="11540126" cy="5148470"/>
          </a:xfrm>
          <a:prstGeom prst="rect">
            <a:avLst/>
          </a:prstGeom>
        </p:spPr>
        <p:txBody>
          <a:bodyPr vert="horz" lIns="91440" tIns="45720" rIns="91440" bIns="45720" rtlCol="0">
            <a:normAutofit fontScale="92500" lnSpcReduction="20000"/>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CA"/>
              <a:t>Take a moment (check in with yourself) how are you doing?</a:t>
            </a:r>
          </a:p>
          <a:p>
            <a:pPr marL="457200" indent="-457200">
              <a:buFont typeface="+mj-lt"/>
              <a:buAutoNum type="arabicPeriod"/>
            </a:pPr>
            <a:r>
              <a:rPr lang="en-CA"/>
              <a:t>Reflect-check in with supervisor or supports</a:t>
            </a:r>
          </a:p>
          <a:p>
            <a:pPr marL="457200" indent="-457200">
              <a:buFont typeface="+mj-lt"/>
              <a:buAutoNum type="arabicPeriod"/>
            </a:pPr>
            <a:r>
              <a:rPr lang="en-CA"/>
              <a:t>Documentation of the incident:</a:t>
            </a:r>
          </a:p>
          <a:p>
            <a:pPr lvl="1"/>
            <a:r>
              <a:rPr lang="en-CA"/>
              <a:t>Avoid telling a story. Only state the facts</a:t>
            </a:r>
          </a:p>
          <a:p>
            <a:pPr lvl="1"/>
            <a:r>
              <a:rPr lang="en-CA"/>
              <a:t>Example: the individual was aggressively loud when they said XYZ…instead say, the person said XYZ </a:t>
            </a:r>
          </a:p>
          <a:p>
            <a:pPr marL="457200" indent="-457200">
              <a:buFont typeface="+mj-lt"/>
              <a:buAutoNum type="arabicPeriod"/>
            </a:pPr>
            <a:r>
              <a:rPr lang="en-CA"/>
              <a:t>Reset</a:t>
            </a:r>
          </a:p>
          <a:p>
            <a:pPr lvl="2"/>
            <a:r>
              <a:rPr lang="en-CA"/>
              <a:t>Debrief in a group, on ways to actively address concerns </a:t>
            </a:r>
          </a:p>
          <a:p>
            <a:pPr lvl="2"/>
            <a:r>
              <a:rPr lang="en-CA"/>
              <a:t>Engage in trauma work (vicarious trauma prevention) </a:t>
            </a:r>
          </a:p>
          <a:p>
            <a:pPr lvl="2"/>
            <a:r>
              <a:rPr lang="en-CA"/>
              <a:t>Engage in learning </a:t>
            </a:r>
          </a:p>
          <a:p>
            <a:pPr marL="457200" indent="-457200">
              <a:buFont typeface="+mj-lt"/>
              <a:buAutoNum type="arabicPeriod"/>
            </a:pPr>
            <a:r>
              <a:rPr lang="en-CA"/>
              <a:t>Identify trends or gaps in the process that allow for opportunities for system-level changes </a:t>
            </a:r>
          </a:p>
          <a:p>
            <a:endParaRPr lang="en-CA"/>
          </a:p>
        </p:txBody>
      </p:sp>
      <p:pic>
        <p:nvPicPr>
          <p:cNvPr id="3" name="Audio Recording Feb 12, 2024 at 9:55:14 AM">
            <a:hlinkClick r:id="" action="ppaction://media"/>
            <a:extLst>
              <a:ext uri="{FF2B5EF4-FFF2-40B4-BE49-F238E27FC236}">
                <a16:creationId xmlns:a16="http://schemas.microsoft.com/office/drawing/2014/main" id="{4E40AB66-653B-7F2E-3C9B-6CCF15D44A1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6039263"/>
            <a:ext cx="812800" cy="812800"/>
          </a:xfrm>
          <a:prstGeom prst="rect">
            <a:avLst/>
          </a:prstGeom>
          <a:solidFill>
            <a:schemeClr val="accent2"/>
          </a:solidFill>
        </p:spPr>
      </p:pic>
    </p:spTree>
    <p:extLst>
      <p:ext uri="{BB962C8B-B14F-4D97-AF65-F5344CB8AC3E}">
        <p14:creationId xmlns:p14="http://schemas.microsoft.com/office/powerpoint/2010/main" val="348225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4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0483B-C1C6-FB9E-1A37-789AA3929FB8}"/>
              </a:ext>
            </a:extLst>
          </p:cNvPr>
          <p:cNvSpPr>
            <a:spLocks noGrp="1"/>
          </p:cNvSpPr>
          <p:nvPr>
            <p:ph type="title"/>
          </p:nvPr>
        </p:nvSpPr>
        <p:spPr/>
        <p:txBody>
          <a:bodyPr/>
          <a:lstStyle/>
          <a:p>
            <a:r>
              <a:rPr lang="en-CA"/>
              <a:t>On campus resources </a:t>
            </a:r>
          </a:p>
        </p:txBody>
      </p:sp>
      <p:sp>
        <p:nvSpPr>
          <p:cNvPr id="7" name="Content Placeholder 2">
            <a:extLst>
              <a:ext uri="{FF2B5EF4-FFF2-40B4-BE49-F238E27FC236}">
                <a16:creationId xmlns:a16="http://schemas.microsoft.com/office/drawing/2014/main" id="{EDA38422-5B4E-E9F6-0FCE-3666155C7652}"/>
              </a:ext>
            </a:extLst>
          </p:cNvPr>
          <p:cNvSpPr>
            <a:spLocks noGrp="1"/>
          </p:cNvSpPr>
          <p:nvPr>
            <p:ph idx="1"/>
          </p:nvPr>
        </p:nvSpPr>
        <p:spPr>
          <a:xfrm>
            <a:off x="259882" y="1413163"/>
            <a:ext cx="11569729" cy="5010729"/>
          </a:xfrm>
        </p:spPr>
        <p:txBody>
          <a:bodyPr vert="horz" lIns="91440" tIns="45720" rIns="91440" bIns="45720" rtlCol="0" anchor="t">
            <a:normAutofit/>
          </a:bodyPr>
          <a:lstStyle/>
          <a:p>
            <a:pPr>
              <a:buClr>
                <a:srgbClr val="000000"/>
              </a:buClr>
            </a:pPr>
            <a:r>
              <a:rPr lang="en-CA" dirty="0"/>
              <a:t>Policy 33 (formalized grievance) on the grounds of </a:t>
            </a:r>
            <a:r>
              <a:rPr lang="en-CA" i="1" dirty="0"/>
              <a:t>Ethical Behavior </a:t>
            </a:r>
            <a:endParaRPr lang="en-US" dirty="0"/>
          </a:p>
          <a:p>
            <a:pPr>
              <a:buClr>
                <a:srgbClr val="000000"/>
              </a:buClr>
            </a:pPr>
            <a:r>
              <a:rPr lang="en-CA" dirty="0"/>
              <a:t>EDI-R Office: Anti-Racism Unit </a:t>
            </a:r>
          </a:p>
          <a:p>
            <a:pPr lvl="1">
              <a:buClr>
                <a:srgbClr val="000000"/>
              </a:buClr>
            </a:pPr>
            <a:r>
              <a:rPr lang="en-US" u="sng" dirty="0">
                <a:solidFill>
                  <a:srgbClr val="353535"/>
                </a:solidFill>
                <a:hlinkClick r:id="rId5"/>
              </a:rPr>
              <a:t>EDI-R Intake Form | Human Rights, Equity and Inclusion | University of Waterloo (uwaterloo.ca)</a:t>
            </a:r>
            <a:endParaRPr lang="en-CA" dirty="0">
              <a:solidFill>
                <a:srgbClr val="000000"/>
              </a:solidFill>
              <a:hlinkClick r:id="rId5"/>
            </a:endParaRPr>
          </a:p>
          <a:p>
            <a:pPr>
              <a:buClr>
                <a:srgbClr val="000000"/>
              </a:buClr>
            </a:pPr>
            <a:r>
              <a:rPr lang="en-CA" dirty="0">
                <a:solidFill>
                  <a:srgbClr val="000000"/>
                </a:solidFill>
              </a:rPr>
              <a:t>University of Waterloo Staff Association (UWSA) reporting form (online reporting form on any issue </a:t>
            </a:r>
            <a:r>
              <a:rPr lang="en-CA" b="0" i="0" strike="noStrike" dirty="0">
                <a:solidFill>
                  <a:srgbClr val="000000"/>
                </a:solidFill>
                <a:effectLst/>
              </a:rPr>
              <a:t>of </a:t>
            </a:r>
            <a:r>
              <a:rPr lang="en-CA" dirty="0">
                <a:solidFill>
                  <a:srgbClr val="000000"/>
                </a:solidFill>
              </a:rPr>
              <a:t>oppression including racism)</a:t>
            </a:r>
          </a:p>
          <a:p>
            <a:pPr>
              <a:buClr>
                <a:srgbClr val="000000"/>
              </a:buClr>
            </a:pPr>
            <a:r>
              <a:rPr lang="en-CA" dirty="0">
                <a:solidFill>
                  <a:srgbClr val="000000"/>
                </a:solidFill>
              </a:rPr>
              <a:t>University of Waterloo Undergraduate Student Association (WUSA) Incident Reporting Form </a:t>
            </a:r>
            <a:endParaRPr lang="en-CA" dirty="0"/>
          </a:p>
          <a:p>
            <a:pPr>
              <a:buClr>
                <a:srgbClr val="000000"/>
              </a:buClr>
            </a:pPr>
            <a:r>
              <a:rPr lang="en-CA" dirty="0"/>
              <a:t>Accessibility accommodations for racialized trauma (Students only)</a:t>
            </a:r>
          </a:p>
        </p:txBody>
      </p:sp>
      <p:pic>
        <p:nvPicPr>
          <p:cNvPr id="4" name="Audio Recording Feb 12, 2024 at 10:14:36 AM">
            <a:hlinkClick r:id="" action="ppaction://media"/>
            <a:extLst>
              <a:ext uri="{FF2B5EF4-FFF2-40B4-BE49-F238E27FC236}">
                <a16:creationId xmlns:a16="http://schemas.microsoft.com/office/drawing/2014/main" id="{EBA0D479-9A03-6676-EAF6-C6F2476C506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6339" y="6017492"/>
            <a:ext cx="812800" cy="812800"/>
          </a:xfrm>
          <a:prstGeom prst="rect">
            <a:avLst/>
          </a:prstGeom>
          <a:solidFill>
            <a:schemeClr val="accent2"/>
          </a:solidFill>
        </p:spPr>
      </p:pic>
    </p:spTree>
    <p:extLst>
      <p:ext uri="{BB962C8B-B14F-4D97-AF65-F5344CB8AC3E}">
        <p14:creationId xmlns:p14="http://schemas.microsoft.com/office/powerpoint/2010/main" val="137714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5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71324-CABB-F12D-934B-6451A972D925}"/>
              </a:ext>
            </a:extLst>
          </p:cNvPr>
          <p:cNvSpPr>
            <a:spLocks noGrp="1"/>
          </p:cNvSpPr>
          <p:nvPr>
            <p:ph type="title"/>
          </p:nvPr>
        </p:nvSpPr>
        <p:spPr/>
        <p:txBody>
          <a:bodyPr/>
          <a:lstStyle/>
          <a:p>
            <a:r>
              <a:rPr lang="en-CA"/>
              <a:t>References </a:t>
            </a:r>
          </a:p>
        </p:txBody>
      </p:sp>
      <p:sp>
        <p:nvSpPr>
          <p:cNvPr id="4" name="Rectangle 1">
            <a:extLst>
              <a:ext uri="{FF2B5EF4-FFF2-40B4-BE49-F238E27FC236}">
                <a16:creationId xmlns:a16="http://schemas.microsoft.com/office/drawing/2014/main" id="{3D537C49-638F-5DB8-8539-2627E968DDB0}"/>
              </a:ext>
            </a:extLst>
          </p:cNvPr>
          <p:cNvSpPr>
            <a:spLocks noGrp="1" noChangeArrowheads="1"/>
          </p:cNvSpPr>
          <p:nvPr>
            <p:ph idx="1"/>
          </p:nvPr>
        </p:nvSpPr>
        <p:spPr bwMode="auto">
          <a:xfrm>
            <a:off x="259882" y="1317787"/>
            <a:ext cx="11064610" cy="478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ABC7 News Bay Area. (2020, July 9). </a:t>
            </a:r>
            <a:r>
              <a:rPr kumimoji="0" lang="en-US" altLang="en-US" sz="20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are structural, institutional and systemic racism?</a:t>
            </a:r>
            <a:r>
              <a:rPr kumimoji="0" lang="en-US" altLang="en-US"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a:t>
            </a:r>
            <a:r>
              <a:rPr kumimoji="0" lang="en-US" altLang="en-US" sz="2000" b="0" i="0"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Youtube</a:t>
            </a:r>
            <a:r>
              <a:rPr kumimoji="0" lang="en-US" altLang="en-US"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Canada: </a:t>
            </a:r>
            <a:r>
              <a:rPr kumimoji="0" lang="en-US" altLang="en-US"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https://www.youtube.com/watch?v=GtOOj5YvMyc</a:t>
            </a:r>
            <a:endParaRPr kumimoji="0" lang="en-US" altLang="en-US"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2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Ahmed, S. (2021). </a:t>
            </a:r>
            <a:r>
              <a:rPr kumimoji="0" lang="en-US" altLang="en-US" sz="20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Complaint!</a:t>
            </a:r>
            <a:r>
              <a:rPr kumimoji="0" lang="en-US" altLang="en-US"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London: Duke University Press.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2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Crucial Learning. (2020, October 19). </a:t>
            </a:r>
            <a:r>
              <a:rPr kumimoji="0" lang="en-US" altLang="en-US" sz="20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 to Respond to Racism in the Workplace</a:t>
            </a:r>
            <a:r>
              <a:rPr kumimoji="0" lang="en-US" altLang="en-US"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YouTube Canada: </a:t>
            </a:r>
            <a:r>
              <a:rPr kumimoji="0" lang="en-US" altLang="en-US"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https://www.youtube.com/watch?v=xWyDLJFt3XU</a:t>
            </a:r>
            <a:endParaRPr kumimoji="0" lang="en-US" altLang="en-US"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2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Institute of Gender and Health. (2021, February). </a:t>
            </a:r>
            <a:r>
              <a:rPr kumimoji="0" lang="en-US" altLang="en-US" sz="20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MEET THE METHODS SERIES: Qualitative intersectional study design and primary data collection.</a:t>
            </a:r>
            <a:r>
              <a:rPr kumimoji="0" lang="en-US" altLang="en-US"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Canadian Institutes of Health Research: Meet the Methods Series: Quantitative intersectional study design and primary data collection (cihr-irsc.gc.ca)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2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Kendi</a:t>
            </a:r>
            <a:r>
              <a:rPr kumimoji="0" lang="en-US" altLang="en-US"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 X. (2019). </a:t>
            </a:r>
            <a:r>
              <a:rPr kumimoji="0" lang="en-US" altLang="en-US" sz="20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 to be an Antiracist.</a:t>
            </a:r>
            <a:r>
              <a:rPr kumimoji="0" lang="en-US" altLang="en-US"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One World.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2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5212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BEFA35-2431-DE25-FB39-A2DBFA76CA49}"/>
              </a:ext>
            </a:extLst>
          </p:cNvPr>
          <p:cNvSpPr>
            <a:spLocks noGrp="1"/>
          </p:cNvSpPr>
          <p:nvPr>
            <p:ph type="title"/>
          </p:nvPr>
        </p:nvSpPr>
        <p:spPr/>
        <p:txBody>
          <a:bodyPr/>
          <a:lstStyle/>
          <a:p>
            <a:r>
              <a:rPr lang="en-CA"/>
              <a:t>Disclosures of Racism </a:t>
            </a:r>
          </a:p>
        </p:txBody>
      </p:sp>
    </p:spTree>
    <p:extLst>
      <p:ext uri="{BB962C8B-B14F-4D97-AF65-F5344CB8AC3E}">
        <p14:creationId xmlns:p14="http://schemas.microsoft.com/office/powerpoint/2010/main" val="323112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76FBB-E638-5A2A-3F0E-BF463685EB1E}"/>
              </a:ext>
            </a:extLst>
          </p:cNvPr>
          <p:cNvSpPr>
            <a:spLocks noGrp="1"/>
          </p:cNvSpPr>
          <p:nvPr>
            <p:ph type="title"/>
          </p:nvPr>
        </p:nvSpPr>
        <p:spPr/>
        <p:txBody>
          <a:bodyPr/>
          <a:lstStyle/>
          <a:p>
            <a:r>
              <a:rPr lang="en-CA"/>
              <a:t>References continue</a:t>
            </a:r>
          </a:p>
        </p:txBody>
      </p:sp>
      <p:sp>
        <p:nvSpPr>
          <p:cNvPr id="3" name="Content Placeholder 2">
            <a:extLst>
              <a:ext uri="{FF2B5EF4-FFF2-40B4-BE49-F238E27FC236}">
                <a16:creationId xmlns:a16="http://schemas.microsoft.com/office/drawing/2014/main" id="{9B97CAC5-D4E7-1689-26EA-3B0344751B5F}"/>
              </a:ext>
            </a:extLst>
          </p:cNvPr>
          <p:cNvSpPr>
            <a:spLocks noGrp="1"/>
          </p:cNvSpPr>
          <p:nvPr>
            <p:ph idx="1"/>
          </p:nvPr>
        </p:nvSpPr>
        <p:spPr/>
        <p:txBody>
          <a:bodyPr>
            <a:normAutofit fontScale="850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Nomad Nation. (2017, January 13). </a:t>
            </a:r>
            <a:r>
              <a:rPr kumimoji="0" lang="en-US" altLang="en-US" sz="24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Dr Joy </a:t>
            </a:r>
            <a:r>
              <a:rPr kumimoji="0" lang="en-US" altLang="en-US" sz="2400" b="0" i="1"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Degruy</a:t>
            </a:r>
            <a:r>
              <a:rPr kumimoji="0" lang="en-US" altLang="en-US" sz="24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Leary: Cognitive Dissonance</a:t>
            </a:r>
            <a:r>
              <a:rPr kumimoji="0" lang="en-US" altLang="en-US" sz="2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YouTube Canada: </a:t>
            </a:r>
            <a:r>
              <a:rPr kumimoji="0" lang="en-US" altLang="en-US" sz="2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https://www.youtube.com/watch?v=lkMWUqN1JTU&amp;t=177s</a:t>
            </a:r>
            <a:endParaRPr kumimoji="0" lang="en-US" altLang="en-US" sz="2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2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 C. (2021, June 3). </a:t>
            </a:r>
            <a:r>
              <a:rPr kumimoji="0" lang="en-US" altLang="en-US" sz="24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pervasive problem of 'linguistic racism'</a:t>
            </a:r>
            <a:r>
              <a:rPr kumimoji="0" lang="en-US" altLang="en-US" sz="2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www.bbc.com: </a:t>
            </a:r>
            <a:r>
              <a:rPr kumimoji="0" lang="en-US" altLang="en-US" sz="2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https://www.bbc.com/worklife/article/20210528-the-pervasive-problem-of-linguistic-racism</a:t>
            </a:r>
            <a:endParaRPr kumimoji="0" lang="en-US" altLang="en-US" sz="2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2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Rose, T. (2015, December 14). </a:t>
            </a:r>
            <a:r>
              <a:rPr kumimoji="0" lang="en-US" altLang="en-US" sz="24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 Structural </a:t>
            </a:r>
            <a:r>
              <a:rPr kumimoji="0" lang="en-US" altLang="en-US" sz="2400" b="0" i="1"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Racims</a:t>
            </a:r>
            <a:r>
              <a:rPr kumimoji="0" lang="en-US" altLang="en-US" sz="24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Works</a:t>
            </a:r>
            <a:r>
              <a:rPr kumimoji="0" lang="en-US" altLang="en-US" sz="2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YouTube Canada: </a:t>
            </a:r>
            <a:r>
              <a:rPr kumimoji="0" lang="en-US" altLang="en-US" sz="2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https://www.youtube.com/watch?v=KT1vsOJctMk</a:t>
            </a:r>
            <a:endParaRPr kumimoji="0" lang="en-US" altLang="en-US" sz="2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2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RRC Polytech Library and Academic Services. (2022, July 2). </a:t>
            </a:r>
            <a:r>
              <a:rPr kumimoji="0" lang="en-US" altLang="en-US" sz="24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Anti-Racism Learning Toolkit</a:t>
            </a:r>
            <a:r>
              <a:rPr kumimoji="0" lang="en-US" altLang="en-US" sz="2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Red River College Polytechnic (RRC Polytech): </a:t>
            </a:r>
            <a:r>
              <a:rPr kumimoji="0" lang="en-US" altLang="en-US" sz="2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rPr>
              <a:t>https://library.rrc.ca/Anti-Racism/racism_canada</a:t>
            </a:r>
            <a:endParaRPr kumimoji="0" lang="en-US" altLang="en-US" sz="2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2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a:t>
            </a:r>
            <a:r>
              <a:rPr kumimoji="0" lang="en-US" altLang="en-US" sz="2400" b="0" i="0"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Teacherist</a:t>
            </a:r>
            <a:r>
              <a:rPr kumimoji="0" lang="en-US" altLang="en-US" sz="2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(2020, May 28). </a:t>
            </a:r>
            <a:r>
              <a:rPr kumimoji="0" lang="en-US" altLang="en-US" sz="24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a:t>
            </a:r>
            <a:r>
              <a:rPr kumimoji="0" lang="en-US" altLang="en-US" sz="2400" b="0" i="1"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Teacherist</a:t>
            </a:r>
            <a:r>
              <a:rPr kumimoji="0" lang="en-US" altLang="en-US" sz="2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George Floyd / Desmond </a:t>
            </a:r>
            <a:r>
              <a:rPr kumimoji="0" lang="en-US" altLang="en-US" sz="2400" b="0" i="0"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Mombeyarara</a:t>
            </a:r>
            <a:r>
              <a:rPr kumimoji="0" lang="en-US" altLang="en-US" sz="2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our Role.: </a:t>
            </a:r>
            <a:r>
              <a:rPr kumimoji="0" lang="en-US" altLang="en-US" sz="2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6"/>
              </a:rPr>
              <a:t>https://theteacherist.com/2020/05/28/george-floyd-our-role/</a:t>
            </a:r>
            <a:endParaRPr kumimoji="0" lang="en-US" altLang="en-US" sz="2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2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University of Waterloo. (2021). Disrupting and Decentering Whiteness. </a:t>
            </a:r>
            <a:r>
              <a:rPr kumimoji="0" lang="en-US" altLang="en-US" sz="24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Equity, Diversity, inclusions and anti-racism training series</a:t>
            </a:r>
            <a:r>
              <a:rPr kumimoji="0" lang="en-US" altLang="en-US" sz="2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 13). Waterloo, ON: University of Waterloo.</a:t>
            </a:r>
            <a:endParaRPr kumimoji="0" lang="en-CA" altLang="en-US" sz="2400" b="0" i="0" u="none" strike="noStrike" cap="none" normalizeH="0" baseline="0">
              <a:ln>
                <a:noFill/>
              </a:ln>
              <a:solidFill>
                <a:schemeClr val="tx1"/>
              </a:solidFill>
              <a:effectLst/>
            </a:endParaRPr>
          </a:p>
          <a:p>
            <a:endParaRPr lang="en-CA"/>
          </a:p>
        </p:txBody>
      </p:sp>
    </p:spTree>
    <p:extLst>
      <p:ext uri="{BB962C8B-B14F-4D97-AF65-F5344CB8AC3E}">
        <p14:creationId xmlns:p14="http://schemas.microsoft.com/office/powerpoint/2010/main" val="381407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8EFFF-D744-5EA6-695F-770768586F8A}"/>
              </a:ext>
            </a:extLst>
          </p:cNvPr>
          <p:cNvSpPr>
            <a:spLocks noGrp="1"/>
          </p:cNvSpPr>
          <p:nvPr>
            <p:ph type="title"/>
          </p:nvPr>
        </p:nvSpPr>
        <p:spPr/>
        <p:txBody>
          <a:bodyPr/>
          <a:lstStyle/>
          <a:p>
            <a:r>
              <a:rPr lang="en-CA"/>
              <a:t>Types of Disclosures</a:t>
            </a:r>
          </a:p>
        </p:txBody>
      </p:sp>
      <p:graphicFrame>
        <p:nvGraphicFramePr>
          <p:cNvPr id="6" name="Content Placeholder 6">
            <a:extLst>
              <a:ext uri="{FF2B5EF4-FFF2-40B4-BE49-F238E27FC236}">
                <a16:creationId xmlns:a16="http://schemas.microsoft.com/office/drawing/2014/main" id="{57549E3D-6164-C6EC-2C30-F45A07C1A527}"/>
              </a:ext>
            </a:extLst>
          </p:cNvPr>
          <p:cNvGraphicFramePr>
            <a:graphicFrameLocks noGrp="1"/>
          </p:cNvGraphicFramePr>
          <p:nvPr>
            <p:extLst>
              <p:ext uri="{D42A27DB-BD31-4B8C-83A1-F6EECF244321}">
                <p14:modId xmlns:p14="http://schemas.microsoft.com/office/powerpoint/2010/main" val="1055326882"/>
              </p:ext>
            </p:extLst>
          </p:nvPr>
        </p:nvGraphicFramePr>
        <p:xfrm>
          <a:off x="1138237" y="1770509"/>
          <a:ext cx="9915525" cy="41243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Audio Recording Feb 8, 2024 at 11:55:45 AM">
            <a:hlinkClick r:id="" action="ppaction://media"/>
            <a:extLst>
              <a:ext uri="{FF2B5EF4-FFF2-40B4-BE49-F238E27FC236}">
                <a16:creationId xmlns:a16="http://schemas.microsoft.com/office/drawing/2014/main" id="{91CF212C-DB80-5DFA-1BC0-71030F5E37A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325437" y="5894834"/>
            <a:ext cx="812800" cy="812800"/>
          </a:xfrm>
          <a:prstGeom prst="rect">
            <a:avLst/>
          </a:prstGeom>
          <a:solidFill>
            <a:schemeClr val="accent2"/>
          </a:solidFill>
        </p:spPr>
      </p:pic>
    </p:spTree>
    <p:extLst>
      <p:ext uri="{BB962C8B-B14F-4D97-AF65-F5344CB8AC3E}">
        <p14:creationId xmlns:p14="http://schemas.microsoft.com/office/powerpoint/2010/main" val="347833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9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DE1A-3C41-E6F4-921A-8B5C6B1E65B5}"/>
              </a:ext>
            </a:extLst>
          </p:cNvPr>
          <p:cNvSpPr>
            <a:spLocks noGrp="1"/>
          </p:cNvSpPr>
          <p:nvPr>
            <p:ph type="title"/>
          </p:nvPr>
        </p:nvSpPr>
        <p:spPr/>
        <p:txBody>
          <a:bodyPr/>
          <a:lstStyle/>
          <a:p>
            <a:r>
              <a:rPr lang="en-CA"/>
              <a:t>Making a disclosure of Racism</a:t>
            </a:r>
          </a:p>
        </p:txBody>
      </p:sp>
      <p:graphicFrame>
        <p:nvGraphicFramePr>
          <p:cNvPr id="9" name="Content Placeholder 8">
            <a:extLst>
              <a:ext uri="{FF2B5EF4-FFF2-40B4-BE49-F238E27FC236}">
                <a16:creationId xmlns:a16="http://schemas.microsoft.com/office/drawing/2014/main" id="{619D226C-460A-5820-FDAD-03122F4576F9}"/>
              </a:ext>
            </a:extLst>
          </p:cNvPr>
          <p:cNvGraphicFramePr>
            <a:graphicFrameLocks noGrp="1"/>
          </p:cNvGraphicFramePr>
          <p:nvPr>
            <p:ph idx="1"/>
            <p:extLst>
              <p:ext uri="{D42A27DB-BD31-4B8C-83A1-F6EECF244321}">
                <p14:modId xmlns:p14="http://schemas.microsoft.com/office/powerpoint/2010/main" val="1638411282"/>
              </p:ext>
            </p:extLst>
          </p:nvPr>
        </p:nvGraphicFramePr>
        <p:xfrm>
          <a:off x="260350" y="1412875"/>
          <a:ext cx="11569700" cy="45958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Audio Recording Feb 8, 2024 at 11:57:08 AM">
            <a:hlinkClick r:id="" action="ppaction://media"/>
            <a:extLst>
              <a:ext uri="{FF2B5EF4-FFF2-40B4-BE49-F238E27FC236}">
                <a16:creationId xmlns:a16="http://schemas.microsoft.com/office/drawing/2014/main" id="{783DAF3B-5513-265F-15F9-37B47D35FF6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98923" y="6008688"/>
            <a:ext cx="812800" cy="812800"/>
          </a:xfrm>
          <a:prstGeom prst="rect">
            <a:avLst/>
          </a:prstGeom>
          <a:solidFill>
            <a:schemeClr val="accent2"/>
          </a:solidFill>
        </p:spPr>
      </p:pic>
    </p:spTree>
    <p:extLst>
      <p:ext uri="{BB962C8B-B14F-4D97-AF65-F5344CB8AC3E}">
        <p14:creationId xmlns:p14="http://schemas.microsoft.com/office/powerpoint/2010/main" val="27207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1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8CD7B-525A-E6B0-75ED-EA0A3580C9CF}"/>
              </a:ext>
            </a:extLst>
          </p:cNvPr>
          <p:cNvSpPr>
            <a:spLocks noGrp="1"/>
          </p:cNvSpPr>
          <p:nvPr>
            <p:ph type="title"/>
          </p:nvPr>
        </p:nvSpPr>
        <p:spPr/>
        <p:txBody>
          <a:bodyPr/>
          <a:lstStyle/>
          <a:p>
            <a:r>
              <a:rPr lang="en-US" dirty="0"/>
              <a:t>Learn More: Making a disclosure of Racism </a:t>
            </a:r>
          </a:p>
        </p:txBody>
      </p:sp>
      <p:sp>
        <p:nvSpPr>
          <p:cNvPr id="3" name="Content Placeholder 2">
            <a:extLst>
              <a:ext uri="{FF2B5EF4-FFF2-40B4-BE49-F238E27FC236}">
                <a16:creationId xmlns:a16="http://schemas.microsoft.com/office/drawing/2014/main" id="{82DE3126-1F8B-71C3-68F8-7A0EC9820F38}"/>
              </a:ext>
            </a:extLst>
          </p:cNvPr>
          <p:cNvSpPr>
            <a:spLocks noGrp="1"/>
          </p:cNvSpPr>
          <p:nvPr>
            <p:ph idx="1"/>
          </p:nvPr>
        </p:nvSpPr>
        <p:spPr/>
        <p:txBody>
          <a:bodyPr>
            <a:normAutofit/>
          </a:bodyPr>
          <a:lstStyle/>
          <a:p>
            <a:pPr marL="0" indent="0">
              <a:buNone/>
            </a:pPr>
            <a:r>
              <a:rPr lang="en-US" b="0" i="0" dirty="0">
                <a:solidFill>
                  <a:srgbClr val="000000"/>
                </a:solidFill>
                <a:effectLst/>
              </a:rPr>
              <a:t>When making a disclosure of racism, one may be experiencing racial trauma. Watch these videos to learn more about racial trauma and be cognizant of </a:t>
            </a:r>
            <a:r>
              <a:rPr lang="en-US" b="0" i="0" dirty="0" err="1">
                <a:solidFill>
                  <a:srgbClr val="000000"/>
                </a:solidFill>
                <a:effectLst/>
              </a:rPr>
              <a:t>retraumatization</a:t>
            </a:r>
            <a:r>
              <a:rPr lang="en-US" b="0" i="0" dirty="0">
                <a:solidFill>
                  <a:srgbClr val="000000"/>
                </a:solidFill>
                <a:effectLst/>
              </a:rPr>
              <a:t> when responding to disclosures.</a:t>
            </a:r>
          </a:p>
          <a:p>
            <a:pPr marL="0" indent="0" algn="l" rtl="0" fontAlgn="base">
              <a:buNone/>
            </a:pPr>
            <a:r>
              <a:rPr lang="en-US" b="1" i="0" u="sng" strike="noStrike" dirty="0">
                <a:solidFill>
                  <a:srgbClr val="0563C1"/>
                </a:solidFill>
                <a:effectLst/>
                <a:hlinkClick r:id="rId2"/>
              </a:rPr>
              <a:t>Understanding Racial Trauma</a:t>
            </a:r>
            <a:r>
              <a:rPr lang="en-US" b="1" i="0" dirty="0">
                <a:solidFill>
                  <a:srgbClr val="000000"/>
                </a:solidFill>
                <a:effectLst/>
                <a:hlinkClick r:id="rId2"/>
              </a:rPr>
              <a:t> </a:t>
            </a:r>
            <a:r>
              <a:rPr lang="en-US" b="1" i="0" dirty="0">
                <a:solidFill>
                  <a:srgbClr val="000000"/>
                </a:solidFill>
                <a:effectLst/>
              </a:rPr>
              <a:t>(4:23)  </a:t>
            </a:r>
          </a:p>
          <a:p>
            <a:pPr marL="0" indent="0" algn="l" rtl="0" fontAlgn="base">
              <a:buNone/>
            </a:pPr>
            <a:r>
              <a:rPr lang="en-US" b="1" i="0" u="sng" strike="noStrike" dirty="0">
                <a:solidFill>
                  <a:srgbClr val="0563C1"/>
                </a:solidFill>
                <a:effectLst/>
                <a:hlinkClick r:id="rId3"/>
              </a:rPr>
              <a:t>What is Race-Based Trauma?</a:t>
            </a:r>
            <a:r>
              <a:rPr lang="en-US" b="1" i="0" dirty="0">
                <a:solidFill>
                  <a:srgbClr val="000000"/>
                </a:solidFill>
                <a:effectLst/>
              </a:rPr>
              <a:t> (1:55)  </a:t>
            </a:r>
          </a:p>
          <a:p>
            <a:pPr marL="0" indent="0">
              <a:buNone/>
            </a:pPr>
            <a:r>
              <a:rPr lang="en-US" b="0" i="0" dirty="0">
                <a:solidFill>
                  <a:srgbClr val="000000"/>
                </a:solidFill>
                <a:effectLst/>
              </a:rPr>
              <a:t> </a:t>
            </a:r>
            <a:endParaRPr lang="en-US" dirty="0"/>
          </a:p>
        </p:txBody>
      </p:sp>
    </p:spTree>
    <p:extLst>
      <p:ext uri="{BB962C8B-B14F-4D97-AF65-F5344CB8AC3E}">
        <p14:creationId xmlns:p14="http://schemas.microsoft.com/office/powerpoint/2010/main" val="307950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B728-E8B6-C863-0D73-7BF351634DE1}"/>
              </a:ext>
            </a:extLst>
          </p:cNvPr>
          <p:cNvSpPr>
            <a:spLocks noGrp="1"/>
          </p:cNvSpPr>
          <p:nvPr>
            <p:ph type="title"/>
          </p:nvPr>
        </p:nvSpPr>
        <p:spPr/>
        <p:txBody>
          <a:bodyPr/>
          <a:lstStyle/>
          <a:p>
            <a:r>
              <a:rPr lang="en-CA"/>
              <a:t>Cognitive Dissonance </a:t>
            </a:r>
          </a:p>
        </p:txBody>
      </p:sp>
      <p:sp>
        <p:nvSpPr>
          <p:cNvPr id="3" name="Content Placeholder 2">
            <a:extLst>
              <a:ext uri="{FF2B5EF4-FFF2-40B4-BE49-F238E27FC236}">
                <a16:creationId xmlns:a16="http://schemas.microsoft.com/office/drawing/2014/main" id="{C4460EDA-DD84-EF3F-017C-B0BFC4CADD1C}"/>
              </a:ext>
            </a:extLst>
          </p:cNvPr>
          <p:cNvSpPr>
            <a:spLocks noGrp="1"/>
          </p:cNvSpPr>
          <p:nvPr>
            <p:ph idx="1"/>
          </p:nvPr>
        </p:nvSpPr>
        <p:spPr/>
        <p:txBody>
          <a:bodyPr>
            <a:normAutofit/>
          </a:bodyPr>
          <a:lstStyle/>
          <a:p>
            <a:pPr algn="l" rtl="0" fontAlgn="base">
              <a:buFont typeface="Arial" panose="020B0604020202020204" pitchFamily="34" charset="0"/>
              <a:buChar char="•"/>
            </a:pPr>
            <a:r>
              <a:rPr lang="en-CA" b="0" i="0" u="none" strike="noStrike" dirty="0">
                <a:solidFill>
                  <a:srgbClr val="000000"/>
                </a:solidFill>
                <a:effectLst/>
                <a:latin typeface="Arial" panose="020B0604020202020204" pitchFamily="34" charset="0"/>
              </a:rPr>
              <a:t>We have been conditioned to think and behave in a certain way (socialized).</a:t>
            </a:r>
            <a:r>
              <a:rPr lang="en-CA"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CA" b="0" i="0" u="none" strike="noStrike" dirty="0">
                <a:solidFill>
                  <a:srgbClr val="000000"/>
                </a:solidFill>
                <a:effectLst/>
                <a:latin typeface="Arial" panose="020B0604020202020204" pitchFamily="34" charset="0"/>
              </a:rPr>
              <a:t>As a result of this socialization, when truth-telling happens that contradicts what you know it’s overwhelming upset and disrupts the internal belief system that you have.  As a result, you automatically try to find a way to invalidate the truth-telling you heard because it does not align with what you know and your values </a:t>
            </a:r>
          </a:p>
          <a:p>
            <a:pPr algn="l" rtl="0" fontAlgn="base">
              <a:buFont typeface="Arial" panose="020B0604020202020204" pitchFamily="34" charset="0"/>
              <a:buChar char="•"/>
            </a:pPr>
            <a:r>
              <a:rPr lang="en-CA" dirty="0"/>
              <a:t>It is the inability to reconcile what you are being told because it is contradictory to your ways of knowing and doing. </a:t>
            </a:r>
          </a:p>
          <a:p>
            <a:r>
              <a:rPr lang="en-CA" dirty="0"/>
              <a:t>As a result, folx engage in denial, defensiveness, and actions to recentre personal comfort.</a:t>
            </a:r>
          </a:p>
          <a:p>
            <a:pPr lvl="1"/>
            <a:r>
              <a:rPr lang="en-CA" dirty="0"/>
              <a:t>Source: </a:t>
            </a:r>
            <a:r>
              <a:rPr lang="en-US" dirty="0">
                <a:hlinkClick r:id="rId5"/>
              </a:rPr>
              <a:t>Dr Joy Degruy Leary: Cognitive Dissonance - YouTube</a:t>
            </a:r>
            <a:endParaRPr lang="en-CA" dirty="0"/>
          </a:p>
        </p:txBody>
      </p:sp>
      <p:pic>
        <p:nvPicPr>
          <p:cNvPr id="4" name="Audio Recording Feb 8, 2024 at 12:03:55 PM">
            <a:hlinkClick r:id="" action="ppaction://media"/>
            <a:extLst>
              <a:ext uri="{FF2B5EF4-FFF2-40B4-BE49-F238E27FC236}">
                <a16:creationId xmlns:a16="http://schemas.microsoft.com/office/drawing/2014/main" id="{3A9F3BA0-8DC4-51E1-BCDA-84E28DDA0A7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9882" y="5870172"/>
            <a:ext cx="812800" cy="812800"/>
          </a:xfrm>
          <a:prstGeom prst="rect">
            <a:avLst/>
          </a:prstGeom>
          <a:solidFill>
            <a:schemeClr val="accent2"/>
          </a:solidFill>
        </p:spPr>
      </p:pic>
    </p:spTree>
    <p:extLst>
      <p:ext uri="{BB962C8B-B14F-4D97-AF65-F5344CB8AC3E}">
        <p14:creationId xmlns:p14="http://schemas.microsoft.com/office/powerpoint/2010/main" val="351242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60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64745-11EE-4327-96F6-E98D7A476621}"/>
              </a:ext>
            </a:extLst>
          </p:cNvPr>
          <p:cNvSpPr>
            <a:spLocks noGrp="1"/>
          </p:cNvSpPr>
          <p:nvPr>
            <p:ph type="title"/>
          </p:nvPr>
        </p:nvSpPr>
        <p:spPr/>
        <p:txBody>
          <a:bodyPr/>
          <a:lstStyle/>
          <a:p>
            <a:pPr algn="ctr"/>
            <a:r>
              <a:rPr lang="en-CA"/>
              <a:t>Trauma-informed  response </a:t>
            </a:r>
          </a:p>
        </p:txBody>
      </p:sp>
      <p:sp>
        <p:nvSpPr>
          <p:cNvPr id="3" name="Content Placeholder 2">
            <a:extLst>
              <a:ext uri="{FF2B5EF4-FFF2-40B4-BE49-F238E27FC236}">
                <a16:creationId xmlns:a16="http://schemas.microsoft.com/office/drawing/2014/main" id="{C46174C3-5D02-4CC8-A1F4-B185F738F806}"/>
              </a:ext>
            </a:extLst>
          </p:cNvPr>
          <p:cNvSpPr>
            <a:spLocks noGrp="1"/>
          </p:cNvSpPr>
          <p:nvPr>
            <p:ph idx="1"/>
          </p:nvPr>
        </p:nvSpPr>
        <p:spPr/>
        <p:txBody>
          <a:bodyPr>
            <a:noAutofit/>
          </a:bodyPr>
          <a:lstStyle/>
          <a:p>
            <a:pPr marL="342900" lvl="0" indent="-342900">
              <a:lnSpc>
                <a:spcPct val="107000"/>
              </a:lnSpc>
              <a:buFont typeface="Calibri" panose="020F0502020204030204" pitchFamily="34" charset="0"/>
              <a:buChar char="-"/>
            </a:pPr>
            <a:r>
              <a:rPr lang="en-CA" sz="2000" dirty="0">
                <a:effectLst/>
                <a:ea typeface="Calibri" panose="020F0502020204030204" pitchFamily="34" charset="0"/>
                <a:cs typeface="Times New Roman" panose="02020603050405020304" pitchFamily="18" charset="0"/>
              </a:rPr>
              <a:t>Respond with gratitude, validation, and respect </a:t>
            </a:r>
          </a:p>
          <a:p>
            <a:pPr marL="342900" lvl="0" indent="-342900">
              <a:lnSpc>
                <a:spcPct val="107000"/>
              </a:lnSpc>
              <a:buFont typeface="Calibri" panose="020F0502020204030204" pitchFamily="34" charset="0"/>
              <a:buChar char="-"/>
            </a:pPr>
            <a:r>
              <a:rPr lang="en-CA" sz="2000" dirty="0">
                <a:effectLst/>
                <a:ea typeface="Calibri" panose="020F0502020204030204" pitchFamily="34" charset="0"/>
                <a:cs typeface="Times New Roman" panose="02020603050405020304" pitchFamily="18" charset="0"/>
              </a:rPr>
              <a:t>Use language that is compassionate and anti-victim blaming </a:t>
            </a:r>
          </a:p>
          <a:p>
            <a:pPr marL="342900" lvl="0" indent="-342900">
              <a:lnSpc>
                <a:spcPct val="107000"/>
              </a:lnSpc>
              <a:buFont typeface="Calibri" panose="020F0502020204030204" pitchFamily="34" charset="0"/>
              <a:buChar char="-"/>
            </a:pPr>
            <a:r>
              <a:rPr lang="en-CA" sz="2000" dirty="0">
                <a:effectLst/>
                <a:ea typeface="Calibri" panose="020F0502020204030204" pitchFamily="34" charset="0"/>
                <a:cs typeface="Times New Roman" panose="02020603050405020304" pitchFamily="18" charset="0"/>
              </a:rPr>
              <a:t>Ask the person for clarification (trying to understand what has happened) </a:t>
            </a:r>
          </a:p>
          <a:p>
            <a:pPr marL="342900" lvl="0" indent="-342900">
              <a:lnSpc>
                <a:spcPct val="107000"/>
              </a:lnSpc>
              <a:buFont typeface="Calibri" panose="020F0502020204030204" pitchFamily="34" charset="0"/>
              <a:buChar char="-"/>
            </a:pPr>
            <a:r>
              <a:rPr lang="en-CA" sz="2000" dirty="0">
                <a:effectLst/>
                <a:ea typeface="Calibri" panose="020F0502020204030204" pitchFamily="34" charset="0"/>
                <a:cs typeface="Times New Roman" panose="02020603050405020304" pitchFamily="18" charset="0"/>
              </a:rPr>
              <a:t>Express your intentions and how you will address these concerns</a:t>
            </a:r>
          </a:p>
          <a:p>
            <a:pPr marL="342900" lvl="0" indent="-342900">
              <a:lnSpc>
                <a:spcPct val="107000"/>
              </a:lnSpc>
              <a:buFont typeface="Calibri" panose="020F0502020204030204" pitchFamily="34" charset="0"/>
              <a:buChar char="-"/>
            </a:pPr>
            <a:r>
              <a:rPr lang="en-CA" sz="2000" dirty="0">
                <a:effectLst/>
                <a:ea typeface="Calibri" panose="020F0502020204030204" pitchFamily="34" charset="0"/>
                <a:cs typeface="Times New Roman" panose="02020603050405020304" pitchFamily="18" charset="0"/>
              </a:rPr>
              <a:t>Refer the individual to support that can provide more in-depth help</a:t>
            </a:r>
          </a:p>
          <a:p>
            <a:pPr marL="342900" lvl="0" indent="-342900">
              <a:lnSpc>
                <a:spcPct val="107000"/>
              </a:lnSpc>
              <a:spcAft>
                <a:spcPts val="800"/>
              </a:spcAft>
              <a:buFont typeface="Calibri" panose="020F0502020204030204" pitchFamily="34" charset="0"/>
              <a:buChar char="-"/>
            </a:pPr>
            <a:r>
              <a:rPr lang="en-CA" sz="2000" dirty="0">
                <a:effectLst/>
                <a:ea typeface="Calibri" panose="020F0502020204030204" pitchFamily="34" charset="0"/>
                <a:cs typeface="Times New Roman" panose="02020603050405020304" pitchFamily="18" charset="0"/>
              </a:rPr>
              <a:t>Racism is relational and therefore requires solutions grounded in anti-racism and reconciliation. </a:t>
            </a:r>
          </a:p>
          <a:p>
            <a:r>
              <a:rPr lang="en-CA" sz="2000" dirty="0"/>
              <a:t>AVOID- tone policing, matching energy, your own implicit bias, listening for the sake of responding. </a:t>
            </a:r>
          </a:p>
        </p:txBody>
      </p:sp>
      <p:pic>
        <p:nvPicPr>
          <p:cNvPr id="4" name="Audio Recording Feb 8, 2024 at 12:13:55 PM">
            <a:hlinkClick r:id="" action="ppaction://media"/>
            <a:extLst>
              <a:ext uri="{FF2B5EF4-FFF2-40B4-BE49-F238E27FC236}">
                <a16:creationId xmlns:a16="http://schemas.microsoft.com/office/drawing/2014/main" id="{8FCD33B1-6B68-2344-FCF9-FC734C67678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62389" y="5872075"/>
            <a:ext cx="812800" cy="812800"/>
          </a:xfrm>
          <a:prstGeom prst="rect">
            <a:avLst/>
          </a:prstGeom>
          <a:solidFill>
            <a:schemeClr val="accent2"/>
          </a:solidFill>
        </p:spPr>
      </p:pic>
    </p:spTree>
    <p:extLst>
      <p:ext uri="{BB962C8B-B14F-4D97-AF65-F5344CB8AC3E}">
        <p14:creationId xmlns:p14="http://schemas.microsoft.com/office/powerpoint/2010/main" val="127467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7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1CE07-805E-579F-6AAF-FDF1D1B0EE39}"/>
              </a:ext>
            </a:extLst>
          </p:cNvPr>
          <p:cNvSpPr>
            <a:spLocks noGrp="1"/>
          </p:cNvSpPr>
          <p:nvPr>
            <p:ph type="title"/>
          </p:nvPr>
        </p:nvSpPr>
        <p:spPr/>
        <p:txBody>
          <a:bodyPr/>
          <a:lstStyle/>
          <a:p>
            <a:r>
              <a:rPr lang="en-CA"/>
              <a:t>Receiving a disclosure of Racism </a:t>
            </a:r>
          </a:p>
        </p:txBody>
      </p:sp>
      <p:pic>
        <p:nvPicPr>
          <p:cNvPr id="7" name="Content Placeholder 6" descr="A picture containing text, book&#10;&#10;Description automatically generated">
            <a:extLst>
              <a:ext uri="{FF2B5EF4-FFF2-40B4-BE49-F238E27FC236}">
                <a16:creationId xmlns:a16="http://schemas.microsoft.com/office/drawing/2014/main" id="{A1F78CA6-49E9-F07E-FC99-03A9A53E8B8F}"/>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62388" y="1330035"/>
            <a:ext cx="11341441" cy="4511084"/>
          </a:xfrm>
        </p:spPr>
      </p:pic>
      <p:pic>
        <p:nvPicPr>
          <p:cNvPr id="3" name="Audio Recording Feb 8, 2024 at 12:17:19 PM">
            <a:hlinkClick r:id="" action="ppaction://media"/>
            <a:extLst>
              <a:ext uri="{FF2B5EF4-FFF2-40B4-BE49-F238E27FC236}">
                <a16:creationId xmlns:a16="http://schemas.microsoft.com/office/drawing/2014/main" id="{0B9BED8B-21A7-2ABA-F7AB-68513699526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9883" y="5768203"/>
            <a:ext cx="812800" cy="812800"/>
          </a:xfrm>
          <a:prstGeom prst="rect">
            <a:avLst/>
          </a:prstGeom>
          <a:solidFill>
            <a:schemeClr val="accent2"/>
          </a:solidFill>
        </p:spPr>
      </p:pic>
    </p:spTree>
    <p:extLst>
      <p:ext uri="{BB962C8B-B14F-4D97-AF65-F5344CB8AC3E}">
        <p14:creationId xmlns:p14="http://schemas.microsoft.com/office/powerpoint/2010/main" val="40207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7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0B0FAD4-760B-A0EA-0BA0-78B4299B501A}"/>
              </a:ext>
            </a:extLst>
          </p:cNvPr>
          <p:cNvSpPr>
            <a:spLocks noGrp="1"/>
          </p:cNvSpPr>
          <p:nvPr>
            <p:ph idx="1"/>
          </p:nvPr>
        </p:nvSpPr>
        <p:spPr/>
        <p:txBody>
          <a:bodyPr>
            <a:normAutofit/>
          </a:bodyPr>
          <a:lstStyle/>
          <a:p>
            <a:pPr marL="0" lvl="0" indent="0">
              <a:buFontTx/>
              <a:buNone/>
            </a:pPr>
            <a:r>
              <a:rPr lang="en-CA" sz="2100" b="1" dirty="0"/>
              <a:t>Experiencing racism:</a:t>
            </a:r>
          </a:p>
          <a:p>
            <a:pPr>
              <a:spcBef>
                <a:spcPts val="0"/>
              </a:spcBef>
              <a:spcAft>
                <a:spcPts val="0"/>
              </a:spcAft>
              <a:buClrTx/>
              <a:buSzTx/>
              <a:defRPr/>
            </a:pPr>
            <a:r>
              <a:rPr lang="en-CA" sz="2100" dirty="0"/>
              <a:t>Self-awareness: is it safe to disrupt?</a:t>
            </a:r>
          </a:p>
          <a:p>
            <a:pPr>
              <a:spcBef>
                <a:spcPts val="0"/>
              </a:spcBef>
              <a:spcAft>
                <a:spcPts val="0"/>
              </a:spcAft>
              <a:buClrTx/>
              <a:buSzTx/>
              <a:defRPr/>
            </a:pPr>
            <a:r>
              <a:rPr lang="en-CA" sz="2100" dirty="0"/>
              <a:t>Assess the situation and lead with logic vs. emotions </a:t>
            </a:r>
          </a:p>
          <a:p>
            <a:pPr>
              <a:spcBef>
                <a:spcPts val="0"/>
              </a:spcBef>
              <a:spcAft>
                <a:spcPts val="0"/>
              </a:spcAft>
              <a:buClrTx/>
              <a:buSzTx/>
              <a:defRPr/>
            </a:pPr>
            <a:r>
              <a:rPr lang="en-CA" sz="2100" dirty="0"/>
              <a:t>Get curious </a:t>
            </a:r>
          </a:p>
          <a:p>
            <a:pPr>
              <a:spcBef>
                <a:spcPts val="0"/>
              </a:spcBef>
              <a:spcAft>
                <a:spcPts val="0"/>
              </a:spcAft>
              <a:buClrTx/>
              <a:buSzTx/>
              <a:defRPr/>
            </a:pPr>
            <a:r>
              <a:rPr lang="en-CA" sz="2100" dirty="0"/>
              <a:t>State the facts </a:t>
            </a:r>
          </a:p>
          <a:p>
            <a:pPr>
              <a:spcBef>
                <a:spcPts val="0"/>
              </a:spcBef>
              <a:spcAft>
                <a:spcPts val="0"/>
              </a:spcAft>
              <a:buClrTx/>
              <a:buSzTx/>
              <a:defRPr/>
            </a:pPr>
            <a:r>
              <a:rPr lang="en-CA" sz="2100" dirty="0"/>
              <a:t>Connect and Report </a:t>
            </a:r>
          </a:p>
          <a:p>
            <a:pPr>
              <a:spcBef>
                <a:spcPts val="0"/>
              </a:spcBef>
              <a:spcAft>
                <a:spcPts val="0"/>
              </a:spcAft>
              <a:buClrTx/>
              <a:buSzTx/>
              <a:defRPr/>
            </a:pPr>
            <a:endParaRPr lang="en-CA" sz="2100" dirty="0"/>
          </a:p>
          <a:p>
            <a:pPr marL="0" indent="0">
              <a:spcBef>
                <a:spcPts val="0"/>
              </a:spcBef>
              <a:spcAft>
                <a:spcPts val="0"/>
              </a:spcAft>
              <a:buClrTx/>
              <a:buSzTx/>
              <a:buNone/>
              <a:defRPr/>
            </a:pPr>
            <a:r>
              <a:rPr lang="en-CA" sz="2100" b="1" dirty="0"/>
              <a:t>Active witnessing:</a:t>
            </a:r>
          </a:p>
          <a:p>
            <a:pPr>
              <a:spcBef>
                <a:spcPts val="0"/>
              </a:spcBef>
              <a:spcAft>
                <a:spcPts val="0"/>
              </a:spcAft>
              <a:buClrTx/>
              <a:buSzTx/>
              <a:defRPr/>
            </a:pPr>
            <a:r>
              <a:rPr lang="en-CA" sz="2100" dirty="0"/>
              <a:t>Self-awareness: is it safe for me to intervene or disrupt?</a:t>
            </a:r>
          </a:p>
          <a:p>
            <a:pPr>
              <a:spcBef>
                <a:spcPts val="0"/>
              </a:spcBef>
              <a:spcAft>
                <a:spcPts val="0"/>
              </a:spcAft>
              <a:buClrTx/>
              <a:buSzTx/>
              <a:defRPr/>
            </a:pPr>
            <a:r>
              <a:rPr lang="en-CA" sz="2100" dirty="0"/>
              <a:t>Check in with the person being harmed to validate their experiences.</a:t>
            </a:r>
          </a:p>
          <a:p>
            <a:pPr>
              <a:spcBef>
                <a:spcPts val="0"/>
              </a:spcBef>
              <a:spcAft>
                <a:spcPts val="0"/>
              </a:spcAft>
              <a:buClrTx/>
              <a:buSzTx/>
              <a:defRPr/>
            </a:pPr>
            <a:r>
              <a:rPr lang="en-CA" sz="2100" dirty="0"/>
              <a:t>List the supports that they can access to address the concern.</a:t>
            </a:r>
          </a:p>
          <a:p>
            <a:pPr>
              <a:spcBef>
                <a:spcPts val="0"/>
              </a:spcBef>
              <a:spcAft>
                <a:spcPts val="0"/>
              </a:spcAft>
              <a:buClrTx/>
              <a:buSzTx/>
              <a:defRPr/>
            </a:pPr>
            <a:r>
              <a:rPr lang="en-CA" sz="2100" dirty="0"/>
              <a:t>List options for support, connect and report </a:t>
            </a:r>
          </a:p>
          <a:p>
            <a:endParaRPr lang="en-CA" sz="2100" dirty="0"/>
          </a:p>
          <a:p>
            <a:endParaRPr lang="en-CA" sz="2100" b="1" dirty="0"/>
          </a:p>
          <a:p>
            <a:endParaRPr lang="en-CA" dirty="0"/>
          </a:p>
        </p:txBody>
      </p:sp>
      <p:sp>
        <p:nvSpPr>
          <p:cNvPr id="7" name="Title 6">
            <a:extLst>
              <a:ext uri="{FF2B5EF4-FFF2-40B4-BE49-F238E27FC236}">
                <a16:creationId xmlns:a16="http://schemas.microsoft.com/office/drawing/2014/main" id="{87C9A6C5-01DC-4119-55AE-6E45D1F2E6A9}"/>
              </a:ext>
            </a:extLst>
          </p:cNvPr>
          <p:cNvSpPr>
            <a:spLocks noGrp="1"/>
          </p:cNvSpPr>
          <p:nvPr>
            <p:ph type="title"/>
          </p:nvPr>
        </p:nvSpPr>
        <p:spPr/>
        <p:txBody>
          <a:bodyPr/>
          <a:lstStyle/>
          <a:p>
            <a:r>
              <a:rPr lang="en-CA"/>
              <a:t>Active Witness and Experiencing racism </a:t>
            </a:r>
          </a:p>
        </p:txBody>
      </p:sp>
      <p:pic>
        <p:nvPicPr>
          <p:cNvPr id="2" name="Audio Recording Feb 8, 2024 at 12:19:58 PM">
            <a:hlinkClick r:id="" action="ppaction://media"/>
            <a:extLst>
              <a:ext uri="{FF2B5EF4-FFF2-40B4-BE49-F238E27FC236}">
                <a16:creationId xmlns:a16="http://schemas.microsoft.com/office/drawing/2014/main" id="{996EA28C-6493-3EDA-62A5-6A8068BAD68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9882" y="5778732"/>
            <a:ext cx="812800" cy="812800"/>
          </a:xfrm>
          <a:prstGeom prst="rect">
            <a:avLst/>
          </a:prstGeom>
          <a:solidFill>
            <a:schemeClr val="accent2"/>
          </a:solidFill>
        </p:spPr>
      </p:pic>
    </p:spTree>
    <p:extLst>
      <p:ext uri="{BB962C8B-B14F-4D97-AF65-F5344CB8AC3E}">
        <p14:creationId xmlns:p14="http://schemas.microsoft.com/office/powerpoint/2010/main" val="255497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8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UofWaterloo_WhiteBkgrd">
  <a:themeElements>
    <a:clrScheme name="Waterloo2016">
      <a:dk1>
        <a:sysClr val="windowText" lastClr="000000"/>
      </a:dk1>
      <a:lt1>
        <a:sysClr val="window" lastClr="FFFFFF"/>
      </a:lt1>
      <a:dk2>
        <a:srgbClr val="757575"/>
      </a:dk2>
      <a:lt2>
        <a:srgbClr val="D6D6D6"/>
      </a:lt2>
      <a:accent1>
        <a:srgbClr val="FFD54F"/>
      </a:accent1>
      <a:accent2>
        <a:srgbClr val="0C0C0C"/>
      </a:accent2>
      <a:accent3>
        <a:srgbClr val="AEAEAE"/>
      </a:accent3>
      <a:accent4>
        <a:srgbClr val="B71233"/>
      </a:accent4>
      <a:accent5>
        <a:srgbClr val="7F7F7F"/>
      </a:accent5>
      <a:accent6>
        <a:srgbClr val="0073CE"/>
      </a:accent6>
      <a:hlink>
        <a:srgbClr val="353535"/>
      </a:hlink>
      <a:folHlink>
        <a:srgbClr val="595959"/>
      </a:folHlink>
    </a:clrScheme>
    <a:fontScheme name="Impact + Georgia">
      <a:majorFont>
        <a:latin typeface="Impac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aterloo_WhtBkgrdMaster_16x9_as_rev.potx" id="{99B58643-4ABF-4B26-A4A4-10E48FECB109}" vid="{5A80DE14-F908-4BCA-BF31-04DA3998E2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C93EBE702DAB4F9769E345BDEAF80D" ma:contentTypeVersion="9" ma:contentTypeDescription="Create a new document." ma:contentTypeScope="" ma:versionID="6bf841cce49a2fcb07373d0218ae44a2">
  <xsd:schema xmlns:xsd="http://www.w3.org/2001/XMLSchema" xmlns:xs="http://www.w3.org/2001/XMLSchema" xmlns:p="http://schemas.microsoft.com/office/2006/metadata/properties" xmlns:ns2="4d438bd9-95a0-4630-b4df-73a791a4b5f7" xmlns:ns3="65f40788-95ba-4c3c-9cba-6b8db7c6d8b7" targetNamespace="http://schemas.microsoft.com/office/2006/metadata/properties" ma:root="true" ma:fieldsID="a31aec9cc3852d4ef4e1c1c2a3cf3f18" ns2:_="" ns3:_="">
    <xsd:import namespace="4d438bd9-95a0-4630-b4df-73a791a4b5f7"/>
    <xsd:import namespace="65f40788-95ba-4c3c-9cba-6b8db7c6d8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438bd9-95a0-4630-b4df-73a791a4b5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f40788-95ba-4c3c-9cba-6b8db7c6d8b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458570-7B6A-427A-8018-D30C8B42F6E7}">
  <ds:schemaRefs>
    <ds:schemaRef ds:uri="4d438bd9-95a0-4630-b4df-73a791a4b5f7"/>
    <ds:schemaRef ds:uri="65f40788-95ba-4c3c-9cba-6b8db7c6d8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9CAE133-F6D4-4A98-A370-8C6082FD1DD8}">
  <ds:schemaRefs>
    <ds:schemaRef ds:uri="http://schemas.microsoft.com/sharepoint/v3/contenttype/forms"/>
  </ds:schemaRefs>
</ds:datastoreItem>
</file>

<file path=customXml/itemProps3.xml><?xml version="1.0" encoding="utf-8"?>
<ds:datastoreItem xmlns:ds="http://schemas.openxmlformats.org/officeDocument/2006/customXml" ds:itemID="{3713A27E-F823-429A-B1D0-D6EE07EFB9E4}">
  <ds:schemaRefs>
    <ds:schemaRef ds:uri="4d438bd9-95a0-4630-b4df-73a791a4b5f7"/>
    <ds:schemaRef ds:uri="65f40788-95ba-4c3c-9cba-6b8db7c6d8b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UWaterloo_WhtBkgrdMaster_16x9_as_rev</Template>
  <TotalTime>854</TotalTime>
  <Words>4651</Words>
  <Application>Microsoft Macintosh PowerPoint</Application>
  <PresentationFormat>Widescreen</PresentationFormat>
  <Paragraphs>349</Paragraphs>
  <Slides>20</Slides>
  <Notes>17</Notes>
  <HiddenSlides>0</HiddenSlides>
  <MMClips>15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Georgia</vt:lpstr>
      <vt:lpstr>Impact</vt:lpstr>
      <vt:lpstr>Segoe UI</vt:lpstr>
      <vt:lpstr>Verdana</vt:lpstr>
      <vt:lpstr>Wingdings</vt:lpstr>
      <vt:lpstr>UofWaterloo_WhiteBkgrd</vt:lpstr>
      <vt:lpstr>  Pathways for Addressing (with care) Disclosures of Racism  PART 3</vt:lpstr>
      <vt:lpstr>Disclosures of Racism </vt:lpstr>
      <vt:lpstr>Types of Disclosures</vt:lpstr>
      <vt:lpstr>Making a disclosure of Racism</vt:lpstr>
      <vt:lpstr>Learn More: Making a disclosure of Racism </vt:lpstr>
      <vt:lpstr>Cognitive Dissonance </vt:lpstr>
      <vt:lpstr>Trauma-informed  response </vt:lpstr>
      <vt:lpstr>Receiving a disclosure of Racism </vt:lpstr>
      <vt:lpstr>Active Witness and Experiencing racism </vt:lpstr>
      <vt:lpstr>Scenario 1: Making a disclosure  </vt:lpstr>
      <vt:lpstr>James's speaks to Human Resources:</vt:lpstr>
      <vt:lpstr>Making the switch  </vt:lpstr>
      <vt:lpstr>Strategies for Disrupting and addressing Racism on campus</vt:lpstr>
      <vt:lpstr>Case Study 2: </vt:lpstr>
      <vt:lpstr>Case Study 3: </vt:lpstr>
      <vt:lpstr>Case Study 4: </vt:lpstr>
      <vt:lpstr>Post Response Work:</vt:lpstr>
      <vt:lpstr>On campus resources </vt:lpstr>
      <vt:lpstr>References </vt:lpstr>
      <vt:lpstr>References continue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INNOVATION</dc:title>
  <dc:creator>Dave Krawczyk</dc:creator>
  <cp:lastModifiedBy>Yasmin Wallace</cp:lastModifiedBy>
  <cp:revision>126</cp:revision>
  <cp:lastPrinted>2022-09-25T15:47:39Z</cp:lastPrinted>
  <dcterms:created xsi:type="dcterms:W3CDTF">2016-12-29T19:44:29Z</dcterms:created>
  <dcterms:modified xsi:type="dcterms:W3CDTF">2024-02-15T17:24:00Z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0x0101008EC93EBE702DAB4F9769E345BDEAF80D</vt:lpwstr>
  </property>
  <property fmtid="{D5CDD505-2E9C-101B-9397-08002B2CF9AE}" pid="3" name="AuthorIds_UIVersion_11776">
    <vt:lpwstr>19</vt:lpwstr>
  </property>
  <property fmtid="{D5CDD505-2E9C-101B-9397-08002B2CF9AE}" pid="4" name="AuthorIds_UIVersion_12288">
    <vt:lpwstr>19</vt:lpwstr>
  </property>
</Properties>
</file>