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66"/>
  </p:notesMasterIdLst>
  <p:sldIdLst>
    <p:sldId id="344" r:id="rId2"/>
    <p:sldId id="447" r:id="rId3"/>
    <p:sldId id="347" r:id="rId4"/>
    <p:sldId id="348" r:id="rId5"/>
    <p:sldId id="349" r:id="rId6"/>
    <p:sldId id="350" r:id="rId7"/>
    <p:sldId id="351" r:id="rId8"/>
    <p:sldId id="352" r:id="rId9"/>
    <p:sldId id="353" r:id="rId10"/>
    <p:sldId id="354" r:id="rId11"/>
    <p:sldId id="355" r:id="rId12"/>
    <p:sldId id="356" r:id="rId13"/>
    <p:sldId id="357" r:id="rId14"/>
    <p:sldId id="358" r:id="rId15"/>
    <p:sldId id="359" r:id="rId16"/>
    <p:sldId id="360" r:id="rId17"/>
    <p:sldId id="361" r:id="rId18"/>
    <p:sldId id="442" r:id="rId19"/>
    <p:sldId id="362" r:id="rId20"/>
    <p:sldId id="363" r:id="rId21"/>
    <p:sldId id="443" r:id="rId22"/>
    <p:sldId id="365" r:id="rId23"/>
    <p:sldId id="366" r:id="rId24"/>
    <p:sldId id="367" r:id="rId25"/>
    <p:sldId id="368" r:id="rId26"/>
    <p:sldId id="369" r:id="rId27"/>
    <p:sldId id="370" r:id="rId28"/>
    <p:sldId id="371" r:id="rId29"/>
    <p:sldId id="372" r:id="rId30"/>
    <p:sldId id="373" r:id="rId31"/>
    <p:sldId id="374" r:id="rId32"/>
    <p:sldId id="375" r:id="rId33"/>
    <p:sldId id="376" r:id="rId34"/>
    <p:sldId id="377" r:id="rId35"/>
    <p:sldId id="378" r:id="rId36"/>
    <p:sldId id="379" r:id="rId37"/>
    <p:sldId id="444" r:id="rId38"/>
    <p:sldId id="445" r:id="rId39"/>
    <p:sldId id="382" r:id="rId40"/>
    <p:sldId id="383" r:id="rId41"/>
    <p:sldId id="384" r:id="rId42"/>
    <p:sldId id="385" r:id="rId43"/>
    <p:sldId id="386" r:id="rId44"/>
    <p:sldId id="387" r:id="rId45"/>
    <p:sldId id="388" r:id="rId46"/>
    <p:sldId id="389" r:id="rId47"/>
    <p:sldId id="390" r:id="rId48"/>
    <p:sldId id="391" r:id="rId49"/>
    <p:sldId id="392" r:id="rId50"/>
    <p:sldId id="393" r:id="rId51"/>
    <p:sldId id="394" r:id="rId52"/>
    <p:sldId id="395" r:id="rId53"/>
    <p:sldId id="396" r:id="rId54"/>
    <p:sldId id="397" r:id="rId55"/>
    <p:sldId id="446" r:id="rId56"/>
    <p:sldId id="399" r:id="rId57"/>
    <p:sldId id="400" r:id="rId58"/>
    <p:sldId id="401" r:id="rId59"/>
    <p:sldId id="402" r:id="rId60"/>
    <p:sldId id="403" r:id="rId61"/>
    <p:sldId id="404" r:id="rId62"/>
    <p:sldId id="405" r:id="rId63"/>
    <p:sldId id="437" r:id="rId64"/>
    <p:sldId id="438" r:id="rId65"/>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7"/>
    <p:restoredTop sz="63690"/>
  </p:normalViewPr>
  <p:slideViewPr>
    <p:cSldViewPr>
      <p:cViewPr>
        <p:scale>
          <a:sx n="84" d="100"/>
          <a:sy n="84" d="100"/>
        </p:scale>
        <p:origin x="-14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6993B-CDC6-C14C-AC8B-0DB7B97B6947}" type="datetimeFigureOut">
              <a:rPr lang="en-US" smtClean="0"/>
              <a:t>6/28/2017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057CD-C77E-7A44-95FC-60AE244BAEB3}" type="slidenum">
              <a:rPr lang="en-US" smtClean="0"/>
              <a:t>‹#›</a:t>
            </a:fld>
            <a:endParaRPr lang="en-US"/>
          </a:p>
        </p:txBody>
      </p:sp>
    </p:spTree>
    <p:extLst>
      <p:ext uri="{BB962C8B-B14F-4D97-AF65-F5344CB8AC3E}">
        <p14:creationId xmlns:p14="http://schemas.microsoft.com/office/powerpoint/2010/main" val="20230045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There has been considerable debate recently about whether the opioid concerns should be declared a "public emergency" by the federal government. Source: http://</a:t>
            </a:r>
            <a:r>
              <a:rPr lang="en-US" dirty="0" err="1" smtClean="0"/>
              <a:t>www.cbc.ca</a:t>
            </a:r>
            <a:r>
              <a:rPr lang="en-US" dirty="0" smtClean="0"/>
              <a:t>/news/politics/opioid-crisis-meeting-1.3856740 </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3</a:t>
            </a:fld>
            <a:endParaRPr lang="en-US"/>
          </a:p>
        </p:txBody>
      </p:sp>
    </p:spTree>
    <p:extLst>
      <p:ext uri="{BB962C8B-B14F-4D97-AF65-F5344CB8AC3E}">
        <p14:creationId xmlns:p14="http://schemas.microsoft.com/office/powerpoint/2010/main" val="1449179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Yaksh</a:t>
            </a:r>
            <a:r>
              <a:rPr lang="en-US" dirty="0" smtClean="0"/>
              <a:t> TL, Wallace MS. Chapter 18: Opioids, Analgesia, and Pain Management. In Goodman &amp; Gilman's: The Pharmacological Basis of Therapeutics, 12th edition. (</a:t>
            </a:r>
            <a:r>
              <a:rPr lang="en-US" dirty="0" err="1" smtClean="0"/>
              <a:t>Brunton</a:t>
            </a:r>
            <a:r>
              <a:rPr lang="en-US" dirty="0" smtClean="0"/>
              <a:t> LB, </a:t>
            </a:r>
            <a:r>
              <a:rPr lang="en-US" dirty="0" err="1" smtClean="0"/>
              <a:t>Chabner</a:t>
            </a:r>
            <a:r>
              <a:rPr lang="en-US" dirty="0" smtClean="0"/>
              <a:t> BA, </a:t>
            </a:r>
            <a:r>
              <a:rPr lang="en-US" dirty="0" err="1" smtClean="0"/>
              <a:t>Knollmann</a:t>
            </a:r>
            <a:r>
              <a:rPr lang="en-US" dirty="0" smtClean="0"/>
              <a:t> BC, </a:t>
            </a:r>
            <a:r>
              <a:rPr lang="en-US" dirty="0" err="1" smtClean="0"/>
              <a:t>Eds</a:t>
            </a:r>
            <a:r>
              <a:rPr lang="en-US" dirty="0" smtClean="0"/>
              <a:t>). McGraw-Hill Companies; 2011.</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12</a:t>
            </a:fld>
            <a:endParaRPr lang="en-US"/>
          </a:p>
        </p:txBody>
      </p:sp>
    </p:spTree>
    <p:extLst>
      <p:ext uri="{BB962C8B-B14F-4D97-AF65-F5344CB8AC3E}">
        <p14:creationId xmlns:p14="http://schemas.microsoft.com/office/powerpoint/2010/main" val="2001256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Yaksh</a:t>
            </a:r>
            <a:r>
              <a:rPr lang="en-US" dirty="0" smtClean="0"/>
              <a:t> TL, Wallace MS. Chapter 18: Opioids, Analgesia, and Pain Management. In Goodman &amp; Gilman's: The Pharmacological Basis of Therapeutics, 12th edition. (</a:t>
            </a:r>
            <a:r>
              <a:rPr lang="en-US" dirty="0" err="1" smtClean="0"/>
              <a:t>Brunton</a:t>
            </a:r>
            <a:r>
              <a:rPr lang="en-US" dirty="0" smtClean="0"/>
              <a:t> LB, </a:t>
            </a:r>
            <a:r>
              <a:rPr lang="en-US" dirty="0" err="1" smtClean="0"/>
              <a:t>Chabner</a:t>
            </a:r>
            <a:r>
              <a:rPr lang="en-US" dirty="0" smtClean="0"/>
              <a:t> BA, </a:t>
            </a:r>
            <a:r>
              <a:rPr lang="en-US" dirty="0" err="1" smtClean="0"/>
              <a:t>Knollmann</a:t>
            </a:r>
            <a:r>
              <a:rPr lang="en-US" dirty="0" smtClean="0"/>
              <a:t> BC, </a:t>
            </a:r>
            <a:r>
              <a:rPr lang="en-US" dirty="0" err="1" smtClean="0"/>
              <a:t>Eds</a:t>
            </a:r>
            <a:r>
              <a:rPr lang="en-US" dirty="0" smtClean="0"/>
              <a:t>). McGraw-Hill Companies; 2011.</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13</a:t>
            </a:fld>
            <a:endParaRPr lang="en-US"/>
          </a:p>
        </p:txBody>
      </p:sp>
    </p:spTree>
    <p:extLst>
      <p:ext uri="{BB962C8B-B14F-4D97-AF65-F5344CB8AC3E}">
        <p14:creationId xmlns:p14="http://schemas.microsoft.com/office/powerpoint/2010/main" val="123548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Yaksh</a:t>
            </a:r>
            <a:r>
              <a:rPr lang="en-US" dirty="0" smtClean="0"/>
              <a:t> TL, Wallace MS. Chapter 18: Opioids, Analgesia, and Pain Management. In Goodman &amp; Gilman's: The Pharmacological Basis of Therapeutics, 12th edition. (</a:t>
            </a:r>
            <a:r>
              <a:rPr lang="en-US" dirty="0" err="1" smtClean="0"/>
              <a:t>Brunton</a:t>
            </a:r>
            <a:r>
              <a:rPr lang="en-US" dirty="0" smtClean="0"/>
              <a:t> LB, </a:t>
            </a:r>
            <a:r>
              <a:rPr lang="en-US" dirty="0" err="1" smtClean="0"/>
              <a:t>Chabner</a:t>
            </a:r>
            <a:r>
              <a:rPr lang="en-US" dirty="0" smtClean="0"/>
              <a:t> BA, </a:t>
            </a:r>
            <a:r>
              <a:rPr lang="en-US" dirty="0" err="1" smtClean="0"/>
              <a:t>Knollmann</a:t>
            </a:r>
            <a:r>
              <a:rPr lang="en-US" dirty="0" smtClean="0"/>
              <a:t> BC, </a:t>
            </a:r>
            <a:r>
              <a:rPr lang="en-US" dirty="0" err="1" smtClean="0"/>
              <a:t>Eds</a:t>
            </a:r>
            <a:r>
              <a:rPr lang="en-US" dirty="0" smtClean="0"/>
              <a:t>). McGraw-Hill Companies; 2011.</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14</a:t>
            </a:fld>
            <a:endParaRPr lang="en-US"/>
          </a:p>
        </p:txBody>
      </p:sp>
    </p:spTree>
    <p:extLst>
      <p:ext uri="{BB962C8B-B14F-4D97-AF65-F5344CB8AC3E}">
        <p14:creationId xmlns:p14="http://schemas.microsoft.com/office/powerpoint/2010/main" val="794474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Yaksh</a:t>
            </a:r>
            <a:r>
              <a:rPr lang="en-US" dirty="0" smtClean="0"/>
              <a:t> TL, Wallace MS. Chapter 18: Opioids, Analgesia, and Pain Management. In Goodman &amp; Gilman's: The Pharmacological Basis of Therapeutics, 12th edition. (</a:t>
            </a:r>
            <a:r>
              <a:rPr lang="en-US" dirty="0" err="1" smtClean="0"/>
              <a:t>Brunton</a:t>
            </a:r>
            <a:r>
              <a:rPr lang="en-US" dirty="0" smtClean="0"/>
              <a:t> LB, </a:t>
            </a:r>
            <a:r>
              <a:rPr lang="en-US" dirty="0" err="1" smtClean="0"/>
              <a:t>Chabner</a:t>
            </a:r>
            <a:r>
              <a:rPr lang="en-US" dirty="0" smtClean="0"/>
              <a:t> BA, </a:t>
            </a:r>
            <a:r>
              <a:rPr lang="en-US" dirty="0" err="1" smtClean="0"/>
              <a:t>Knollmann</a:t>
            </a:r>
            <a:r>
              <a:rPr lang="en-US" dirty="0" smtClean="0"/>
              <a:t> BC, </a:t>
            </a:r>
            <a:r>
              <a:rPr lang="en-US" dirty="0" err="1" smtClean="0"/>
              <a:t>Eds</a:t>
            </a:r>
            <a:r>
              <a:rPr lang="en-US" dirty="0" smtClean="0"/>
              <a:t>). McGraw-Hill Companies; 2011.</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15</a:t>
            </a:fld>
            <a:endParaRPr lang="en-US"/>
          </a:p>
        </p:txBody>
      </p:sp>
    </p:spTree>
    <p:extLst>
      <p:ext uri="{BB962C8B-B14F-4D97-AF65-F5344CB8AC3E}">
        <p14:creationId xmlns:p14="http://schemas.microsoft.com/office/powerpoint/2010/main" val="182927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16</a:t>
            </a:fld>
            <a:endParaRPr lang="en-US"/>
          </a:p>
        </p:txBody>
      </p:sp>
    </p:spTree>
    <p:extLst>
      <p:ext uri="{BB962C8B-B14F-4D97-AF65-F5344CB8AC3E}">
        <p14:creationId xmlns:p14="http://schemas.microsoft.com/office/powerpoint/2010/main" val="1215605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17</a:t>
            </a:fld>
            <a:endParaRPr lang="en-US"/>
          </a:p>
        </p:txBody>
      </p:sp>
    </p:spTree>
    <p:extLst>
      <p:ext uri="{BB962C8B-B14F-4D97-AF65-F5344CB8AC3E}">
        <p14:creationId xmlns:p14="http://schemas.microsoft.com/office/powerpoint/2010/main" val="603356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Image source: http://</a:t>
            </a:r>
            <a:r>
              <a:rPr lang="en-US" dirty="0" err="1" smtClean="0"/>
              <a:t>www.cbc.ca</a:t>
            </a:r>
            <a:r>
              <a:rPr lang="en-US" dirty="0" smtClean="0"/>
              <a:t>/news/</a:t>
            </a:r>
            <a:r>
              <a:rPr lang="en-US" dirty="0" err="1" smtClean="0"/>
              <a:t>canada</a:t>
            </a:r>
            <a:r>
              <a:rPr lang="en-US" dirty="0" smtClean="0"/>
              <a:t>/</a:t>
            </a:r>
            <a:r>
              <a:rPr lang="en-US" dirty="0" err="1" smtClean="0"/>
              <a:t>calgary</a:t>
            </a:r>
            <a:r>
              <a:rPr lang="en-US" dirty="0" smtClean="0"/>
              <a:t>/carfentanil-seized-border-vancouver-calgary-1.3714070</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29</a:t>
            </a:fld>
            <a:endParaRPr lang="en-US"/>
          </a:p>
        </p:txBody>
      </p:sp>
    </p:spTree>
    <p:extLst>
      <p:ext uri="{BB962C8B-B14F-4D97-AF65-F5344CB8AC3E}">
        <p14:creationId xmlns:p14="http://schemas.microsoft.com/office/powerpoint/2010/main" val="1668444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Naloxone is an antidote to opioids that has historically been used on in the ICU and emergency room.</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35</a:t>
            </a:fld>
            <a:endParaRPr lang="en-US"/>
          </a:p>
        </p:txBody>
      </p:sp>
    </p:spTree>
    <p:extLst>
      <p:ext uri="{BB962C8B-B14F-4D97-AF65-F5344CB8AC3E}">
        <p14:creationId xmlns:p14="http://schemas.microsoft.com/office/powerpoint/2010/main" val="1845404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It is critical to note that naloxone merely blocks an opioid overdose for a short period of time--it does not destroy opioids. In other words, when a single dose of naloxone wears off, there will still be plenty of opioid left to restart the overdose again.</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36</a:t>
            </a:fld>
            <a:endParaRPr lang="en-US"/>
          </a:p>
        </p:txBody>
      </p:sp>
    </p:spTree>
    <p:extLst>
      <p:ext uri="{BB962C8B-B14F-4D97-AF65-F5344CB8AC3E}">
        <p14:creationId xmlns:p14="http://schemas.microsoft.com/office/powerpoint/2010/main" val="1759122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imagine that this is morphine in the brain, here it is binding to the receptors that are involved in breathing.</a:t>
            </a:r>
          </a:p>
          <a:p>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38</a:t>
            </a:fld>
            <a:endParaRPr lang="en-US"/>
          </a:p>
        </p:txBody>
      </p:sp>
    </p:spTree>
    <p:extLst>
      <p:ext uri="{BB962C8B-B14F-4D97-AF65-F5344CB8AC3E}">
        <p14:creationId xmlns:p14="http://schemas.microsoft.com/office/powerpoint/2010/main" val="195051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When we talk about the opioid crisis we are talking about a couple of different things. The first is the increased use and availability of fentanyl--which is increasingly being imported from countries such as </a:t>
            </a:r>
            <a:r>
              <a:rPr lang="en-US" dirty="0" err="1" smtClean="0"/>
              <a:t>China.Source</a:t>
            </a:r>
            <a:r>
              <a:rPr lang="en-US" dirty="0" smtClean="0"/>
              <a:t>: http://</a:t>
            </a:r>
            <a:r>
              <a:rPr lang="en-US" dirty="0" err="1" smtClean="0"/>
              <a:t>www.cbc.ca</a:t>
            </a:r>
            <a:r>
              <a:rPr lang="en-US" dirty="0" smtClean="0"/>
              <a:t>/news/</a:t>
            </a:r>
            <a:r>
              <a:rPr lang="en-US" dirty="0" err="1" smtClean="0"/>
              <a:t>canada</a:t>
            </a:r>
            <a:r>
              <a:rPr lang="en-US" dirty="0" smtClean="0"/>
              <a:t>/</a:t>
            </a:r>
            <a:r>
              <a:rPr lang="en-US" dirty="0" err="1" smtClean="0"/>
              <a:t>british-columbia</a:t>
            </a:r>
            <a:r>
              <a:rPr lang="en-US" dirty="0" smtClean="0"/>
              <a:t>/overdose-death-statistics-2016-1.3941224</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4</a:t>
            </a:fld>
            <a:endParaRPr lang="en-US"/>
          </a:p>
        </p:txBody>
      </p:sp>
    </p:spTree>
    <p:extLst>
      <p:ext uri="{BB962C8B-B14F-4D97-AF65-F5344CB8AC3E}">
        <p14:creationId xmlns:p14="http://schemas.microsoft.com/office/powerpoint/2010/main" val="1753463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When you administer naloxone, the naloxone binds to the receptors instead of the morphine and the person starts breathing again.</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39</a:t>
            </a:fld>
            <a:endParaRPr lang="en-US"/>
          </a:p>
        </p:txBody>
      </p:sp>
    </p:spTree>
    <p:extLst>
      <p:ext uri="{BB962C8B-B14F-4D97-AF65-F5344CB8AC3E}">
        <p14:creationId xmlns:p14="http://schemas.microsoft.com/office/powerpoint/2010/main" val="129913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likelihood of naloxone to bind to the receptors depends on the amount of opioid in the brain and how strong that given opioid binds to the receptors.</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40</a:t>
            </a:fld>
            <a:endParaRPr lang="en-US"/>
          </a:p>
        </p:txBody>
      </p:sp>
    </p:spTree>
    <p:extLst>
      <p:ext uri="{BB962C8B-B14F-4D97-AF65-F5344CB8AC3E}">
        <p14:creationId xmlns:p14="http://schemas.microsoft.com/office/powerpoint/2010/main" val="1619229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Carfentanil</a:t>
            </a:r>
            <a:r>
              <a:rPr lang="en-US" dirty="0" smtClean="0"/>
              <a:t> binds the strongest to the receptors and we're hearing that it is taking 7-10 doses of naloxone to get a person breathing again. For fentanyl, it is likely somewhere in the range of 4-6 doses. Compare that to a morphine or oxycodone overdose where only 1-2 doses are needed.</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41</a:t>
            </a:fld>
            <a:endParaRPr lang="en-US"/>
          </a:p>
        </p:txBody>
      </p:sp>
    </p:spTree>
    <p:extLst>
      <p:ext uri="{BB962C8B-B14F-4D97-AF65-F5344CB8AC3E}">
        <p14:creationId xmlns:p14="http://schemas.microsoft.com/office/powerpoint/2010/main" val="1476120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Also, we commonly hear the intranasal naloxone described as "stronger" but IN has less bioavailability than the IM dose. For all intents and purposes, these doses are the same. Dowling et al. Population pharmacokinetics of intravenous, intramuscular, and intranasal naloxone in human volunteers. </a:t>
            </a:r>
            <a:r>
              <a:rPr lang="en-US" dirty="0" err="1" smtClean="0"/>
              <a:t>Ther</a:t>
            </a:r>
            <a:r>
              <a:rPr lang="en-US" dirty="0" smtClean="0"/>
              <a:t> Drug </a:t>
            </a:r>
            <a:r>
              <a:rPr lang="en-US" dirty="0" err="1" smtClean="0"/>
              <a:t>Monit</a:t>
            </a:r>
            <a:r>
              <a:rPr lang="en-US" dirty="0" smtClean="0"/>
              <a:t>. 2008 Aug;30(4):490-6. Accessed Feb 7, 2017 at https://</a:t>
            </a:r>
            <a:r>
              <a:rPr lang="en-US" dirty="0" err="1" smtClean="0"/>
              <a:t>www.ncbi.nlm.nih.gov</a:t>
            </a:r>
            <a:r>
              <a:rPr lang="en-US" dirty="0" smtClean="0"/>
              <a:t>/</a:t>
            </a:r>
            <a:r>
              <a:rPr lang="en-US" dirty="0" err="1" smtClean="0"/>
              <a:t>pubmed</a:t>
            </a:r>
            <a:r>
              <a:rPr lang="en-US" dirty="0" smtClean="0"/>
              <a:t>/18641540. </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42</a:t>
            </a:fld>
            <a:endParaRPr lang="en-US"/>
          </a:p>
        </p:txBody>
      </p:sp>
    </p:spTree>
    <p:extLst>
      <p:ext uri="{BB962C8B-B14F-4D97-AF65-F5344CB8AC3E}">
        <p14:creationId xmlns:p14="http://schemas.microsoft.com/office/powerpoint/2010/main" val="1430691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 other words, naloxone is both fast and effective...</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45</a:t>
            </a:fld>
            <a:endParaRPr lang="en-US"/>
          </a:p>
        </p:txBody>
      </p:sp>
    </p:spTree>
    <p:extLst>
      <p:ext uri="{BB962C8B-B14F-4D97-AF65-F5344CB8AC3E}">
        <p14:creationId xmlns:p14="http://schemas.microsoft.com/office/powerpoint/2010/main" val="253376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...and helps a bystander get the person into an ambulance and to hospital to manage the overdose with more intensive support including naloxone infusions.</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46</a:t>
            </a:fld>
            <a:endParaRPr lang="en-US"/>
          </a:p>
        </p:txBody>
      </p:sp>
    </p:spTree>
    <p:extLst>
      <p:ext uri="{BB962C8B-B14F-4D97-AF65-F5344CB8AC3E}">
        <p14:creationId xmlns:p14="http://schemas.microsoft.com/office/powerpoint/2010/main" val="31418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 video we created summarizing naloxone. Link to Video: https://</a:t>
            </a:r>
            <a:r>
              <a:rPr lang="en-US" dirty="0" err="1" smtClean="0"/>
              <a:t>youtu.be</a:t>
            </a:r>
            <a:r>
              <a:rPr lang="en-US" dirty="0" smtClean="0"/>
              <a:t>/ie1YXkDEPN0 </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47</a:t>
            </a:fld>
            <a:endParaRPr lang="en-US"/>
          </a:p>
        </p:txBody>
      </p:sp>
    </p:spTree>
    <p:extLst>
      <p:ext uri="{BB962C8B-B14F-4D97-AF65-F5344CB8AC3E}">
        <p14:creationId xmlns:p14="http://schemas.microsoft.com/office/powerpoint/2010/main" val="1922950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Naloxone came about in what has been described by Health Canada as a series of "unprecedented approvals".</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48</a:t>
            </a:fld>
            <a:endParaRPr lang="en-US"/>
          </a:p>
        </p:txBody>
      </p:sp>
    </p:spTree>
    <p:extLst>
      <p:ext uri="{BB962C8B-B14F-4D97-AF65-F5344CB8AC3E}">
        <p14:creationId xmlns:p14="http://schemas.microsoft.com/office/powerpoint/2010/main" val="1548752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It started with the injectable naloxone program. http://</a:t>
            </a:r>
            <a:r>
              <a:rPr lang="en-US" dirty="0" err="1" smtClean="0"/>
              <a:t>www.newswire.ca</a:t>
            </a:r>
            <a:r>
              <a:rPr lang="en-US" dirty="0" smtClean="0"/>
              <a:t>/news-releases/health-canada-allowing-immediate-access-to-naloxone-nasal-spray-585727561.html</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49</a:t>
            </a:fld>
            <a:endParaRPr lang="en-US"/>
          </a:p>
        </p:txBody>
      </p:sp>
    </p:spTree>
    <p:extLst>
      <p:ext uri="{BB962C8B-B14F-4D97-AF65-F5344CB8AC3E}">
        <p14:creationId xmlns:p14="http://schemas.microsoft.com/office/powerpoint/2010/main" val="238116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50</a:t>
            </a:fld>
            <a:endParaRPr lang="en-US"/>
          </a:p>
        </p:txBody>
      </p:sp>
    </p:spTree>
    <p:extLst>
      <p:ext uri="{BB962C8B-B14F-4D97-AF65-F5344CB8AC3E}">
        <p14:creationId xmlns:p14="http://schemas.microsoft.com/office/powerpoint/2010/main" val="66684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We are also talking about the need for strategies that reduce mortality and that increase the likelihood of recovery. This includes the need for safe injection/consumption sites, naloxone kits and safe strategies such as never using alone and knowing your </a:t>
            </a:r>
            <a:r>
              <a:rPr lang="en-US" dirty="0" err="1" smtClean="0"/>
              <a:t>dealer.Source</a:t>
            </a:r>
            <a:r>
              <a:rPr lang="en-US" dirty="0" smtClean="0"/>
              <a:t>: http://</a:t>
            </a:r>
            <a:r>
              <a:rPr lang="en-US" dirty="0" err="1" smtClean="0"/>
              <a:t>www.calgarysun.com</a:t>
            </a:r>
            <a:r>
              <a:rPr lang="en-US" dirty="0" smtClean="0"/>
              <a:t>/2017/01/20/calgary-mayor-nenshi-on-opioid-crisis-we-need-to-have-serious-conversation-about-safe-consumption-sites</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5</a:t>
            </a:fld>
            <a:endParaRPr lang="en-US"/>
          </a:p>
        </p:txBody>
      </p:sp>
    </p:spTree>
    <p:extLst>
      <p:ext uri="{BB962C8B-B14F-4D97-AF65-F5344CB8AC3E}">
        <p14:creationId xmlns:p14="http://schemas.microsoft.com/office/powerpoint/2010/main" val="2066314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 video we created summarizing naloxone </a:t>
            </a:r>
            <a:r>
              <a:rPr lang="en-US" dirty="0" err="1" smtClean="0"/>
              <a:t>administration.Link</a:t>
            </a:r>
            <a:r>
              <a:rPr lang="en-US" dirty="0" smtClean="0"/>
              <a:t> to Video: https://</a:t>
            </a:r>
            <a:r>
              <a:rPr lang="en-US" dirty="0" err="1" smtClean="0"/>
              <a:t>www.youtube.com</a:t>
            </a:r>
            <a:r>
              <a:rPr lang="en-US" dirty="0" smtClean="0"/>
              <a:t>/</a:t>
            </a:r>
            <a:r>
              <a:rPr lang="en-US" dirty="0" err="1" smtClean="0"/>
              <a:t>watch?v</a:t>
            </a:r>
            <a:r>
              <a:rPr lang="en-US" dirty="0" smtClean="0"/>
              <a:t>=oT8EsHuikwY</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51</a:t>
            </a:fld>
            <a:endParaRPr lang="en-US"/>
          </a:p>
        </p:txBody>
      </p:sp>
    </p:spTree>
    <p:extLst>
      <p:ext uri="{BB962C8B-B14F-4D97-AF65-F5344CB8AC3E}">
        <p14:creationId xmlns:p14="http://schemas.microsoft.com/office/powerpoint/2010/main" val="1265930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most recent changes have been around the nasal naloxone, which can be ordered but are more expensive and are not readily covered under pharmacy programs. In some provinces, however, public health units are being given supplies to provide for </a:t>
            </a:r>
            <a:r>
              <a:rPr lang="en-US" dirty="0" err="1" smtClean="0"/>
              <a:t>free.http</a:t>
            </a:r>
            <a:r>
              <a:rPr lang="en-US" dirty="0" smtClean="0"/>
              <a:t>://</a:t>
            </a:r>
            <a:r>
              <a:rPr lang="en-US" dirty="0" err="1" smtClean="0"/>
              <a:t>www.newswire.ca</a:t>
            </a:r>
            <a:r>
              <a:rPr lang="en-US" dirty="0" smtClean="0"/>
              <a:t>/news-releases/health-canada-allowing-immediate-access-to-naloxone-nasal-spray-585727561.html</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52</a:t>
            </a:fld>
            <a:endParaRPr lang="en-US"/>
          </a:p>
        </p:txBody>
      </p:sp>
    </p:spTree>
    <p:extLst>
      <p:ext uri="{BB962C8B-B14F-4D97-AF65-F5344CB8AC3E}">
        <p14:creationId xmlns:p14="http://schemas.microsoft.com/office/powerpoint/2010/main" val="1378195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To build a kit, this is typically what you'll need.</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53</a:t>
            </a:fld>
            <a:endParaRPr lang="en-US"/>
          </a:p>
        </p:txBody>
      </p:sp>
    </p:spTree>
    <p:extLst>
      <p:ext uri="{BB962C8B-B14F-4D97-AF65-F5344CB8AC3E}">
        <p14:creationId xmlns:p14="http://schemas.microsoft.com/office/powerpoint/2010/main" val="579185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 video we created showing the preparation and administration of naloxone </a:t>
            </a:r>
            <a:r>
              <a:rPr lang="en-US" dirty="0" err="1" smtClean="0"/>
              <a:t>amps.Link</a:t>
            </a:r>
            <a:r>
              <a:rPr lang="en-US" dirty="0" smtClean="0"/>
              <a:t> to Video: https://</a:t>
            </a:r>
            <a:r>
              <a:rPr lang="en-US" dirty="0" err="1" smtClean="0"/>
              <a:t>www.youtube.com</a:t>
            </a:r>
            <a:r>
              <a:rPr lang="en-US" dirty="0" smtClean="0"/>
              <a:t>/</a:t>
            </a:r>
            <a:r>
              <a:rPr lang="en-US" dirty="0" err="1" smtClean="0"/>
              <a:t>watch?v</a:t>
            </a:r>
            <a:r>
              <a:rPr lang="en-US" dirty="0" smtClean="0"/>
              <a:t>=FEa9sSVW6cA&amp;feature=</a:t>
            </a:r>
            <a:r>
              <a:rPr lang="en-US" dirty="0" err="1" smtClean="0"/>
              <a:t>youtu.be</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54</a:t>
            </a:fld>
            <a:endParaRPr lang="en-US"/>
          </a:p>
        </p:txBody>
      </p:sp>
    </p:spTree>
    <p:extLst>
      <p:ext uri="{BB962C8B-B14F-4D97-AF65-F5344CB8AC3E}">
        <p14:creationId xmlns:p14="http://schemas.microsoft.com/office/powerpoint/2010/main" val="1977684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People</a:t>
            </a:r>
            <a:r>
              <a:rPr lang="en-US" baseline="0" dirty="0" smtClean="0"/>
              <a:t> can experience respiratory failure for several reasons. With opioids, respiratory failure is more likely when they are using other substances (multiple overdoses, combined effects </a:t>
            </a:r>
            <a:r>
              <a:rPr lang="en-US" baseline="0" dirty="0" err="1" smtClean="0"/>
              <a:t>etc</a:t>
            </a:r>
            <a:r>
              <a:rPr lang="en-US" baseline="0" dirty="0" smtClean="0"/>
              <a:t>), prescribed high doses (equivalent of morphine 100mg or greater), taking methadone, have pre-existing lung disease, take respiratory depressants like alcohol or benzodiazepines, restarting use after a time of being clean (lost tolerance to high doses), and when there’s limited access to emergency services such as in rural locations.</a:t>
            </a:r>
          </a:p>
          <a:p>
            <a:endParaRPr lang="en-US" baseline="0" dirty="0" smtClean="0"/>
          </a:p>
          <a:p>
            <a:r>
              <a:rPr lang="en-US" baseline="0" dirty="0" smtClean="0"/>
              <a:t>Other people who may want to have a kit on hand just in case are parents of teens and people with little kids who may accidentally ingest opioids.</a:t>
            </a:r>
            <a:endParaRPr lang="en-US" dirty="0" smtClean="0"/>
          </a:p>
          <a:p>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55</a:t>
            </a:fld>
            <a:endParaRPr lang="en-US"/>
          </a:p>
        </p:txBody>
      </p:sp>
    </p:spTree>
    <p:extLst>
      <p:ext uri="{BB962C8B-B14F-4D97-AF65-F5344CB8AC3E}">
        <p14:creationId xmlns:p14="http://schemas.microsoft.com/office/powerpoint/2010/main" val="2074071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Patients and community groups often ask similar questions. Be prepared to answer these </a:t>
            </a:r>
            <a:r>
              <a:rPr lang="en-US" dirty="0" err="1" smtClean="0"/>
              <a:t>ones.Every</a:t>
            </a:r>
            <a:r>
              <a:rPr lang="en-US" dirty="0" smtClean="0"/>
              <a:t> pharmacist should provide training on how to use a naloxone kit, focusing on the person who is most likely to administer the naloxone. Unlike epinephrine in allergy, persons who have overdosed are not able to administer naloxone to themselves.</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56</a:t>
            </a:fld>
            <a:endParaRPr lang="en-US"/>
          </a:p>
        </p:txBody>
      </p:sp>
    </p:spTree>
    <p:extLst>
      <p:ext uri="{BB962C8B-B14F-4D97-AF65-F5344CB8AC3E}">
        <p14:creationId xmlns:p14="http://schemas.microsoft.com/office/powerpoint/2010/main" val="1174032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57</a:t>
            </a:fld>
            <a:endParaRPr lang="en-US"/>
          </a:p>
        </p:txBody>
      </p:sp>
    </p:spTree>
    <p:extLst>
      <p:ext uri="{BB962C8B-B14F-4D97-AF65-F5344CB8AC3E}">
        <p14:creationId xmlns:p14="http://schemas.microsoft.com/office/powerpoint/2010/main" val="1442599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Know your local policies. Have a plan in place for individuals who have lost their ID or who have had their ID stolen. If ID is required, for example to get coverage through a provincial plan, then have a back-up plan in place for someone who does not have ID such as local public health.</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58</a:t>
            </a:fld>
            <a:endParaRPr lang="en-US"/>
          </a:p>
        </p:txBody>
      </p:sp>
    </p:spTree>
    <p:extLst>
      <p:ext uri="{BB962C8B-B14F-4D97-AF65-F5344CB8AC3E}">
        <p14:creationId xmlns:p14="http://schemas.microsoft.com/office/powerpoint/2010/main" val="885453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Whether your province provides coverage or not, remember that naloxone is schedule 2 and does not require a prescription. Have a plan in place to charge patients for a naloxone kit. The rate should include your time to provide teaching ($40-70).</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59</a:t>
            </a:fld>
            <a:endParaRPr lang="en-US"/>
          </a:p>
        </p:txBody>
      </p:sp>
    </p:spTree>
    <p:extLst>
      <p:ext uri="{BB962C8B-B14F-4D97-AF65-F5344CB8AC3E}">
        <p14:creationId xmlns:p14="http://schemas.microsoft.com/office/powerpoint/2010/main" val="1905641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Give naloxone when a person has used an opioid and is having a difficult time breathing. This includes shallow infrequent breaths, snoring or gurgling noises and not breathing at all.</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60</a:t>
            </a:fld>
            <a:endParaRPr lang="en-US"/>
          </a:p>
        </p:txBody>
      </p:sp>
    </p:spTree>
    <p:extLst>
      <p:ext uri="{BB962C8B-B14F-4D97-AF65-F5344CB8AC3E}">
        <p14:creationId xmlns:p14="http://schemas.microsoft.com/office/powerpoint/2010/main" val="54771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Data from provincial coroner's offices show that we are seeing a significant spike in deaths related to opioids, especially in the Western provinces on a per capita basis. That said, Ontario is also facing an increase in the number of </a:t>
            </a:r>
            <a:r>
              <a:rPr lang="en-US" dirty="0" err="1" smtClean="0"/>
              <a:t>overdoses.Source</a:t>
            </a:r>
            <a:r>
              <a:rPr lang="en-US" dirty="0" smtClean="0"/>
              <a:t>: http://</a:t>
            </a:r>
            <a:r>
              <a:rPr lang="en-US" dirty="0" err="1" smtClean="0"/>
              <a:t>www.theglobeandmail.com</a:t>
            </a:r>
            <a:r>
              <a:rPr lang="en-US" dirty="0" smtClean="0"/>
              <a:t>//news/national/how-fentanyl-is-getting-through-</a:t>
            </a:r>
            <a:r>
              <a:rPr lang="en-US" dirty="0" err="1" smtClean="0"/>
              <a:t>canadas</a:t>
            </a:r>
            <a:r>
              <a:rPr lang="en-US" dirty="0" smtClean="0"/>
              <a:t>-border/article29547443/</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6</a:t>
            </a:fld>
            <a:endParaRPr lang="en-US"/>
          </a:p>
        </p:txBody>
      </p:sp>
    </p:spTree>
    <p:extLst>
      <p:ext uri="{BB962C8B-B14F-4D97-AF65-F5344CB8AC3E}">
        <p14:creationId xmlns:p14="http://schemas.microsoft.com/office/powerpoint/2010/main" val="11711382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Naloxone take 3-5min to work. Give the naloxone every 5 minutes until the person is breathing without difficulty (not until they wake up--they may still be drowsy--it's okay if they're breathing normally). The goal is to buy time for the ambulance to arrive.</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61</a:t>
            </a:fld>
            <a:endParaRPr lang="en-US"/>
          </a:p>
        </p:txBody>
      </p:sp>
    </p:spTree>
    <p:extLst>
      <p:ext uri="{BB962C8B-B14F-4D97-AF65-F5344CB8AC3E}">
        <p14:creationId xmlns:p14="http://schemas.microsoft.com/office/powerpoint/2010/main" val="130808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 addition to fentanyl, we are also paying closer attention to prescription opioids including better prescribing--this includes reducing the incidence of first-time prescriptions as well as reducing the number of people using high dose </a:t>
            </a:r>
            <a:r>
              <a:rPr lang="en-US" dirty="0" err="1" smtClean="0"/>
              <a:t>opioids.Source</a:t>
            </a:r>
            <a:r>
              <a:rPr lang="en-US" dirty="0" smtClean="0"/>
              <a:t>: http://</a:t>
            </a:r>
            <a:r>
              <a:rPr lang="en-US" dirty="0" err="1" smtClean="0"/>
              <a:t>www.theglobeandmail.com</a:t>
            </a:r>
            <a:r>
              <a:rPr lang="en-US" dirty="0" smtClean="0"/>
              <a:t>//news/national/how-fentanyl-is-getting-through-</a:t>
            </a:r>
            <a:r>
              <a:rPr lang="en-US" dirty="0" err="1" smtClean="0"/>
              <a:t>canadas</a:t>
            </a:r>
            <a:r>
              <a:rPr lang="en-US" dirty="0" smtClean="0"/>
              <a:t>-border/article29547443/</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7</a:t>
            </a:fld>
            <a:endParaRPr lang="en-US"/>
          </a:p>
        </p:txBody>
      </p:sp>
    </p:spTree>
    <p:extLst>
      <p:ext uri="{BB962C8B-B14F-4D97-AF65-F5344CB8AC3E}">
        <p14:creationId xmlns:p14="http://schemas.microsoft.com/office/powerpoint/2010/main" val="163368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Yaksh</a:t>
            </a:r>
            <a:r>
              <a:rPr lang="en-US" dirty="0" smtClean="0"/>
              <a:t> TL, Wallace MS. Chapter 18: Opioids, Analgesia, and Pain Management. In Goodman &amp; Gilman's: The Pharmacological Basis of Therapeutics, 12th edition. (</a:t>
            </a:r>
            <a:r>
              <a:rPr lang="en-US" dirty="0" err="1" smtClean="0"/>
              <a:t>Brunton</a:t>
            </a:r>
            <a:r>
              <a:rPr lang="en-US" dirty="0" smtClean="0"/>
              <a:t> LB, </a:t>
            </a:r>
            <a:r>
              <a:rPr lang="en-US" dirty="0" err="1" smtClean="0"/>
              <a:t>Chabner</a:t>
            </a:r>
            <a:r>
              <a:rPr lang="en-US" dirty="0" smtClean="0"/>
              <a:t> BA, </a:t>
            </a:r>
            <a:r>
              <a:rPr lang="en-US" dirty="0" err="1" smtClean="0"/>
              <a:t>Knollmann</a:t>
            </a:r>
            <a:r>
              <a:rPr lang="en-US" dirty="0" smtClean="0"/>
              <a:t> BC, </a:t>
            </a:r>
            <a:r>
              <a:rPr lang="en-US" dirty="0" err="1" smtClean="0"/>
              <a:t>Eds</a:t>
            </a:r>
            <a:r>
              <a:rPr lang="en-US" dirty="0" smtClean="0"/>
              <a:t>). McGraw-Hill Companies; 2011.</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8</a:t>
            </a:fld>
            <a:endParaRPr lang="en-US"/>
          </a:p>
        </p:txBody>
      </p:sp>
    </p:spTree>
    <p:extLst>
      <p:ext uri="{BB962C8B-B14F-4D97-AF65-F5344CB8AC3E}">
        <p14:creationId xmlns:p14="http://schemas.microsoft.com/office/powerpoint/2010/main" val="1723401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Yaksh</a:t>
            </a:r>
            <a:r>
              <a:rPr lang="en-US" dirty="0" smtClean="0"/>
              <a:t> TL, Wallace MS. Chapter 18: Opioids, Analgesia, and Pain Management. In Goodman &amp; Gilman's: The Pharmacological Basis of Therapeutics, 12th edition. (</a:t>
            </a:r>
            <a:r>
              <a:rPr lang="en-US" dirty="0" err="1" smtClean="0"/>
              <a:t>Brunton</a:t>
            </a:r>
            <a:r>
              <a:rPr lang="en-US" dirty="0" smtClean="0"/>
              <a:t> LB, </a:t>
            </a:r>
            <a:r>
              <a:rPr lang="en-US" dirty="0" err="1" smtClean="0"/>
              <a:t>Chabner</a:t>
            </a:r>
            <a:r>
              <a:rPr lang="en-US" dirty="0" smtClean="0"/>
              <a:t> BA, </a:t>
            </a:r>
            <a:r>
              <a:rPr lang="en-US" dirty="0" err="1" smtClean="0"/>
              <a:t>Knollmann</a:t>
            </a:r>
            <a:r>
              <a:rPr lang="en-US" dirty="0" smtClean="0"/>
              <a:t> BC, </a:t>
            </a:r>
            <a:r>
              <a:rPr lang="en-US" dirty="0" err="1" smtClean="0"/>
              <a:t>Eds</a:t>
            </a:r>
            <a:r>
              <a:rPr lang="en-US" dirty="0" smtClean="0"/>
              <a:t>). McGraw-Hill Companies; 2011.</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9</a:t>
            </a:fld>
            <a:endParaRPr lang="en-US"/>
          </a:p>
        </p:txBody>
      </p:sp>
    </p:spTree>
    <p:extLst>
      <p:ext uri="{BB962C8B-B14F-4D97-AF65-F5344CB8AC3E}">
        <p14:creationId xmlns:p14="http://schemas.microsoft.com/office/powerpoint/2010/main" val="2089096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Yaksh</a:t>
            </a:r>
            <a:r>
              <a:rPr lang="en-US" dirty="0" smtClean="0"/>
              <a:t> TL, Wallace MS. Chapter 18: Opioids, Analgesia, and Pain Management. In Goodman &amp; Gilman's: The Pharmacological Basis of Therapeutics, 12th edition. (</a:t>
            </a:r>
            <a:r>
              <a:rPr lang="en-US" dirty="0" err="1" smtClean="0"/>
              <a:t>Brunton</a:t>
            </a:r>
            <a:r>
              <a:rPr lang="en-US" dirty="0" smtClean="0"/>
              <a:t> LB, </a:t>
            </a:r>
            <a:r>
              <a:rPr lang="en-US" dirty="0" err="1" smtClean="0"/>
              <a:t>Chabner</a:t>
            </a:r>
            <a:r>
              <a:rPr lang="en-US" dirty="0" smtClean="0"/>
              <a:t> BA, </a:t>
            </a:r>
            <a:r>
              <a:rPr lang="en-US" dirty="0" err="1" smtClean="0"/>
              <a:t>Knollmann</a:t>
            </a:r>
            <a:r>
              <a:rPr lang="en-US" dirty="0" smtClean="0"/>
              <a:t> BC, </a:t>
            </a:r>
            <a:r>
              <a:rPr lang="en-US" dirty="0" err="1" smtClean="0"/>
              <a:t>Eds</a:t>
            </a:r>
            <a:r>
              <a:rPr lang="en-US" dirty="0" smtClean="0"/>
              <a:t>). McGraw-Hill Companies; 2011.</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10</a:t>
            </a:fld>
            <a:endParaRPr lang="en-US"/>
          </a:p>
        </p:txBody>
      </p:sp>
    </p:spTree>
    <p:extLst>
      <p:ext uri="{BB962C8B-B14F-4D97-AF65-F5344CB8AC3E}">
        <p14:creationId xmlns:p14="http://schemas.microsoft.com/office/powerpoint/2010/main" val="93852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Yaksh</a:t>
            </a:r>
            <a:r>
              <a:rPr lang="en-US" dirty="0" smtClean="0"/>
              <a:t> TL, Wallace MS. Chapter 18: Opioids, Analgesia, and Pain Management. In Goodman &amp; Gilman's: The Pharmacological Basis of Therapeutics, 12th edition. (</a:t>
            </a:r>
            <a:r>
              <a:rPr lang="en-US" dirty="0" err="1" smtClean="0"/>
              <a:t>Brunton</a:t>
            </a:r>
            <a:r>
              <a:rPr lang="en-US" dirty="0" smtClean="0"/>
              <a:t> LB, </a:t>
            </a:r>
            <a:r>
              <a:rPr lang="en-US" dirty="0" err="1" smtClean="0"/>
              <a:t>Chabner</a:t>
            </a:r>
            <a:r>
              <a:rPr lang="en-US" dirty="0" smtClean="0"/>
              <a:t> BA, </a:t>
            </a:r>
            <a:r>
              <a:rPr lang="en-US" dirty="0" err="1" smtClean="0"/>
              <a:t>Knollmann</a:t>
            </a:r>
            <a:r>
              <a:rPr lang="en-US" dirty="0" smtClean="0"/>
              <a:t> BC, </a:t>
            </a:r>
            <a:r>
              <a:rPr lang="en-US" dirty="0" err="1" smtClean="0"/>
              <a:t>Eds</a:t>
            </a:r>
            <a:r>
              <a:rPr lang="en-US" dirty="0" smtClean="0"/>
              <a:t>). McGraw-Hill Companies; 2011.</a:t>
            </a:r>
            <a:endParaRPr lang="en-US" dirty="0"/>
          </a:p>
        </p:txBody>
      </p:sp>
      <p:sp>
        <p:nvSpPr>
          <p:cNvPr id="4" name="Slide Number Placeholder 3"/>
          <p:cNvSpPr>
            <a:spLocks noGrp="1"/>
          </p:cNvSpPr>
          <p:nvPr>
            <p:ph type="sldNum" sz="quarter" idx="10"/>
          </p:nvPr>
        </p:nvSpPr>
        <p:spPr/>
        <p:txBody>
          <a:bodyPr/>
          <a:lstStyle/>
          <a:p>
            <a:fld id="{52A057CD-C77E-7A44-95FC-60AE244BAEB3}" type="slidenum">
              <a:rPr lang="en-US" smtClean="0"/>
              <a:t>11</a:t>
            </a:fld>
            <a:endParaRPr lang="en-US"/>
          </a:p>
        </p:txBody>
      </p:sp>
    </p:spTree>
    <p:extLst>
      <p:ext uri="{BB962C8B-B14F-4D97-AF65-F5344CB8AC3E}">
        <p14:creationId xmlns:p14="http://schemas.microsoft.com/office/powerpoint/2010/main" val="112094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166F1F-CE9B-4651-A6AA-CD717754106B}"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66F1F-CE9B-4651-A6AA-CD717754106B}"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66F1F-CE9B-4651-A6AA-CD717754106B}"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66F1F-CE9B-4651-A6AA-CD717754106B}"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166F1F-CE9B-4651-A6AA-CD717754106B}"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166F1F-CE9B-4651-A6AA-CD717754106B}" type="datetimeFigureOut">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1451-1387-4CA6-816F-3879F97B5C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166F1F-CE9B-4651-A6AA-CD717754106B}" type="datetimeFigureOut">
              <a:rPr lang="en-US" smtClean="0"/>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021451-1387-4CA6-816F-3879F97B5C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166F1F-CE9B-4651-A6AA-CD717754106B}" type="datetimeFigureOut">
              <a:rPr lang="en-US" smtClean="0"/>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021451-1387-4CA6-816F-3879F97B5C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66F1F-CE9B-4651-A6AA-CD717754106B}" type="datetimeFigureOut">
              <a:rPr lang="en-US" smtClean="0"/>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021451-1387-4CA6-816F-3879F97B5C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66F1F-CE9B-4651-A6AA-CD717754106B}" type="datetimeFigureOut">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1451-1387-4CA6-816F-3879F97B5CB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66F1F-CE9B-4651-A6AA-CD717754106B}" type="datetimeFigureOut">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1451-1387-4CA6-816F-3879F97B5C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8166F1F-CE9B-4651-A6AA-CD717754106B}" type="datetimeFigureOut">
              <a:rPr lang="en-US" smtClean="0"/>
              <a:t>6/28/2017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021451-1387-4CA6-816F-3879F97B5CBC}" type="slidenum">
              <a:rPr lang="en-US" smtClean="0"/>
              <a:t>‹#›</a:t>
            </a:fld>
            <a:endParaRPr lang="en-US"/>
          </a:p>
        </p:txBody>
      </p:sp>
    </p:spTree>
    <p:extLst>
      <p:ext uri="{BB962C8B-B14F-4D97-AF65-F5344CB8AC3E}">
        <p14:creationId xmlns:p14="http://schemas.microsoft.com/office/powerpoint/2010/main" val="150467714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charset="0"/>
                <a:ea typeface="Calibri" charset="0"/>
                <a:cs typeface="Calibri" charset="0"/>
              </a:rPr>
              <a:t>Learning Objectives</a:t>
            </a:r>
            <a:endParaRPr lang="en-CA" sz="4000" dirty="0">
              <a:latin typeface="Calibri" charset="0"/>
              <a:ea typeface="Calibri" charset="0"/>
              <a:cs typeface="Calibri" charset="0"/>
            </a:endParaRPr>
          </a:p>
        </p:txBody>
      </p:sp>
      <p:sp>
        <p:nvSpPr>
          <p:cNvPr id="3" name="Subtitle 2"/>
          <p:cNvSpPr>
            <a:spLocks noGrp="1"/>
          </p:cNvSpPr>
          <p:nvPr>
            <p:ph idx="1"/>
          </p:nvPr>
        </p:nvSpPr>
        <p:spPr/>
        <p:txBody>
          <a:bodyPr>
            <a:noAutofit/>
          </a:bodyPr>
          <a:lstStyle/>
          <a:p>
            <a:pPr algn="l"/>
            <a:r>
              <a:rPr lang="en-US" sz="3200" dirty="0" smtClean="0">
                <a:solidFill>
                  <a:schemeClr val="tx1"/>
                </a:solidFill>
                <a:latin typeface="Calibri" charset="0"/>
                <a:ea typeface="Calibri" charset="0"/>
                <a:cs typeface="Calibri" charset="0"/>
              </a:rPr>
              <a:t>To </a:t>
            </a:r>
            <a:r>
              <a:rPr lang="en-US" sz="3200" dirty="0">
                <a:solidFill>
                  <a:schemeClr val="tx1"/>
                </a:solidFill>
                <a:latin typeface="Calibri" charset="0"/>
                <a:ea typeface="Calibri" charset="0"/>
                <a:cs typeface="Calibri" charset="0"/>
              </a:rPr>
              <a:t>review the contributors to the current opioid crisis including the emergence of the street-grade </a:t>
            </a:r>
            <a:r>
              <a:rPr lang="en-US" sz="3200" dirty="0" err="1">
                <a:solidFill>
                  <a:schemeClr val="tx1"/>
                </a:solidFill>
                <a:latin typeface="Calibri" charset="0"/>
                <a:ea typeface="Calibri" charset="0"/>
                <a:cs typeface="Calibri" charset="0"/>
              </a:rPr>
              <a:t>fentanyls</a:t>
            </a:r>
            <a:r>
              <a:rPr lang="en-US" sz="3200" dirty="0" smtClean="0">
                <a:solidFill>
                  <a:schemeClr val="tx1"/>
                </a:solidFill>
                <a:latin typeface="Calibri" charset="0"/>
                <a:ea typeface="Calibri" charset="0"/>
                <a:cs typeface="Calibri" charset="0"/>
              </a:rPr>
              <a:t>;</a:t>
            </a:r>
          </a:p>
          <a:p>
            <a:pPr algn="l"/>
            <a:endParaRPr lang="en-US" sz="1600" dirty="0">
              <a:solidFill>
                <a:schemeClr val="tx1"/>
              </a:solidFill>
              <a:latin typeface="Calibri" charset="0"/>
              <a:ea typeface="Calibri" charset="0"/>
              <a:cs typeface="Calibri" charset="0"/>
            </a:endParaRPr>
          </a:p>
          <a:p>
            <a:pPr algn="l"/>
            <a:r>
              <a:rPr lang="en-US" sz="3200" dirty="0" smtClean="0">
                <a:solidFill>
                  <a:schemeClr val="tx1"/>
                </a:solidFill>
                <a:latin typeface="Calibri" charset="0"/>
                <a:ea typeface="Calibri" charset="0"/>
                <a:cs typeface="Calibri" charset="0"/>
              </a:rPr>
              <a:t>To </a:t>
            </a:r>
            <a:r>
              <a:rPr lang="en-US" sz="3200" dirty="0">
                <a:solidFill>
                  <a:schemeClr val="tx1"/>
                </a:solidFill>
                <a:latin typeface="Calibri" charset="0"/>
                <a:ea typeface="Calibri" charset="0"/>
                <a:cs typeface="Calibri" charset="0"/>
              </a:rPr>
              <a:t>outline how patients can be taught to use a take-home naloxone kit</a:t>
            </a:r>
            <a:r>
              <a:rPr lang="en-US" sz="3200" dirty="0" smtClean="0">
                <a:solidFill>
                  <a:schemeClr val="tx1"/>
                </a:solidFill>
                <a:latin typeface="Calibri" charset="0"/>
                <a:ea typeface="Calibri" charset="0"/>
                <a:cs typeface="Calibri" charset="0"/>
              </a:rPr>
              <a:t>;</a:t>
            </a:r>
          </a:p>
          <a:p>
            <a:pPr algn="l"/>
            <a:endParaRPr lang="en-US" sz="1600" dirty="0">
              <a:solidFill>
                <a:schemeClr val="tx1"/>
              </a:solidFill>
              <a:latin typeface="Calibri" charset="0"/>
              <a:ea typeface="Calibri" charset="0"/>
              <a:cs typeface="Calibri" charset="0"/>
            </a:endParaRPr>
          </a:p>
          <a:p>
            <a:pPr algn="l"/>
            <a:r>
              <a:rPr lang="en-US" sz="3200" dirty="0" smtClean="0">
                <a:solidFill>
                  <a:schemeClr val="tx1"/>
                </a:solidFill>
                <a:latin typeface="Calibri" charset="0"/>
                <a:ea typeface="Calibri" charset="0"/>
                <a:cs typeface="Calibri" charset="0"/>
              </a:rPr>
              <a:t>To </a:t>
            </a:r>
            <a:r>
              <a:rPr lang="en-US" sz="3200" dirty="0">
                <a:solidFill>
                  <a:schemeClr val="tx1"/>
                </a:solidFill>
                <a:latin typeface="Calibri" charset="0"/>
                <a:ea typeface="Calibri" charset="0"/>
                <a:cs typeface="Calibri" charset="0"/>
              </a:rPr>
              <a:t>review the research on take-home naloxone kits from other jurisdictions</a:t>
            </a:r>
            <a:r>
              <a:rPr lang="en-US" sz="3200" dirty="0" smtClean="0">
                <a:solidFill>
                  <a:schemeClr val="tx1"/>
                </a:solidFill>
                <a:latin typeface="Calibri" charset="0"/>
                <a:ea typeface="Calibri" charset="0"/>
                <a:cs typeface="Calibri" charset="0"/>
              </a:rPr>
              <a:t>;</a:t>
            </a:r>
            <a:endParaRPr lang="en-US" sz="3200" dirty="0">
              <a:solidFill>
                <a:schemeClr val="tx1"/>
              </a:solidFill>
              <a:latin typeface="Calibri" charset="0"/>
              <a:ea typeface="Calibri" charset="0"/>
              <a:cs typeface="Calibri"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9439"/>
            <a:ext cx="3561572" cy="1086239"/>
          </a:xfrm>
          <a:prstGeom prst="rect">
            <a:avLst/>
          </a:prstGeom>
        </p:spPr>
      </p:pic>
    </p:spTree>
    <p:extLst>
      <p:ext uri="{BB962C8B-B14F-4D97-AF65-F5344CB8AC3E}">
        <p14:creationId xmlns:p14="http://schemas.microsoft.com/office/powerpoint/2010/main" val="823220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hitthatswitch - Creative Commons Attribution-NonCommercial-ShareAlike License  https://www.flickr.com/photos/27898848@N06</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59089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Mr. Theklan - Creative Commons Attribution-ShareAlike License  https://www.flickr.com/photos/99843959@N00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168569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ComputerHotline - Creative Commons Attribution License  https://www.flickr.com/photos/36519414@N00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41297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giulia.forsythe - Creative Commons Attribution-NonCommercial-ShareAlike License  https://www.flickr.com/photos/59217476@N00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06855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Lemsipmatt - Creative Commons Attribution-ShareAlike License  https://www.flickr.com/photos/26254688@N03</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97621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Imagens Evangélicas - Creative Commons Attribution License  https://www.flickr.com/photos/69812620@N08</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305874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Usually Melancholy - Creative Commons Attribution-NonCommercial-ShareAlike License  https://www.flickr.com/photos/51096867@N03</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557916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pixn8tr - Creative Commons Attribution-NonCommercial-ShareAlike License  https://www.flickr.com/photos/58946690@N00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989348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pixn8tr - Creative Commons Attribution-NonCommercial-ShareAlike License  https://www.flickr.com/photos/58946690@N00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3"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244802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kevin dooley - Creative Commons Attribution License  https://www.flickr.com/photos/12836528@N00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3"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2004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charset="0"/>
                <a:ea typeface="Calibri" charset="0"/>
                <a:cs typeface="Calibri" charset="0"/>
              </a:rPr>
              <a:t>Learning Objectives</a:t>
            </a:r>
            <a:endParaRPr lang="en-CA" sz="4000" dirty="0">
              <a:latin typeface="Calibri" charset="0"/>
              <a:ea typeface="Calibri" charset="0"/>
              <a:cs typeface="Calibri" charset="0"/>
            </a:endParaRPr>
          </a:p>
        </p:txBody>
      </p:sp>
      <p:sp>
        <p:nvSpPr>
          <p:cNvPr id="3" name="Subtitle 2"/>
          <p:cNvSpPr>
            <a:spLocks noGrp="1"/>
          </p:cNvSpPr>
          <p:nvPr>
            <p:ph idx="1"/>
          </p:nvPr>
        </p:nvSpPr>
        <p:spPr/>
        <p:txBody>
          <a:bodyPr>
            <a:noAutofit/>
          </a:bodyPr>
          <a:lstStyle/>
          <a:p>
            <a:pPr algn="l"/>
            <a:r>
              <a:rPr lang="en-US" sz="3200" dirty="0" smtClean="0">
                <a:solidFill>
                  <a:schemeClr val="tx1"/>
                </a:solidFill>
                <a:latin typeface="Calibri" charset="0"/>
                <a:ea typeface="Calibri" charset="0"/>
                <a:cs typeface="Calibri" charset="0"/>
              </a:rPr>
              <a:t>To </a:t>
            </a:r>
            <a:r>
              <a:rPr lang="en-US" sz="3200" dirty="0">
                <a:solidFill>
                  <a:schemeClr val="tx1"/>
                </a:solidFill>
                <a:latin typeface="Calibri" charset="0"/>
                <a:ea typeface="Calibri" charset="0"/>
                <a:cs typeface="Calibri" charset="0"/>
              </a:rPr>
              <a:t>discuss strategies for asking patients about substance use to identify who should be given a kit; </a:t>
            </a:r>
            <a:r>
              <a:rPr lang="en-US" sz="3200" dirty="0" smtClean="0">
                <a:solidFill>
                  <a:schemeClr val="tx1"/>
                </a:solidFill>
                <a:latin typeface="Calibri" charset="0"/>
                <a:ea typeface="Calibri" charset="0"/>
                <a:cs typeface="Calibri" charset="0"/>
              </a:rPr>
              <a:t>and</a:t>
            </a:r>
          </a:p>
          <a:p>
            <a:pPr algn="l"/>
            <a:endParaRPr lang="en-US" sz="1600" dirty="0">
              <a:solidFill>
                <a:schemeClr val="tx1"/>
              </a:solidFill>
              <a:latin typeface="Calibri" charset="0"/>
              <a:ea typeface="Calibri" charset="0"/>
              <a:cs typeface="Calibri" charset="0"/>
            </a:endParaRPr>
          </a:p>
          <a:p>
            <a:pPr algn="l"/>
            <a:r>
              <a:rPr lang="en-US" sz="3200" dirty="0" smtClean="0">
                <a:solidFill>
                  <a:schemeClr val="tx1"/>
                </a:solidFill>
                <a:latin typeface="Calibri" charset="0"/>
                <a:ea typeface="Calibri" charset="0"/>
                <a:cs typeface="Calibri" charset="0"/>
              </a:rPr>
              <a:t>To </a:t>
            </a:r>
            <a:r>
              <a:rPr lang="en-US" sz="3200" dirty="0">
                <a:solidFill>
                  <a:schemeClr val="tx1"/>
                </a:solidFill>
                <a:latin typeface="Calibri" charset="0"/>
                <a:ea typeface="Calibri" charset="0"/>
                <a:cs typeface="Calibri" charset="0"/>
              </a:rPr>
              <a:t>discuss why the patients who need kits are not always the people who come to mind when we think about the kits. </a:t>
            </a:r>
            <a:endParaRPr lang="en-CA" sz="3200" dirty="0">
              <a:solidFill>
                <a:schemeClr val="tx1"/>
              </a:solidFill>
              <a:latin typeface="Calibri" charset="0"/>
              <a:ea typeface="Calibri" charset="0"/>
              <a:cs typeface="Calibri" charset="0"/>
            </a:endParaRPr>
          </a:p>
        </p:txBody>
      </p:sp>
    </p:spTree>
    <p:extLst>
      <p:ext uri="{BB962C8B-B14F-4D97-AF65-F5344CB8AC3E}">
        <p14:creationId xmlns:p14="http://schemas.microsoft.com/office/powerpoint/2010/main" val="1368334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pingpongdeath - Creative Commons Attribution-NonCommercial License  https://www.flickr.com/photos/60046573@N00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3"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830797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pingpongdeath - Creative Commons Attribution-NonCommercial License  https://www.flickr.com/photos/60046573@N00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3"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665607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pingpongdeath - Creative Commons Attribution-NonCommercial License  https://www.flickr.com/photos/60046573@N00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3"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43905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pingpongdeath - Creative Commons Attribution-NonCommercial License  https://www.flickr.com/photos/60046573@N00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3"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554479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1209294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feverblue - Creative Commons Attribution-ShareAlike License  https://www.flickr.com/photos/85455733@N00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3"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828838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1702676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1657918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1043489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1578783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eflon - Creative Commons Attribution License  https://www.flickr.com/photos/23094783@N03</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764990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maHidoodi - Creative Commons Attribution License  https://www.flickr.com/photos/41415970@N00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3"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308392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xmartenx - Creative Commons Attribution-NonCommercial-ShareAlike License  https://www.flickr.com/photos/24551691@N06</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3"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276757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dak1b2006 - Creative Commons Attribution-NonCommercial-ShareAlike License  https://www.flickr.com/photos/27410306@N06</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3"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810785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Fort Rucker - Creative Commons Attribution License  https://www.flickr.com/photos/58792031@N04</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3"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092813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FutUndBeidl - Creative Commons Attribution License  https://www.flickr.com/photos/61423903@N06</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3"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641790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brykmantra - Creative Commons Attribution-ShareAlike License  https://www.flickr.com/photos/35034360660@N01</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560998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Jerry Bowley - Creative Commons Attribution-NonCommercial-ShareAlike License  https://www.flickr.com/photos/61407047@N00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251352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396909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43686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1527137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216739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2027149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471469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1915048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1887058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1747273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Omar Omar - Creative Commons Attribution-NonCommercial License  https://www.flickr.com/photos/51186333@N00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734711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BC Gov Photos - Creative Commons Attribution-NonCommercial-ShareAlike License  https://www.flickr.com/photos/45802067@N03</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066306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 No License Information Found  https://youtu.be/ie1YXkDEPN0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
        <p:nvSpPr>
          <p:cNvPr id="7" name="Object 6"/>
          <p:cNvSpPr txBox="1"/>
          <p:nvPr/>
        </p:nvSpPr>
        <p:spPr>
          <a:xfrm>
            <a:off x="539496" y="6083048"/>
            <a:ext cx="4937760" cy="332399"/>
          </a:xfrm>
          <a:prstGeom prst="rect">
            <a:avLst/>
          </a:prstGeom>
          <a:noFill/>
        </p:spPr>
        <p:txBody>
          <a:bodyPr wrap="square" rtlCol="0"/>
          <a:lstStyle/>
          <a:p>
            <a:r>
              <a:rPr lang="en-US" sz="1080" u="sng" dirty="0">
                <a:solidFill>
                  <a:srgbClr val="0000EE"/>
                </a:solidFill>
                <a:latin typeface="Arial" pitchFamily="34" charset="0"/>
                <a:cs typeface="Arial" pitchFamily="34" charset="0"/>
              </a:rPr>
              <a:t>Video: https://youtu.be/ie1YXkDEPN0</a:t>
            </a:r>
            <a:endParaRPr lang="en-US" sz="1080" dirty="0"/>
          </a:p>
        </p:txBody>
      </p:sp>
    </p:spTree>
    <p:extLst>
      <p:ext uri="{BB962C8B-B14F-4D97-AF65-F5344CB8AC3E}">
        <p14:creationId xmlns:p14="http://schemas.microsoft.com/office/powerpoint/2010/main" val="664143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manoftaste.de - Creative Commons Attribution License  https://www.flickr.com/photos/96913861@N04</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783055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182995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600275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DafneCholet - Creative Commons Attribution License  https://www.flickr.com/photos/57113749@N07</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908459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 No License Information Found  https://www.youtube.com/watch?v=oT8EsHuikwY</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
        <p:nvSpPr>
          <p:cNvPr id="7" name="Object 6"/>
          <p:cNvSpPr txBox="1"/>
          <p:nvPr/>
        </p:nvSpPr>
        <p:spPr>
          <a:xfrm>
            <a:off x="539496" y="6083048"/>
            <a:ext cx="4937760" cy="332399"/>
          </a:xfrm>
          <a:prstGeom prst="rect">
            <a:avLst/>
          </a:prstGeom>
          <a:noFill/>
        </p:spPr>
        <p:txBody>
          <a:bodyPr wrap="square" rtlCol="0"/>
          <a:lstStyle/>
          <a:p>
            <a:r>
              <a:rPr lang="en-US" sz="1080" u="sng" dirty="0">
                <a:solidFill>
                  <a:srgbClr val="0000EE"/>
                </a:solidFill>
                <a:latin typeface="Arial" pitchFamily="34" charset="0"/>
                <a:cs typeface="Arial" pitchFamily="34" charset="0"/>
              </a:rPr>
              <a:t>Video: https://www.youtube.com/watch?v=oT8EsHuikwY</a:t>
            </a:r>
            <a:endParaRPr lang="en-US" sz="1080" dirty="0"/>
          </a:p>
        </p:txBody>
      </p:sp>
    </p:spTree>
    <p:extLst>
      <p:ext uri="{BB962C8B-B14F-4D97-AF65-F5344CB8AC3E}">
        <p14:creationId xmlns:p14="http://schemas.microsoft.com/office/powerpoint/2010/main" val="668443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1037030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kreg.steppe - Creative Commons Attribution-NonCommercial-ShareAlike License  https://www.flickr.com/photos/44124421278@N01</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402385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 No License Information Found  https://www.youtube.com/watch?v=FEa9sSVW6cA&amp;feature=youtu.be</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
        <p:nvSpPr>
          <p:cNvPr id="7" name="Object 6"/>
          <p:cNvSpPr txBox="1"/>
          <p:nvPr/>
        </p:nvSpPr>
        <p:spPr>
          <a:xfrm>
            <a:off x="539496" y="6083048"/>
            <a:ext cx="4937760" cy="332399"/>
          </a:xfrm>
          <a:prstGeom prst="rect">
            <a:avLst/>
          </a:prstGeom>
          <a:noFill/>
        </p:spPr>
        <p:txBody>
          <a:bodyPr wrap="square" rtlCol="0"/>
          <a:lstStyle/>
          <a:p>
            <a:r>
              <a:rPr lang="en-US" sz="1080" u="sng" dirty="0">
                <a:solidFill>
                  <a:srgbClr val="0000EE"/>
                </a:solidFill>
                <a:latin typeface="Arial" pitchFamily="34" charset="0"/>
                <a:cs typeface="Arial" pitchFamily="34" charset="0"/>
              </a:rPr>
              <a:t>Video: https://www.youtube.com/watch?v=FEa9sSVW6cA&amp;feature=youtu.be</a:t>
            </a:r>
            <a:endParaRPr lang="en-US" sz="1080" dirty="0"/>
          </a:p>
        </p:txBody>
      </p:sp>
    </p:spTree>
    <p:extLst>
      <p:ext uri="{BB962C8B-B14F-4D97-AF65-F5344CB8AC3E}">
        <p14:creationId xmlns:p14="http://schemas.microsoft.com/office/powerpoint/2010/main" val="458707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kreg.steppe - Creative Commons Attribution-NonCommercial-ShareAlike License  https://www.flickr.com/photos/44124421278@N01</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403072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Martin Lopatka - Creative Commons Attribution-ShareAlike License  https://www.flickr.com/photos/88654826@N00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702342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401(K) 2013 - Creative Commons Attribution-ShareAlike License  https://www.flickr.com/photos/68751915@N05</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702240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michael.dreves - Creative Commons Attribution-NonCommercial License  https://www.flickr.com/photos/36624823@N04</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7706523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.robbie - Creative Commons Attribution-NonCommercial-ShareAlike License  https://www.flickr.com/photos/14821912@N00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87958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21039747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another.point.in.time - Creative Commons Attribution-NonCommercial-ShareAlike License  https://www.flickr.com/photos/24207481@N07</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2024026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martinak15 - Creative Commons Attribution License  https://www.flickr.com/photos/64636777@N03</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6662824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VinothChandar - Creative Commons Attribution License  https://www.flickr.com/photos/44345361@N06</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3"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20226323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Wiertz Sébastien - Creative Commons Attribution License  https://www.flickr.com/photos/36169570@N08</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3"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4925528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nateOne - Creative Commons Attribution License  https://www.flickr.com/photos/49998984@N00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3"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93449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Tree>
    <p:extLst>
      <p:ext uri="{BB962C8B-B14F-4D97-AF65-F5344CB8AC3E}">
        <p14:creationId xmlns:p14="http://schemas.microsoft.com/office/powerpoint/2010/main" val="1037841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Biblioteca Rector Machado y Nuñez - Creative Commons Attribution License  https://www.flickr.com/photos/37667416@N04</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137001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457200" y="342900"/>
            <a:ext cx="8229600" cy="6172200"/>
          </a:xfrm>
          <a:prstGeom prst="rect">
            <a:avLst/>
          </a:prstGeom>
        </p:spPr>
      </p:pic>
      <p:sp>
        <p:nvSpPr>
          <p:cNvPr id="3" name="Object 2"/>
          <p:cNvSpPr txBox="1"/>
          <p:nvPr/>
        </p:nvSpPr>
        <p:spPr>
          <a:xfrm>
            <a:off x="704088" y="6329936"/>
            <a:ext cx="7818120" cy="332399"/>
          </a:xfrm>
          <a:prstGeom prst="rect">
            <a:avLst/>
          </a:prstGeom>
          <a:noFill/>
        </p:spPr>
        <p:txBody>
          <a:bodyPr wrap="square" rtlCol="0"/>
          <a:lstStyle/>
          <a:p>
            <a:r>
              <a:rPr lang="en-US" sz="720" dirty="0">
                <a:solidFill>
                  <a:srgbClr val="FFFFFF"/>
                </a:solidFill>
                <a:latin typeface="Arial" pitchFamily="34" charset="0"/>
                <a:cs typeface="Arial" pitchFamily="34" charset="0"/>
              </a:rPr>
              <a:t>Photo by illuminaut - Creative Commons Attribution-NonCommercial-ShareAlike License  https://www.flickr.com/photos/21611336@N00</a:t>
            </a:r>
            <a:endParaRPr lang="en-US" sz="720" dirty="0"/>
          </a:p>
        </p:txBody>
      </p:sp>
      <p:sp>
        <p:nvSpPr>
          <p:cNvPr id="4" name="Object 3"/>
          <p:cNvSpPr txBox="1"/>
          <p:nvPr/>
        </p:nvSpPr>
        <p:spPr>
          <a:xfrm>
            <a:off x="7287768" y="6329936"/>
            <a:ext cx="2537460" cy="332399"/>
          </a:xfrm>
          <a:prstGeom prst="rect">
            <a:avLst/>
          </a:prstGeom>
          <a:noFill/>
        </p:spPr>
        <p:txBody>
          <a:bodyPr wrap="square" rtlCol="0"/>
          <a:lstStyle/>
          <a:p>
            <a:r>
              <a:rPr lang="en-US" sz="720" dirty="0">
                <a:solidFill>
                  <a:srgbClr val="FFFFFF"/>
                </a:solidFill>
                <a:latin typeface="Arial" pitchFamily="34" charset="0"/>
                <a:cs typeface="Arial" pitchFamily="34" charset="0"/>
              </a:rPr>
              <a:t>Created with Haiku Deck</a:t>
            </a:r>
            <a:endParaRPr lang="en-US" sz="720" dirty="0"/>
          </a:p>
        </p:txBody>
      </p:sp>
      <p:pic>
        <p:nvPicPr>
          <p:cNvPr id="5" name="Object 4"/>
          <p:cNvPicPr>
            <a:picLocks noChangeAspect="1"/>
          </p:cNvPicPr>
          <p:nvPr/>
        </p:nvPicPr>
        <p:blipFill>
          <a:blip r:embed="rId4" cstate="print"/>
          <a:stretch>
            <a:fillRect/>
          </a:stretch>
        </p:blipFill>
        <p:spPr>
          <a:xfrm>
            <a:off x="539496" y="6329934"/>
            <a:ext cx="180000" cy="180000"/>
          </a:xfrm>
          <a:prstGeom prst="rect">
            <a:avLst/>
          </a:prstGeom>
        </p:spPr>
      </p:pic>
      <p:sp>
        <p:nvSpPr>
          <p:cNvPr id="6" name="Object 5"/>
          <p:cNvSpPr txBox="1"/>
          <p:nvPr/>
        </p:nvSpPr>
        <p:spPr>
          <a:xfrm>
            <a:off x="457200" y="6329936"/>
            <a:ext cx="8229600" cy="185166"/>
          </a:xfrm>
          <a:prstGeom prst="rect">
            <a:avLst/>
          </a:prstGeom>
          <a:solidFill>
            <a:srgbClr val="000000">
              <a:alpha val="50000"/>
            </a:srgbClr>
          </a:solidFill>
        </p:spPr>
      </p:sp>
    </p:spTree>
    <p:extLst>
      <p:ext uri="{BB962C8B-B14F-4D97-AF65-F5344CB8AC3E}">
        <p14:creationId xmlns:p14="http://schemas.microsoft.com/office/powerpoint/2010/main" val="1282366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TotalTime>
  <Words>2217</Words>
  <Application>Microsoft Office PowerPoint</Application>
  <PresentationFormat>On-screen Show (4:3)</PresentationFormat>
  <Paragraphs>177</Paragraphs>
  <Slides>64</Slides>
  <Notes>40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Learning Objectives</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officegen</dc:creator>
  <cp:lastModifiedBy>Alana Rigby</cp:lastModifiedBy>
  <cp:revision>15</cp:revision>
  <cp:lastPrinted>2017-02-04T01:34:04Z</cp:lastPrinted>
  <dcterms:created xsi:type="dcterms:W3CDTF">2017-02-04T01:32:40Z</dcterms:created>
  <dcterms:modified xsi:type="dcterms:W3CDTF">2017-06-28T14:58:24Z</dcterms:modified>
</cp:coreProperties>
</file>