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Lst>
  <p:notesMasterIdLst>
    <p:notesMasterId r:id="rId55"/>
  </p:notesMasterIdLst>
  <p:sldIdLst>
    <p:sldId id="267" r:id="rId5"/>
    <p:sldId id="263" r:id="rId6"/>
    <p:sldId id="303" r:id="rId7"/>
    <p:sldId id="304" r:id="rId8"/>
    <p:sldId id="326" r:id="rId9"/>
    <p:sldId id="346" r:id="rId10"/>
    <p:sldId id="275" r:id="rId11"/>
    <p:sldId id="329" r:id="rId12"/>
    <p:sldId id="331" r:id="rId13"/>
    <p:sldId id="341" r:id="rId14"/>
    <p:sldId id="344" r:id="rId15"/>
    <p:sldId id="342" r:id="rId16"/>
    <p:sldId id="330" r:id="rId17"/>
    <p:sldId id="332" r:id="rId18"/>
    <p:sldId id="347" r:id="rId19"/>
    <p:sldId id="348" r:id="rId20"/>
    <p:sldId id="351" r:id="rId21"/>
    <p:sldId id="316" r:id="rId22"/>
    <p:sldId id="345" r:id="rId23"/>
    <p:sldId id="305" r:id="rId24"/>
    <p:sldId id="325" r:id="rId25"/>
    <p:sldId id="317" r:id="rId26"/>
    <p:sldId id="318" r:id="rId27"/>
    <p:sldId id="327" r:id="rId28"/>
    <p:sldId id="319" r:id="rId29"/>
    <p:sldId id="328" r:id="rId30"/>
    <p:sldId id="333" r:id="rId31"/>
    <p:sldId id="310" r:id="rId32"/>
    <p:sldId id="314" r:id="rId33"/>
    <p:sldId id="337" r:id="rId34"/>
    <p:sldId id="338" r:id="rId35"/>
    <p:sldId id="324" r:id="rId36"/>
    <p:sldId id="323" r:id="rId37"/>
    <p:sldId id="320" r:id="rId38"/>
    <p:sldId id="334" r:id="rId39"/>
    <p:sldId id="352" r:id="rId40"/>
    <p:sldId id="335" r:id="rId41"/>
    <p:sldId id="322" r:id="rId42"/>
    <p:sldId id="321" r:id="rId43"/>
    <p:sldId id="307" r:id="rId44"/>
    <p:sldId id="306" r:id="rId45"/>
    <p:sldId id="315" r:id="rId46"/>
    <p:sldId id="339" r:id="rId47"/>
    <p:sldId id="340" r:id="rId48"/>
    <p:sldId id="336" r:id="rId49"/>
    <p:sldId id="313" r:id="rId50"/>
    <p:sldId id="343" r:id="rId51"/>
    <p:sldId id="349" r:id="rId52"/>
    <p:sldId id="350" r:id="rId53"/>
    <p:sldId id="27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4B429"/>
    <a:srgbClr val="FFD54F"/>
    <a:srgbClr val="FFEA3D"/>
    <a:srgbClr val="FFFFAA"/>
    <a:srgbClr val="E0249A"/>
    <a:srgbClr val="0073CF"/>
    <a:srgbClr val="57068C"/>
    <a:srgbClr val="FFDB43"/>
    <a:srgbClr val="FDD541"/>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034" autoAdjust="0"/>
  </p:normalViewPr>
  <p:slideViewPr>
    <p:cSldViewPr snapToGrid="0">
      <p:cViewPr varScale="1">
        <p:scale>
          <a:sx n="91" d="100"/>
          <a:sy n="91" d="100"/>
        </p:scale>
        <p:origin x="1350" y="66"/>
      </p:cViewPr>
      <p:guideLst>
        <p:guide orient="horz" pos="2160"/>
        <p:guide pos="3840"/>
      </p:guideLst>
    </p:cSldViewPr>
  </p:slideViewPr>
  <p:notesTextViewPr>
    <p:cViewPr>
      <p:scale>
        <a:sx n="1" d="1"/>
        <a:sy n="1" d="1"/>
      </p:scale>
      <p:origin x="0" y="0"/>
    </p:cViewPr>
  </p:notesTextViewPr>
  <p:sorterViewPr>
    <p:cViewPr>
      <p:scale>
        <a:sx n="30" d="100"/>
        <a:sy n="3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Kozlowski" userId="fa324436-1af0-4b42-8b57-95f3178d9cca" providerId="ADAL" clId="{8DA5D8CF-F8A5-434C-BC7C-DB3EF9570542}"/>
    <pc:docChg chg="undo custSel addSld modSld sldOrd">
      <pc:chgData name="Emily Kozlowski" userId="fa324436-1af0-4b42-8b57-95f3178d9cca" providerId="ADAL" clId="{8DA5D8CF-F8A5-434C-BC7C-DB3EF9570542}" dt="2023-11-20T17:19:58.473" v="327" actId="20577"/>
      <pc:docMkLst>
        <pc:docMk/>
      </pc:docMkLst>
      <pc:sldChg chg="ord">
        <pc:chgData name="Emily Kozlowski" userId="fa324436-1af0-4b42-8b57-95f3178d9cca" providerId="ADAL" clId="{8DA5D8CF-F8A5-434C-BC7C-DB3EF9570542}" dt="2023-11-20T17:17:29.622" v="108"/>
        <pc:sldMkLst>
          <pc:docMk/>
          <pc:sldMk cId="756101327" sldId="321"/>
        </pc:sldMkLst>
      </pc:sldChg>
      <pc:sldChg chg="ord">
        <pc:chgData name="Emily Kozlowski" userId="fa324436-1af0-4b42-8b57-95f3178d9cca" providerId="ADAL" clId="{8DA5D8CF-F8A5-434C-BC7C-DB3EF9570542}" dt="2023-11-20T17:17:23.269" v="106"/>
        <pc:sldMkLst>
          <pc:docMk/>
          <pc:sldMk cId="2194868500" sldId="322"/>
        </pc:sldMkLst>
      </pc:sldChg>
      <pc:sldChg chg="ord">
        <pc:chgData name="Emily Kozlowski" userId="fa324436-1af0-4b42-8b57-95f3178d9cca" providerId="ADAL" clId="{8DA5D8CF-F8A5-434C-BC7C-DB3EF9570542}" dt="2023-11-20T17:15:30.724" v="59"/>
        <pc:sldMkLst>
          <pc:docMk/>
          <pc:sldMk cId="2578499846" sldId="334"/>
        </pc:sldMkLst>
      </pc:sldChg>
      <pc:sldChg chg="ord">
        <pc:chgData name="Emily Kozlowski" userId="fa324436-1af0-4b42-8b57-95f3178d9cca" providerId="ADAL" clId="{8DA5D8CF-F8A5-434C-BC7C-DB3EF9570542}" dt="2023-11-20T17:15:34.115" v="63"/>
        <pc:sldMkLst>
          <pc:docMk/>
          <pc:sldMk cId="499017579" sldId="335"/>
        </pc:sldMkLst>
      </pc:sldChg>
      <pc:sldChg chg="modNotesTx">
        <pc:chgData name="Emily Kozlowski" userId="fa324436-1af0-4b42-8b57-95f3178d9cca" providerId="ADAL" clId="{8DA5D8CF-F8A5-434C-BC7C-DB3EF9570542}" dt="2023-11-18T00:57:47.402" v="34" actId="20577"/>
        <pc:sldMkLst>
          <pc:docMk/>
          <pc:sldMk cId="3293031703" sldId="337"/>
        </pc:sldMkLst>
      </pc:sldChg>
      <pc:sldChg chg="modNotesTx">
        <pc:chgData name="Emily Kozlowski" userId="fa324436-1af0-4b42-8b57-95f3178d9cca" providerId="ADAL" clId="{8DA5D8CF-F8A5-434C-BC7C-DB3EF9570542}" dt="2023-11-18T00:58:14.906" v="36" actId="20577"/>
        <pc:sldMkLst>
          <pc:docMk/>
          <pc:sldMk cId="1233781433" sldId="338"/>
        </pc:sldMkLst>
      </pc:sldChg>
      <pc:sldChg chg="modSp add mod ord">
        <pc:chgData name="Emily Kozlowski" userId="fa324436-1af0-4b42-8b57-95f3178d9cca" providerId="ADAL" clId="{8DA5D8CF-F8A5-434C-BC7C-DB3EF9570542}" dt="2023-11-20T17:19:58.473" v="327" actId="20577"/>
        <pc:sldMkLst>
          <pc:docMk/>
          <pc:sldMk cId="1148709809" sldId="352"/>
        </pc:sldMkLst>
        <pc:spChg chg="mod">
          <ac:chgData name="Emily Kozlowski" userId="fa324436-1af0-4b42-8b57-95f3178d9cca" providerId="ADAL" clId="{8DA5D8CF-F8A5-434C-BC7C-DB3EF9570542}" dt="2023-11-20T17:14:58.018" v="49" actId="20577"/>
          <ac:spMkLst>
            <pc:docMk/>
            <pc:sldMk cId="1148709809" sldId="352"/>
            <ac:spMk id="2" creationId="{00000000-0000-0000-0000-000000000000}"/>
          </ac:spMkLst>
        </pc:spChg>
        <pc:spChg chg="mod">
          <ac:chgData name="Emily Kozlowski" userId="fa324436-1af0-4b42-8b57-95f3178d9cca" providerId="ADAL" clId="{8DA5D8CF-F8A5-434C-BC7C-DB3EF9570542}" dt="2023-11-20T17:19:58.473" v="327" actId="20577"/>
          <ac:spMkLst>
            <pc:docMk/>
            <pc:sldMk cId="1148709809" sldId="352"/>
            <ac:spMk id="7" creationId="{00000000-0000-0000-0000-000000000000}"/>
          </ac:spMkLst>
        </pc:spChg>
        <pc:graphicFrameChg chg="modGraphic">
          <ac:chgData name="Emily Kozlowski" userId="fa324436-1af0-4b42-8b57-95f3178d9cca" providerId="ADAL" clId="{8DA5D8CF-F8A5-434C-BC7C-DB3EF9570542}" dt="2023-11-20T17:18:56.657" v="198" actId="20577"/>
          <ac:graphicFrameMkLst>
            <pc:docMk/>
            <pc:sldMk cId="1148709809" sldId="352"/>
            <ac:graphicFrameMk id="6"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78E97C-1779-4CEE-80D0-5BBB1AC4023D}" type="datetimeFigureOut">
              <a:rPr lang="en-US" smtClean="0"/>
              <a:t>11/20/2023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CEF7D1-689C-4BC1-B59B-4A4CE078ECDF}" type="slidenum">
              <a:rPr lang="en-US" smtClean="0"/>
              <a:t>‹#›</a:t>
            </a:fld>
            <a:endParaRPr lang="en-US"/>
          </a:p>
        </p:txBody>
      </p:sp>
    </p:spTree>
    <p:extLst>
      <p:ext uri="{BB962C8B-B14F-4D97-AF65-F5344CB8AC3E}">
        <p14:creationId xmlns:p14="http://schemas.microsoft.com/office/powerpoint/2010/main" val="1981143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Should mention that need to be using campus </a:t>
            </a:r>
            <a:r>
              <a:rPr lang="en-CA" dirty="0" err="1"/>
              <a:t>wifi</a:t>
            </a:r>
            <a:r>
              <a:rPr lang="en-CA" dirty="0"/>
              <a:t> to access Ohs ticket system</a:t>
            </a:r>
          </a:p>
        </p:txBody>
      </p:sp>
      <p:sp>
        <p:nvSpPr>
          <p:cNvPr id="4" name="Slide Number Placeholder 3"/>
          <p:cNvSpPr>
            <a:spLocks noGrp="1"/>
          </p:cNvSpPr>
          <p:nvPr>
            <p:ph type="sldNum" sz="quarter" idx="5"/>
          </p:nvPr>
        </p:nvSpPr>
        <p:spPr/>
        <p:txBody>
          <a:bodyPr/>
          <a:lstStyle/>
          <a:p>
            <a:fld id="{8CCEF7D1-689C-4BC1-B59B-4A4CE078ECDF}" type="slidenum">
              <a:rPr lang="en-US" smtClean="0"/>
              <a:t>4</a:t>
            </a:fld>
            <a:endParaRPr lang="en-US"/>
          </a:p>
        </p:txBody>
      </p:sp>
    </p:spTree>
    <p:extLst>
      <p:ext uri="{BB962C8B-B14F-4D97-AF65-F5344CB8AC3E}">
        <p14:creationId xmlns:p14="http://schemas.microsoft.com/office/powerpoint/2010/main" val="3034003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 want to do PA with STAT double, choose ACTSC 454 instead of STAT 437, this frees up a course to take STAT 332. If not, you end up with too many math courses and would have to take STAT 332 as 41</a:t>
            </a:r>
            <a:r>
              <a:rPr lang="en-CA" baseline="30000" dirty="0"/>
              <a:t>st</a:t>
            </a:r>
            <a:r>
              <a:rPr lang="en-CA" dirty="0"/>
              <a:t> course. Rest of stat double requirements automatically met.</a:t>
            </a:r>
          </a:p>
        </p:txBody>
      </p:sp>
      <p:sp>
        <p:nvSpPr>
          <p:cNvPr id="4" name="Slide Number Placeholder 3"/>
          <p:cNvSpPr>
            <a:spLocks noGrp="1"/>
          </p:cNvSpPr>
          <p:nvPr>
            <p:ph type="sldNum" sz="quarter" idx="5"/>
          </p:nvPr>
        </p:nvSpPr>
        <p:spPr/>
        <p:txBody>
          <a:bodyPr/>
          <a:lstStyle/>
          <a:p>
            <a:fld id="{8CCEF7D1-689C-4BC1-B59B-4A4CE078ECDF}" type="slidenum">
              <a:rPr lang="en-US" smtClean="0"/>
              <a:t>38</a:t>
            </a:fld>
            <a:endParaRPr lang="en-US"/>
          </a:p>
        </p:txBody>
      </p:sp>
    </p:spTree>
    <p:extLst>
      <p:ext uri="{BB962C8B-B14F-4D97-AF65-F5344CB8AC3E}">
        <p14:creationId xmlns:p14="http://schemas.microsoft.com/office/powerpoint/2010/main" val="3147750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Have to choose STAT 341 from 340/341 choice. (340 required for Finance Spec, 341 required for PA spec. Finance spec would take 341 as an elective course).</a:t>
            </a:r>
          </a:p>
          <a:p>
            <a:r>
              <a:rPr lang="en-CA" dirty="0"/>
              <a:t>STAT 431, 441, and 443 are all options on the “2 additional required from this list” requirement.</a:t>
            </a:r>
          </a:p>
          <a:p>
            <a:endParaRPr lang="en-CA" dirty="0"/>
          </a:p>
        </p:txBody>
      </p:sp>
      <p:sp>
        <p:nvSpPr>
          <p:cNvPr id="4" name="Slide Number Placeholder 3"/>
          <p:cNvSpPr>
            <a:spLocks noGrp="1"/>
          </p:cNvSpPr>
          <p:nvPr>
            <p:ph type="sldNum" sz="quarter" idx="5"/>
          </p:nvPr>
        </p:nvSpPr>
        <p:spPr/>
        <p:txBody>
          <a:bodyPr/>
          <a:lstStyle/>
          <a:p>
            <a:fld id="{8CCEF7D1-689C-4BC1-B59B-4A4CE078ECDF}" type="slidenum">
              <a:rPr lang="en-US" smtClean="0"/>
              <a:t>43</a:t>
            </a:fld>
            <a:endParaRPr lang="en-US"/>
          </a:p>
        </p:txBody>
      </p:sp>
    </p:spTree>
    <p:extLst>
      <p:ext uri="{BB962C8B-B14F-4D97-AF65-F5344CB8AC3E}">
        <p14:creationId xmlns:p14="http://schemas.microsoft.com/office/powerpoint/2010/main" val="2479768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that all of these courses are required courses for the </a:t>
            </a:r>
            <a:r>
              <a:rPr lang="en-CA" dirty="0" err="1"/>
              <a:t>actsc</a:t>
            </a:r>
            <a:r>
              <a:rPr lang="en-CA" dirty="0"/>
              <a:t> major</a:t>
            </a:r>
          </a:p>
        </p:txBody>
      </p:sp>
      <p:sp>
        <p:nvSpPr>
          <p:cNvPr id="4" name="Slide Number Placeholder 3"/>
          <p:cNvSpPr>
            <a:spLocks noGrp="1"/>
          </p:cNvSpPr>
          <p:nvPr>
            <p:ph type="sldNum" sz="quarter" idx="5"/>
          </p:nvPr>
        </p:nvSpPr>
        <p:spPr/>
        <p:txBody>
          <a:bodyPr/>
          <a:lstStyle/>
          <a:p>
            <a:fld id="{8CCEF7D1-689C-4BC1-B59B-4A4CE078ECDF}" type="slidenum">
              <a:rPr lang="en-US" smtClean="0"/>
              <a:t>44</a:t>
            </a:fld>
            <a:endParaRPr lang="en-US"/>
          </a:p>
        </p:txBody>
      </p:sp>
    </p:spTree>
    <p:extLst>
      <p:ext uri="{BB962C8B-B14F-4D97-AF65-F5344CB8AC3E}">
        <p14:creationId xmlns:p14="http://schemas.microsoft.com/office/powerpoint/2010/main" val="2216649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07000"/>
              </a:lnSpc>
              <a:buFont typeface="Wingdings" panose="05000000000000000000" pitchFamily="2" charset="2"/>
              <a:buChar char="§"/>
            </a:pPr>
            <a:r>
              <a:rPr lang="en-US" dirty="0"/>
              <a:t>Should I pursue Actuarial Science if STAT 230 is difficult for me?</a:t>
            </a:r>
          </a:p>
          <a:p>
            <a:pPr lvl="0">
              <a:lnSpc>
                <a:spcPct val="107000"/>
              </a:lnSpc>
              <a:buFont typeface="Wingdings" panose="05000000000000000000" pitchFamily="2" charset="2"/>
              <a:buNone/>
            </a:pPr>
            <a:r>
              <a:rPr lang="en-US" dirty="0"/>
              <a:t>STAT 230 is fundamental for actuarial science, same as for statistics. So yes, you’re going to be in trouble in all of your future STAT and ACTSC courses if you don’t understand probability theory. That said, tell story of my own experience of struggling a lot in STAT 230 when I took it. (88) Completely new to me having not taken any data management/probability theory in </a:t>
            </a:r>
            <a:r>
              <a:rPr lang="en-US" dirty="0" err="1"/>
              <a:t>highschool</a:t>
            </a:r>
            <a:r>
              <a:rPr lang="en-US" dirty="0"/>
              <a:t>, and it ended up being my lowest ever grade in any stat class. But I learned a lot about how to study and learn after getting through 2A and became a lot better at it. All future STATs classes went a lot better (two 100s), and I actually had the 2</a:t>
            </a:r>
            <a:r>
              <a:rPr lang="en-US" baseline="30000" dirty="0"/>
              <a:t>nd</a:t>
            </a:r>
            <a:r>
              <a:rPr lang="en-US" dirty="0"/>
              <a:t> highest average of all students in ACTSC when I graduated. So yes, you’re likely going to have a hard time if you’re barely passing STAT 230, but you also have to realize that part of learning is struggling, and you have to assess for yourself your ability to work through and progress. Also, counting theory was not my thing, and will never be my thing, and it’s not relevant at all after STAT 230.</a:t>
            </a:r>
          </a:p>
          <a:p>
            <a:pPr lvl="0">
              <a:lnSpc>
                <a:spcPct val="107000"/>
              </a:lnSpc>
              <a:buFont typeface="Wingdings" panose="05000000000000000000" pitchFamily="2" charset="2"/>
              <a:buNone/>
            </a:pPr>
            <a:endParaRPr lang="en-CA" dirty="0"/>
          </a:p>
          <a:p>
            <a:pPr lvl="0">
              <a:lnSpc>
                <a:spcPct val="107000"/>
              </a:lnSpc>
              <a:buFont typeface="Wingdings" panose="05000000000000000000" pitchFamily="2" charset="2"/>
              <a:buChar char="§"/>
            </a:pPr>
            <a:r>
              <a:rPr lang="en-US" dirty="0"/>
              <a:t>How do we find co-op for Actuarial Science? When and how do we start writing our exams to become actuaries?</a:t>
            </a:r>
          </a:p>
          <a:p>
            <a:pPr lvl="0">
              <a:lnSpc>
                <a:spcPct val="107000"/>
              </a:lnSpc>
              <a:buFont typeface="Wingdings" panose="05000000000000000000" pitchFamily="2" charset="2"/>
              <a:buNone/>
            </a:pPr>
            <a:r>
              <a:rPr lang="en-US" dirty="0"/>
              <a:t>Writing exams can be a big differentiator, but it’s also about being knowledgeable about the basics of the industry like diff between life/heath and </a:t>
            </a:r>
            <a:r>
              <a:rPr lang="en-US" dirty="0" err="1"/>
              <a:t>p&amp;c</a:t>
            </a:r>
            <a:r>
              <a:rPr lang="en-US" dirty="0"/>
              <a:t> or SOA/CAS, current trends, being involved in ACTSC club, going to networking sessions, and strong communication skills make a huge difference, so if you have those, really sell those in your cover letters and interviews.</a:t>
            </a:r>
          </a:p>
          <a:p>
            <a:pPr lvl="0">
              <a:lnSpc>
                <a:spcPct val="107000"/>
              </a:lnSpc>
              <a:buFont typeface="Wingdings" panose="05000000000000000000" pitchFamily="2" charset="2"/>
              <a:buNone/>
            </a:pPr>
            <a:endParaRPr lang="en-CA" dirty="0"/>
          </a:p>
          <a:p>
            <a:pPr lvl="0">
              <a:lnSpc>
                <a:spcPct val="107000"/>
              </a:lnSpc>
              <a:spcAft>
                <a:spcPts val="800"/>
              </a:spcAft>
              <a:buFont typeface="Wingdings" panose="05000000000000000000" pitchFamily="2" charset="2"/>
              <a:buChar char="§"/>
            </a:pPr>
            <a:r>
              <a:rPr lang="en-US" dirty="0"/>
              <a:t>What threat does AI potentially pose to employment as an actuary in the future?</a:t>
            </a:r>
            <a:endParaRPr lang="en-CA" dirty="0"/>
          </a:p>
          <a:p>
            <a:r>
              <a:rPr lang="en-CA" dirty="0"/>
              <a:t>I don’t see it as a threat at all, more an opportunity. Unlike other fields, </a:t>
            </a:r>
            <a:r>
              <a:rPr lang="en-CA" dirty="0" err="1"/>
              <a:t>actsc</a:t>
            </a:r>
            <a:r>
              <a:rPr lang="en-CA" dirty="0"/>
              <a:t> is all about using computational tools to be able to solve problems that really can’t be done by hand. But Actuaries are the key interpreters of the results, the communicators, and the deciders. Can discuss how actuaries first literally did probability of death calculations by hand all day long, but then calculators came, and then computers and excel </a:t>
            </a:r>
            <a:r>
              <a:rPr lang="en-CA" dirty="0" err="1"/>
              <a:t>etc</a:t>
            </a:r>
            <a:r>
              <a:rPr lang="en-CA" dirty="0"/>
              <a:t>, and each time it hasn’t made actuaries less needed/desirable, it has made us more needed and desirable to be able to work with these advanced technologies on ever increasingly complex problems.</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Should I get involved in student clubs?</a:t>
            </a:r>
            <a:endParaRPr lang="en-CA" dirty="0"/>
          </a:p>
          <a:p>
            <a:r>
              <a:rPr lang="en-CA" dirty="0"/>
              <a:t>Yes! UW ActSci Club is a fabulous organization and resource. </a:t>
            </a:r>
          </a:p>
        </p:txBody>
      </p:sp>
      <p:sp>
        <p:nvSpPr>
          <p:cNvPr id="4" name="Slide Number Placeholder 3"/>
          <p:cNvSpPr>
            <a:spLocks noGrp="1"/>
          </p:cNvSpPr>
          <p:nvPr>
            <p:ph type="sldNum" sz="quarter" idx="5"/>
          </p:nvPr>
        </p:nvSpPr>
        <p:spPr/>
        <p:txBody>
          <a:bodyPr/>
          <a:lstStyle/>
          <a:p>
            <a:fld id="{8CCEF7D1-689C-4BC1-B59B-4A4CE078ECDF}" type="slidenum">
              <a:rPr lang="en-US" smtClean="0"/>
              <a:t>47</a:t>
            </a:fld>
            <a:endParaRPr lang="en-US"/>
          </a:p>
        </p:txBody>
      </p:sp>
    </p:spTree>
    <p:extLst>
      <p:ext uri="{BB962C8B-B14F-4D97-AF65-F5344CB8AC3E}">
        <p14:creationId xmlns:p14="http://schemas.microsoft.com/office/powerpoint/2010/main" val="3572288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Students in first year take the same core math courses across all programs: Calculus, Algebra (proofs course), Computer Science, and Linear Algebra. In addition, students from most programs are required to take a communications course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eg.</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intro to academic writing or public speaking) in first year. The number of electives and the number of options they have for electives depends on their program.</a:t>
            </a:r>
          </a:p>
          <a:p>
            <a:endParaRPr lang="en-US" dirty="0"/>
          </a:p>
        </p:txBody>
      </p:sp>
      <p:sp>
        <p:nvSpPr>
          <p:cNvPr id="4" name="Slide Number Placeholder 3"/>
          <p:cNvSpPr>
            <a:spLocks noGrp="1"/>
          </p:cNvSpPr>
          <p:nvPr>
            <p:ph type="sldNum" sz="quarter" idx="5"/>
          </p:nvPr>
        </p:nvSpPr>
        <p:spPr/>
        <p:txBody>
          <a:bodyPr/>
          <a:lstStyle/>
          <a:p>
            <a:fld id="{20979BA0-4E53-4447-BDF1-2813B9F102D6}" type="slidenum">
              <a:rPr lang="en-US" smtClean="0"/>
              <a:t>6</a:t>
            </a:fld>
            <a:endParaRPr lang="en-US"/>
          </a:p>
        </p:txBody>
      </p:sp>
    </p:spTree>
    <p:extLst>
      <p:ext uri="{BB962C8B-B14F-4D97-AF65-F5344CB8AC3E}">
        <p14:creationId xmlns:p14="http://schemas.microsoft.com/office/powerpoint/2010/main" val="1591511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Students in first year take the same core math courses across all programs: Calculus, Algebra (proofs course), Computer Science, and Linear Algebra. In addition, students from most programs are required to take a communications course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eg.</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intro to academic writing or public speaking) in first year. The number of electives and the number of options they have for electives depends on their program.</a:t>
            </a:r>
          </a:p>
          <a:p>
            <a:endParaRPr lang="en-US" dirty="0"/>
          </a:p>
        </p:txBody>
      </p:sp>
      <p:sp>
        <p:nvSpPr>
          <p:cNvPr id="4" name="Slide Number Placeholder 3"/>
          <p:cNvSpPr>
            <a:spLocks noGrp="1"/>
          </p:cNvSpPr>
          <p:nvPr>
            <p:ph type="sldNum" sz="quarter" idx="5"/>
          </p:nvPr>
        </p:nvSpPr>
        <p:spPr/>
        <p:txBody>
          <a:bodyPr/>
          <a:lstStyle/>
          <a:p>
            <a:fld id="{20979BA0-4E53-4447-BDF1-2813B9F102D6}" type="slidenum">
              <a:rPr lang="en-US" smtClean="0"/>
              <a:t>11</a:t>
            </a:fld>
            <a:endParaRPr lang="en-US"/>
          </a:p>
        </p:txBody>
      </p:sp>
    </p:spTree>
    <p:extLst>
      <p:ext uri="{BB962C8B-B14F-4D97-AF65-F5344CB8AC3E}">
        <p14:creationId xmlns:p14="http://schemas.microsoft.com/office/powerpoint/2010/main" val="2130160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AutoNum type="arabicPeriod"/>
            </a:pPr>
            <a:r>
              <a:rPr lang="en-US" dirty="0"/>
              <a:t>What is the difference between biostatistics and bioinformatics?</a:t>
            </a:r>
          </a:p>
          <a:p>
            <a:pPr marL="0" indent="0">
              <a:buNone/>
            </a:pPr>
            <a:r>
              <a:rPr lang="en-US" dirty="0"/>
              <a:t>Biostatistics combines Statistics and the Life Sciences.  Bioinformatics is a combination of Computer Science and the Life Sciences.</a:t>
            </a:r>
          </a:p>
          <a:p>
            <a:pPr marL="457200" indent="-457200">
              <a:buAutoNum type="arabicPeriod" startAt="2"/>
            </a:pPr>
            <a:r>
              <a:rPr lang="en-US" dirty="0"/>
              <a:t>What are the major differences between Statistics and Biostatistics?</a:t>
            </a:r>
          </a:p>
          <a:p>
            <a:pPr marL="0" indent="0">
              <a:buNone/>
            </a:pPr>
            <a:r>
              <a:rPr lang="en-US" dirty="0"/>
              <a:t>Statistics requires any 3</a:t>
            </a:r>
            <a:r>
              <a:rPr lang="en-US" baseline="30000" dirty="0"/>
              <a:t>rd</a:t>
            </a:r>
            <a:r>
              <a:rPr lang="en-US" dirty="0"/>
              <a:t>/4</a:t>
            </a:r>
            <a:r>
              <a:rPr lang="en-US" baseline="30000" dirty="0"/>
              <a:t>th</a:t>
            </a:r>
            <a:r>
              <a:rPr lang="en-US" dirty="0"/>
              <a:t> year and three 4</a:t>
            </a:r>
            <a:r>
              <a:rPr lang="en-US" baseline="30000" dirty="0"/>
              <a:t>th</a:t>
            </a:r>
            <a:r>
              <a:rPr lang="en-US" dirty="0"/>
              <a:t> year STAT courses.  Biostatistics does as well but specifies that these must be STAT 337, STAT 431, 437, 438</a:t>
            </a:r>
          </a:p>
          <a:p>
            <a:pPr marL="457200" indent="-457200">
              <a:buAutoNum type="arabicPeriod" startAt="3"/>
            </a:pPr>
            <a:r>
              <a:rPr lang="en-US" dirty="0"/>
              <a:t>What are the issues with a double degree student wanting STATs/</a:t>
            </a:r>
            <a:r>
              <a:rPr lang="en-US" dirty="0" err="1"/>
              <a:t>BioSTATs</a:t>
            </a:r>
            <a:r>
              <a:rPr lang="en-US" dirty="0"/>
              <a:t>?</a:t>
            </a:r>
          </a:p>
          <a:p>
            <a:pPr marL="0" indent="0">
              <a:buNone/>
            </a:pPr>
            <a:r>
              <a:rPr lang="en-US" dirty="0"/>
              <a:t>The main concern is that you need 26 math courses and double degree on its own does not require enough math courses.</a:t>
            </a:r>
          </a:p>
          <a:p>
            <a:endParaRPr lang="en-US" dirty="0"/>
          </a:p>
        </p:txBody>
      </p:sp>
      <p:sp>
        <p:nvSpPr>
          <p:cNvPr id="4" name="Slide Number Placeholder 3"/>
          <p:cNvSpPr>
            <a:spLocks noGrp="1"/>
          </p:cNvSpPr>
          <p:nvPr>
            <p:ph type="sldNum" sz="quarter" idx="10"/>
          </p:nvPr>
        </p:nvSpPr>
        <p:spPr/>
        <p:txBody>
          <a:bodyPr/>
          <a:lstStyle/>
          <a:p>
            <a:fld id="{8CCEF7D1-689C-4BC1-B59B-4A4CE078ECDF}" type="slidenum">
              <a:rPr lang="en-US" smtClean="0"/>
              <a:t>15</a:t>
            </a:fld>
            <a:endParaRPr lang="en-US"/>
          </a:p>
        </p:txBody>
      </p:sp>
    </p:spTree>
    <p:extLst>
      <p:ext uri="{BB962C8B-B14F-4D97-AF65-F5344CB8AC3E}">
        <p14:creationId xmlns:p14="http://schemas.microsoft.com/office/powerpoint/2010/main" val="148343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Students in first year take the same core math courses across all programs: Calculus, Algebra (proofs course), Computer Science, and Linear Algebra. In addition, students from most programs are required to take a communications course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eg.</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intro to academic writing or public speaking) in first year. The number of electives and the number of options they have for electives depends on their program.</a:t>
            </a:r>
          </a:p>
          <a:p>
            <a:endParaRPr lang="en-US" dirty="0"/>
          </a:p>
        </p:txBody>
      </p:sp>
      <p:sp>
        <p:nvSpPr>
          <p:cNvPr id="4" name="Slide Number Placeholder 3"/>
          <p:cNvSpPr>
            <a:spLocks noGrp="1"/>
          </p:cNvSpPr>
          <p:nvPr>
            <p:ph type="sldNum" sz="quarter" idx="5"/>
          </p:nvPr>
        </p:nvSpPr>
        <p:spPr/>
        <p:txBody>
          <a:bodyPr/>
          <a:lstStyle/>
          <a:p>
            <a:fld id="{20979BA0-4E53-4447-BDF1-2813B9F102D6}" type="slidenum">
              <a:rPr lang="en-US" smtClean="0"/>
              <a:t>19</a:t>
            </a:fld>
            <a:endParaRPr lang="en-US"/>
          </a:p>
        </p:txBody>
      </p:sp>
    </p:spTree>
    <p:extLst>
      <p:ext uri="{BB962C8B-B14F-4D97-AF65-F5344CB8AC3E}">
        <p14:creationId xmlns:p14="http://schemas.microsoft.com/office/powerpoint/2010/main" val="236189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What do Actuaries do?:</a:t>
            </a:r>
          </a:p>
          <a:p>
            <a:r>
              <a:rPr lang="en-CA" dirty="0"/>
              <a:t>First three:</a:t>
            </a:r>
          </a:p>
          <a:p>
            <a:pPr marL="171450" indent="-171450">
              <a:buFont typeface="Arial" panose="020B0604020202020204" pitchFamily="34" charset="0"/>
              <a:buChar char="•"/>
              <a:defRPr/>
            </a:pPr>
            <a:r>
              <a:rPr lang="en-US" altLang="en-US" sz="1200" b="0" dirty="0"/>
              <a:t>Design, price, and manage products (insurance, pension plans) used to give consumers financial security</a:t>
            </a:r>
          </a:p>
          <a:p>
            <a:pPr marL="171450" indent="-171450">
              <a:buFont typeface="Arial" panose="020B0604020202020204" pitchFamily="34" charset="0"/>
              <a:buChar char="•"/>
              <a:defRPr/>
            </a:pPr>
            <a:r>
              <a:rPr lang="en-US" altLang="en-US" sz="1200" b="0" dirty="0"/>
              <a:t>Manage companies’ financial risks and solvency</a:t>
            </a:r>
          </a:p>
          <a:p>
            <a:pPr marL="0" indent="0">
              <a:buFont typeface="Arial" panose="020B0604020202020204" pitchFamily="34" charset="0"/>
              <a:buNone/>
              <a:defRPr/>
            </a:pPr>
            <a:r>
              <a:rPr lang="en-US" altLang="en-US" sz="1200" b="0" dirty="0"/>
              <a:t>Next two:</a:t>
            </a:r>
          </a:p>
          <a:p>
            <a:pPr marL="171450" indent="-171450">
              <a:buFont typeface="Arial" panose="020B0604020202020204" pitchFamily="34" charset="0"/>
              <a:buChar char="•"/>
              <a:defRPr/>
            </a:pPr>
            <a:r>
              <a:rPr lang="en-US" altLang="en-US" sz="1200" b="0" dirty="0"/>
              <a:t>Create models to analyze impacts of climate change and emerging society-wide risks and design mitigation solutions</a:t>
            </a:r>
          </a:p>
          <a:p>
            <a:pPr marL="0" indent="0">
              <a:buFont typeface="Arial" panose="020B0604020202020204" pitchFamily="34" charset="0"/>
              <a:buNone/>
              <a:defRPr/>
            </a:pPr>
            <a:r>
              <a:rPr lang="en-US" altLang="en-US" sz="1200" b="0" dirty="0"/>
              <a:t>Last one:</a:t>
            </a:r>
          </a:p>
          <a:p>
            <a:pPr marL="171450" indent="-171450">
              <a:buFont typeface="Arial" panose="020B0604020202020204" pitchFamily="34" charset="0"/>
              <a:buChar char="•"/>
              <a:defRPr/>
            </a:pPr>
            <a:r>
              <a:rPr lang="en-US" altLang="en-US" sz="1200" b="0" dirty="0"/>
              <a:t>Use data to build predictive models and inform decisions (ex. fraud detection, marketing campaigns, product development)</a:t>
            </a:r>
          </a:p>
          <a:p>
            <a:endParaRPr lang="en-CA" dirty="0"/>
          </a:p>
        </p:txBody>
      </p:sp>
      <p:sp>
        <p:nvSpPr>
          <p:cNvPr id="4" name="Slide Number Placeholder 3"/>
          <p:cNvSpPr>
            <a:spLocks noGrp="1"/>
          </p:cNvSpPr>
          <p:nvPr>
            <p:ph type="sldNum" sz="quarter" idx="5"/>
          </p:nvPr>
        </p:nvSpPr>
        <p:spPr/>
        <p:txBody>
          <a:bodyPr/>
          <a:lstStyle/>
          <a:p>
            <a:fld id="{8CCEF7D1-689C-4BC1-B59B-4A4CE078ECDF}" type="slidenum">
              <a:rPr lang="en-US" smtClean="0"/>
              <a:t>30</a:t>
            </a:fld>
            <a:endParaRPr lang="en-US"/>
          </a:p>
        </p:txBody>
      </p:sp>
    </p:spTree>
    <p:extLst>
      <p:ext uri="{BB962C8B-B14F-4D97-AF65-F5344CB8AC3E}">
        <p14:creationId xmlns:p14="http://schemas.microsoft.com/office/powerpoint/2010/main" val="1584709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altLang="en-US" sz="1200" b="0" dirty="0"/>
              <a:t>Accredited actuaries have significant brand recognition and career growth potential (both salary amount and diverse opportunities)</a:t>
            </a:r>
          </a:p>
          <a:p>
            <a:pPr marL="171450" indent="-171450">
              <a:buFont typeface="Arial" panose="020B0604020202020204" pitchFamily="34" charset="0"/>
              <a:buChar char="•"/>
              <a:defRPr/>
            </a:pPr>
            <a:r>
              <a:rPr lang="en-US" altLang="en-US" sz="1200" b="0" dirty="0"/>
              <a:t>Demand for actuaries is very high currently</a:t>
            </a:r>
          </a:p>
          <a:p>
            <a:endParaRPr lang="en-CA" dirty="0"/>
          </a:p>
        </p:txBody>
      </p:sp>
      <p:sp>
        <p:nvSpPr>
          <p:cNvPr id="4" name="Slide Number Placeholder 3"/>
          <p:cNvSpPr>
            <a:spLocks noGrp="1"/>
          </p:cNvSpPr>
          <p:nvPr>
            <p:ph type="sldNum" sz="quarter" idx="5"/>
          </p:nvPr>
        </p:nvSpPr>
        <p:spPr/>
        <p:txBody>
          <a:bodyPr/>
          <a:lstStyle/>
          <a:p>
            <a:fld id="{8CCEF7D1-689C-4BC1-B59B-4A4CE078ECDF}" type="slidenum">
              <a:rPr lang="en-US" smtClean="0"/>
              <a:t>31</a:t>
            </a:fld>
            <a:endParaRPr lang="en-US"/>
          </a:p>
        </p:txBody>
      </p:sp>
    </p:spTree>
    <p:extLst>
      <p:ext uri="{BB962C8B-B14F-4D97-AF65-F5344CB8AC3E}">
        <p14:creationId xmlns:p14="http://schemas.microsoft.com/office/powerpoint/2010/main" val="2465732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Make note of student submitted Q re DD requirement – same requirements minus the substitution for MTHEL 131. Some substitutions in upper year courses as well, all listed in undergrad calendar.</a:t>
            </a:r>
          </a:p>
        </p:txBody>
      </p:sp>
      <p:sp>
        <p:nvSpPr>
          <p:cNvPr id="4" name="Slide Number Placeholder 3"/>
          <p:cNvSpPr>
            <a:spLocks noGrp="1"/>
          </p:cNvSpPr>
          <p:nvPr>
            <p:ph type="sldNum" sz="quarter" idx="5"/>
          </p:nvPr>
        </p:nvSpPr>
        <p:spPr/>
        <p:txBody>
          <a:bodyPr/>
          <a:lstStyle/>
          <a:p>
            <a:fld id="{8CCEF7D1-689C-4BC1-B59B-4A4CE078ECDF}" type="slidenum">
              <a:rPr lang="en-US" smtClean="0"/>
              <a:t>32</a:t>
            </a:fld>
            <a:endParaRPr lang="en-US"/>
          </a:p>
        </p:txBody>
      </p:sp>
    </p:spTree>
    <p:extLst>
      <p:ext uri="{BB962C8B-B14F-4D97-AF65-F5344CB8AC3E}">
        <p14:creationId xmlns:p14="http://schemas.microsoft.com/office/powerpoint/2010/main" val="1262222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student submitted question on minors that work well, can be anything really, some students do ECON, CS, double major with STATs works well.</a:t>
            </a:r>
          </a:p>
        </p:txBody>
      </p:sp>
      <p:sp>
        <p:nvSpPr>
          <p:cNvPr id="4" name="Slide Number Placeholder 3"/>
          <p:cNvSpPr>
            <a:spLocks noGrp="1"/>
          </p:cNvSpPr>
          <p:nvPr>
            <p:ph type="sldNum" sz="quarter" idx="5"/>
          </p:nvPr>
        </p:nvSpPr>
        <p:spPr/>
        <p:txBody>
          <a:bodyPr/>
          <a:lstStyle/>
          <a:p>
            <a:fld id="{8CCEF7D1-689C-4BC1-B59B-4A4CE078ECDF}" type="slidenum">
              <a:rPr lang="en-US" smtClean="0"/>
              <a:t>37</a:t>
            </a:fld>
            <a:endParaRPr lang="en-US"/>
          </a:p>
        </p:txBody>
      </p:sp>
    </p:spTree>
    <p:extLst>
      <p:ext uri="{BB962C8B-B14F-4D97-AF65-F5344CB8AC3E}">
        <p14:creationId xmlns:p14="http://schemas.microsoft.com/office/powerpoint/2010/main" val="38487159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2BA46B-62E1-9C4E-9919-D959D55246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598000"/>
            <a:ext cx="4592702" cy="1260000"/>
          </a:xfrm>
          <a:prstGeom prst="rect">
            <a:avLst/>
          </a:prstGeom>
        </p:spPr>
      </p:pic>
      <p:sp>
        <p:nvSpPr>
          <p:cNvPr id="2" name="Title 1"/>
          <p:cNvSpPr>
            <a:spLocks noGrp="1"/>
          </p:cNvSpPr>
          <p:nvPr>
            <p:ph type="ctrTitle" hasCustomPrompt="1"/>
          </p:nvPr>
        </p:nvSpPr>
        <p:spPr>
          <a:xfrm>
            <a:off x="452740" y="1028940"/>
            <a:ext cx="9821560" cy="1474115"/>
          </a:xfrm>
        </p:spPr>
        <p:txBody>
          <a:bodyPr lIns="0" anchor="b">
            <a:noAutofit/>
          </a:bodyPr>
          <a:lstStyle>
            <a:lvl1pPr algn="l">
              <a:defRPr sz="5400" b="1" i="0" cap="all" baseline="0">
                <a:solidFill>
                  <a:schemeClr val="tx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1500" b="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t>11/20/2023</a:t>
            </a:fld>
            <a:endParaRPr lang="en-US" dirty="0"/>
          </a:p>
        </p:txBody>
      </p:sp>
      <p:sp>
        <p:nvSpPr>
          <p:cNvPr id="8" name="Footer Placeholder 7"/>
          <p:cNvSpPr>
            <a:spLocks noGrp="1"/>
          </p:cNvSpPr>
          <p:nvPr>
            <p:ph type="ftr" sz="quarter" idx="11"/>
          </p:nvPr>
        </p:nvSpPr>
        <p:spPr>
          <a:xfrm>
            <a:off x="6623674" y="6377231"/>
            <a:ext cx="4293708" cy="250337"/>
          </a:xfrm>
        </p:spPr>
        <p:txBody>
          <a:bodyPr/>
          <a:lstStyle>
            <a:lvl1pPr algn="ctr">
              <a:defRPr/>
            </a:lvl1pPr>
          </a:lstStyle>
          <a:p>
            <a:r>
              <a:rPr lang="en-US"/>
              <a:t>PRESENTATION TITLE</a:t>
            </a:r>
            <a:endParaRPr lang="en-US" dirty="0"/>
          </a:p>
        </p:txBody>
      </p:sp>
      <p:sp>
        <p:nvSpPr>
          <p:cNvPr id="9" name="Slide Number Placeholder 8"/>
          <p:cNvSpPr>
            <a:spLocks noGrp="1"/>
          </p:cNvSpPr>
          <p:nvPr>
            <p:ph type="sldNum" sz="quarter" idx="12"/>
          </p:nvPr>
        </p:nvSpPr>
        <p:spPr>
          <a:xfrm>
            <a:off x="11148416" y="6377231"/>
            <a:ext cx="553900" cy="250337"/>
          </a:xfrm>
        </p:spPr>
        <p:txBody>
          <a:bodyPr/>
          <a:lstStyle>
            <a:lvl1pPr algn="ctr">
              <a:defRPr/>
            </a:lvl1pPr>
          </a:lstStyle>
          <a:p>
            <a:fld id="{93005692-73BE-493E-93AB-ECD6027A7652}" type="slidenum">
              <a:rPr lang="en-US" smtClean="0"/>
              <a:pPr/>
              <a:t>‹#›</a:t>
            </a:fld>
            <a:endParaRPr lang="en-US" dirty="0"/>
          </a:p>
        </p:txBody>
      </p:sp>
      <p:grpSp>
        <p:nvGrpSpPr>
          <p:cNvPr id="5" name="Group 4"/>
          <p:cNvGrpSpPr/>
          <p:nvPr userDrawn="1"/>
        </p:nvGrpSpPr>
        <p:grpSpPr>
          <a:xfrm>
            <a:off x="0" y="0"/>
            <a:ext cx="12192000" cy="397164"/>
            <a:chOff x="0" y="0"/>
            <a:chExt cx="12192000" cy="397164"/>
          </a:xfrm>
        </p:grpSpPr>
        <p:sp>
          <p:nvSpPr>
            <p:cNvPr id="18" name="Rectangle 17"/>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1559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9881" y="1396192"/>
            <a:ext cx="5542713" cy="670270"/>
          </a:xfrm>
        </p:spPr>
        <p:txBody>
          <a:bodyPr anchor="b">
            <a:noAutofit/>
          </a:bodyPr>
          <a:lstStyle>
            <a:lvl1pPr marL="0" indent="0">
              <a:buNone/>
              <a:defRPr sz="2800" b="1" baseline="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9881" y="2184400"/>
            <a:ext cx="5542713" cy="3846945"/>
          </a:xfrm>
        </p:spPr>
        <p:txBody>
          <a:bodyPr>
            <a:normAutofit/>
          </a:bodyPr>
          <a:lstStyle>
            <a:lvl1pPr marL="288925" indent="-288925">
              <a:spcBef>
                <a:spcPts val="800"/>
              </a:spcBef>
              <a:spcAft>
                <a:spcPts val="800"/>
              </a:spcAft>
              <a:buFont typeface="Wingdings" charset="2"/>
              <a:buChar char="§"/>
              <a:defRPr sz="2000"/>
            </a:lvl1pPr>
            <a:lvl2pPr marL="685800" indent="-228600">
              <a:spcBef>
                <a:spcPts val="800"/>
              </a:spcBef>
              <a:spcAft>
                <a:spcPts val="800"/>
              </a:spcAft>
              <a:buFont typeface="Wingdings" charset="2"/>
              <a:buChar char="§"/>
              <a:defRPr sz="1800"/>
            </a:lvl2pPr>
            <a:lvl3pPr marL="1143000" indent="-228600">
              <a:spcBef>
                <a:spcPts val="800"/>
              </a:spcBef>
              <a:spcAft>
                <a:spcPts val="800"/>
              </a:spcAft>
              <a:buFont typeface="Wingdings" charset="2"/>
              <a:buChar char="§"/>
              <a:defRPr sz="1600"/>
            </a:lvl3pPr>
            <a:lvl4pPr marL="1600200" indent="-228600">
              <a:spcBef>
                <a:spcPts val="800"/>
              </a:spcBef>
              <a:spcAft>
                <a:spcPts val="800"/>
              </a:spcAft>
              <a:buFont typeface="Wingdings" charset="2"/>
              <a:buChar char="§"/>
              <a:defRPr sz="1400"/>
            </a:lvl4pPr>
            <a:lvl5pPr marL="2057400" indent="-228600">
              <a:spcBef>
                <a:spcPts val="800"/>
              </a:spcBef>
              <a:spcAft>
                <a:spcPts val="800"/>
              </a:spcAft>
              <a:buFont typeface="Wingdings"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6154" y="1396192"/>
            <a:ext cx="5593458" cy="670270"/>
          </a:xfrm>
        </p:spPr>
        <p:txBody>
          <a:bodyPr anchor="b">
            <a:normAutofit/>
          </a:bodyPr>
          <a:lstStyle>
            <a:lvl1pPr marL="0" indent="0">
              <a:buNone/>
              <a:defRPr sz="28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6154" y="2184400"/>
            <a:ext cx="5593458" cy="3846945"/>
          </a:xfrm>
        </p:spPr>
        <p:txBody>
          <a:bodyPr>
            <a:normAutofit/>
          </a:bodyPr>
          <a:lstStyle>
            <a:lvl1pPr marL="288925" indent="-288925">
              <a:spcBef>
                <a:spcPts val="800"/>
              </a:spcBef>
              <a:spcAft>
                <a:spcPts val="800"/>
              </a:spcAft>
              <a:buFont typeface="Wingdings" charset="2"/>
              <a:buChar char="§"/>
              <a:defRPr sz="2000"/>
            </a:lvl1pPr>
            <a:lvl2pPr marL="685800" indent="-228600">
              <a:spcBef>
                <a:spcPts val="800"/>
              </a:spcBef>
              <a:spcAft>
                <a:spcPts val="800"/>
              </a:spcAft>
              <a:buFont typeface="Wingdings" charset="2"/>
              <a:buChar char="§"/>
              <a:defRPr sz="1800"/>
            </a:lvl2pPr>
            <a:lvl3pPr marL="1143000" indent="-228600">
              <a:spcBef>
                <a:spcPts val="800"/>
              </a:spcBef>
              <a:spcAft>
                <a:spcPts val="800"/>
              </a:spcAft>
              <a:buFont typeface="Wingdings" charset="2"/>
              <a:buChar char="§"/>
              <a:defRPr sz="1600"/>
            </a:lvl3pPr>
            <a:lvl4pPr marL="1600200" indent="-228600">
              <a:spcBef>
                <a:spcPts val="800"/>
              </a:spcBef>
              <a:spcAft>
                <a:spcPts val="800"/>
              </a:spcAft>
              <a:buFont typeface="Wingdings" charset="2"/>
              <a:buChar char="§"/>
              <a:defRPr sz="1400"/>
            </a:lvl4pPr>
            <a:lvl5pPr marL="2057400" indent="-228600">
              <a:spcBef>
                <a:spcPts val="800"/>
              </a:spcBef>
              <a:spcAft>
                <a:spcPts val="800"/>
              </a:spcAft>
              <a:buFont typeface="Wingdings"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a:xfrm>
            <a:off x="259883" y="434108"/>
            <a:ext cx="11569729" cy="895927"/>
          </a:xfrm>
        </p:spPr>
        <p:txBody>
          <a:bodyPr/>
          <a:lstStyle>
            <a:lvl1pPr>
              <a:defRPr b="1"/>
            </a:lvl1pPr>
          </a:lstStyle>
          <a:p>
            <a:r>
              <a:rPr lang="en-US" dirty="0"/>
              <a:t>CLICK TO EDIT MASTER TITLE STYLE</a:t>
            </a:r>
          </a:p>
        </p:txBody>
      </p:sp>
      <p:sp>
        <p:nvSpPr>
          <p:cNvPr id="2" name="Date Placeholder 1"/>
          <p:cNvSpPr>
            <a:spLocks noGrp="1"/>
          </p:cNvSpPr>
          <p:nvPr>
            <p:ph type="dt" sz="half" idx="10"/>
          </p:nvPr>
        </p:nvSpPr>
        <p:spPr/>
        <p:txBody>
          <a:bodyPr/>
          <a:lstStyle/>
          <a:p>
            <a:fld id="{C17F432B-3FBE-4889-963D-BF97BFBB7D3F}" type="datetime1">
              <a:rPr lang="en-US" smtClean="0"/>
              <a:t>11/20/2023</a:t>
            </a:fld>
            <a:endParaRPr lang="en-US" dirty="0"/>
          </a:p>
        </p:txBody>
      </p:sp>
      <p:sp>
        <p:nvSpPr>
          <p:cNvPr id="11" name="Footer Placeholder 10"/>
          <p:cNvSpPr>
            <a:spLocks noGrp="1"/>
          </p:cNvSpPr>
          <p:nvPr>
            <p:ph type="ftr" sz="quarter" idx="11"/>
          </p:nvPr>
        </p:nvSpPr>
        <p:spPr/>
        <p:txBody>
          <a:bodyPr/>
          <a:lstStyle/>
          <a:p>
            <a:r>
              <a:rPr lang="en-US"/>
              <a:t>PRESENTATION TITLE</a:t>
            </a:r>
            <a:endParaRPr lang="en-US" dirty="0"/>
          </a:p>
        </p:txBody>
      </p:sp>
      <p:sp>
        <p:nvSpPr>
          <p:cNvPr id="12" name="Slide Number Placeholder 11"/>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51959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CLICK TO EDIT MASTER TITLE STYLE</a:t>
            </a:r>
          </a:p>
        </p:txBody>
      </p:sp>
      <p:sp>
        <p:nvSpPr>
          <p:cNvPr id="6" name="Date Placeholder 5"/>
          <p:cNvSpPr>
            <a:spLocks noGrp="1"/>
          </p:cNvSpPr>
          <p:nvPr>
            <p:ph type="dt" sz="half" idx="10"/>
          </p:nvPr>
        </p:nvSpPr>
        <p:spPr/>
        <p:txBody>
          <a:bodyPr/>
          <a:lstStyle/>
          <a:p>
            <a:fld id="{310CCC04-1E76-41EE-A8AC-75AD85313D09}" type="datetime1">
              <a:rPr lang="en-US" smtClean="0"/>
              <a:t>11/20/2023</a:t>
            </a:fld>
            <a:endParaRPr lang="en-US" dirty="0"/>
          </a:p>
        </p:txBody>
      </p:sp>
      <p:sp>
        <p:nvSpPr>
          <p:cNvPr id="7" name="Footer Placeholder 6"/>
          <p:cNvSpPr>
            <a:spLocks noGrp="1"/>
          </p:cNvSpPr>
          <p:nvPr>
            <p:ph type="ftr" sz="quarter" idx="11"/>
          </p:nvPr>
        </p:nvSpPr>
        <p:spPr/>
        <p:txBody>
          <a:bodyPr/>
          <a:lstStyle/>
          <a:p>
            <a:r>
              <a:rPr lang="en-US"/>
              <a:t>PRESENTATION TITLE</a:t>
            </a:r>
            <a:endParaRPr lang="en-US" dirty="0"/>
          </a:p>
        </p:txBody>
      </p:sp>
      <p:sp>
        <p:nvSpPr>
          <p:cNvPr id="8" name="Slide Number Placeholder 7"/>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270848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3974A9E-84AC-4661-9381-CC35B09E47F7}" type="datetime1">
              <a:rPr lang="en-US" smtClean="0"/>
              <a:t>11/20/2023</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74316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_NoBkgrd">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10751004" y="6335309"/>
            <a:ext cx="1181114" cy="250337"/>
          </a:xfrm>
        </p:spPr>
        <p:txBody>
          <a:bodyPr/>
          <a:lstStyle/>
          <a:p>
            <a:fld id="{1E55829F-8847-4C2A-8DD0-690EAD78E53F}" type="datetime1">
              <a:rPr lang="en-US" smtClean="0"/>
              <a:t>11/20/2023</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grpSp>
        <p:nvGrpSpPr>
          <p:cNvPr id="8" name="Group 7">
            <a:extLst>
              <a:ext uri="{FF2B5EF4-FFF2-40B4-BE49-F238E27FC236}">
                <a16:creationId xmlns:a16="http://schemas.microsoft.com/office/drawing/2014/main" id="{CCABB091-8774-9E48-B7F2-27B51F3E1D9E}"/>
              </a:ext>
            </a:extLst>
          </p:cNvPr>
          <p:cNvGrpSpPr/>
          <p:nvPr userDrawn="1"/>
        </p:nvGrpSpPr>
        <p:grpSpPr>
          <a:xfrm>
            <a:off x="0" y="0"/>
            <a:ext cx="12192000" cy="397164"/>
            <a:chOff x="0" y="0"/>
            <a:chExt cx="12192000" cy="397164"/>
          </a:xfrm>
        </p:grpSpPr>
        <p:sp>
          <p:nvSpPr>
            <p:cNvPr id="9" name="Rectangle 8">
              <a:extLst>
                <a:ext uri="{FF2B5EF4-FFF2-40B4-BE49-F238E27FC236}">
                  <a16:creationId xmlns:a16="http://schemas.microsoft.com/office/drawing/2014/main" id="{A838D7EA-7D07-4B42-ADCB-1BD63AAF7D0C}"/>
                </a:ext>
              </a:extLst>
            </p:cNvPr>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39E683-6E4A-C449-AE6A-1450532C4F8B}"/>
                </a:ext>
              </a:extLst>
            </p:cNvPr>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42A2C1C-9C97-DD44-B681-19658D0285CE}"/>
                </a:ext>
              </a:extLst>
            </p:cNvPr>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326D620-ECF0-0F4F-8577-FEDCE92C9B0F}"/>
                </a:ext>
              </a:extLst>
            </p:cNvPr>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E1EAD5E-D572-2543-A13B-AF19766C6061}"/>
                </a:ext>
              </a:extLst>
            </p:cNvPr>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767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xt or Quot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0071" y="1237675"/>
            <a:ext cx="4331855" cy="910202"/>
          </a:xfrm>
        </p:spPr>
        <p:txBody>
          <a:bodyPr anchor="b">
            <a:normAutofit/>
          </a:bodyPr>
          <a:lstStyle>
            <a:lvl1pPr algn="ctr">
              <a:defRPr sz="2800" b="1" cap="all" baseline="0"/>
            </a:lvl1pPr>
          </a:lstStyle>
          <a:p>
            <a:r>
              <a:rPr lang="en-US" dirty="0"/>
              <a:t>CONTEXT or THEME</a:t>
            </a:r>
          </a:p>
        </p:txBody>
      </p:sp>
      <p:sp>
        <p:nvSpPr>
          <p:cNvPr id="3" name="Date Placeholder 2"/>
          <p:cNvSpPr>
            <a:spLocks noGrp="1"/>
          </p:cNvSpPr>
          <p:nvPr>
            <p:ph type="dt" sz="half" idx="10"/>
          </p:nvPr>
        </p:nvSpPr>
        <p:spPr>
          <a:xfrm>
            <a:off x="10751004" y="6335309"/>
            <a:ext cx="1181114" cy="250337"/>
          </a:xfrm>
        </p:spPr>
        <p:txBody>
          <a:bodyPr/>
          <a:lstStyle/>
          <a:p>
            <a:fld id="{5FDFC970-B950-4395-A833-47227D4A68CA}" type="datetime1">
              <a:rPr lang="en-US" smtClean="0"/>
              <a:t>11/20/2023</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cxnSp>
        <p:nvCxnSpPr>
          <p:cNvPr id="12" name="Straight Connector 11"/>
          <p:cNvCxnSpPr/>
          <p:nvPr userDrawn="1"/>
        </p:nvCxnSpPr>
        <p:spPr>
          <a:xfrm>
            <a:off x="393007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93007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p:nvPr>
        </p:nvSpPr>
        <p:spPr>
          <a:xfrm>
            <a:off x="660400" y="2420360"/>
            <a:ext cx="10871200" cy="2114550"/>
          </a:xfrm>
        </p:spPr>
        <p:txBody>
          <a:bodyPr anchor="ctr">
            <a:normAutofit/>
          </a:bodyPr>
          <a:lstStyle>
            <a:lvl1pPr marL="0" indent="0" algn="ctr">
              <a:lnSpc>
                <a:spcPct val="100000"/>
              </a:lnSpc>
              <a:buNone/>
              <a:defRPr sz="2800"/>
            </a:lvl1pPr>
            <a:lvl2pPr algn="ctr">
              <a:defRPr/>
            </a:lvl2pPr>
            <a:lvl3pPr algn="ctr">
              <a:defRPr/>
            </a:lvl3pPr>
            <a:lvl4pPr algn="ctr">
              <a:defRPr/>
            </a:lvl4pPr>
            <a:lvl5pPr algn="ctr">
              <a:defRPr/>
            </a:lvl5pPr>
          </a:lstStyle>
          <a:p>
            <a:pPr lvl="0"/>
            <a:r>
              <a:rPr lang="en-US"/>
              <a:t>Click to edit Master text styles</a:t>
            </a:r>
          </a:p>
        </p:txBody>
      </p:sp>
      <p:sp>
        <p:nvSpPr>
          <p:cNvPr id="17" name="Text Placeholder 16"/>
          <p:cNvSpPr>
            <a:spLocks noGrp="1"/>
          </p:cNvSpPr>
          <p:nvPr>
            <p:ph type="body" sz="quarter" idx="14"/>
          </p:nvPr>
        </p:nvSpPr>
        <p:spPr>
          <a:xfrm>
            <a:off x="393007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cap="all"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Click to edit Master text styles</a:t>
            </a:r>
          </a:p>
        </p:txBody>
      </p:sp>
      <p:grpSp>
        <p:nvGrpSpPr>
          <p:cNvPr id="10" name="Group 9">
            <a:extLst>
              <a:ext uri="{FF2B5EF4-FFF2-40B4-BE49-F238E27FC236}">
                <a16:creationId xmlns:a16="http://schemas.microsoft.com/office/drawing/2014/main" id="{9A98F507-4C7B-6440-9274-D567E17B880A}"/>
              </a:ext>
            </a:extLst>
          </p:cNvPr>
          <p:cNvGrpSpPr/>
          <p:nvPr userDrawn="1"/>
        </p:nvGrpSpPr>
        <p:grpSpPr>
          <a:xfrm>
            <a:off x="0" y="0"/>
            <a:ext cx="12192000" cy="397164"/>
            <a:chOff x="0" y="0"/>
            <a:chExt cx="12192000" cy="397164"/>
          </a:xfrm>
        </p:grpSpPr>
        <p:sp>
          <p:nvSpPr>
            <p:cNvPr id="11" name="Rectangle 10">
              <a:extLst>
                <a:ext uri="{FF2B5EF4-FFF2-40B4-BE49-F238E27FC236}">
                  <a16:creationId xmlns:a16="http://schemas.microsoft.com/office/drawing/2014/main" id="{0062FC0E-C608-DC42-8142-5E620C586391}"/>
                </a:ext>
              </a:extLst>
            </p:cNvPr>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ECC75DC-12D2-C548-B93B-8BE8DDE058E8}"/>
                </a:ext>
              </a:extLst>
            </p:cNvPr>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74F8930-F07E-A444-B191-FE56C3BD8316}"/>
                </a:ext>
              </a:extLst>
            </p:cNvPr>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226A990-F64D-7B46-9DDB-79FB7E56237D}"/>
                </a:ext>
              </a:extLst>
            </p:cNvPr>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09A52E3-1AD5-F04B-A519-876179FD2849}"/>
                </a:ext>
              </a:extLst>
            </p:cNvPr>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64198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xt or Quote with Photo">
    <p:bg>
      <p:bgPr>
        <a:solidFill>
          <a:schemeClr val="bg2"/>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5"/>
          </p:nvPr>
        </p:nvSpPr>
        <p:spPr>
          <a:xfrm>
            <a:off x="6350285" y="807867"/>
            <a:ext cx="5440648" cy="5445153"/>
          </a:xfrm>
        </p:spPr>
        <p:txBody>
          <a:bodyPr/>
          <a:lstStyle/>
          <a:p>
            <a:r>
              <a:rPr lang="en-US"/>
              <a:t>Click icon to add picture</a:t>
            </a:r>
          </a:p>
        </p:txBody>
      </p:sp>
      <p:sp>
        <p:nvSpPr>
          <p:cNvPr id="2" name="Title 1"/>
          <p:cNvSpPr>
            <a:spLocks noGrp="1"/>
          </p:cNvSpPr>
          <p:nvPr>
            <p:ph type="title" hasCustomPrompt="1"/>
          </p:nvPr>
        </p:nvSpPr>
        <p:spPr>
          <a:xfrm>
            <a:off x="854362" y="1237675"/>
            <a:ext cx="4331855" cy="910202"/>
          </a:xfrm>
        </p:spPr>
        <p:txBody>
          <a:bodyPr anchor="b">
            <a:normAutofit/>
          </a:bodyPr>
          <a:lstStyle>
            <a:lvl1pPr algn="ctr">
              <a:defRPr sz="2800" b="1" cap="all" baseline="0"/>
            </a:lvl1pPr>
          </a:lstStyle>
          <a:p>
            <a:r>
              <a:rPr lang="en-US" dirty="0"/>
              <a:t>CONTEXT or THEME</a:t>
            </a:r>
          </a:p>
        </p:txBody>
      </p:sp>
      <p:sp>
        <p:nvSpPr>
          <p:cNvPr id="3" name="Date Placeholder 2"/>
          <p:cNvSpPr>
            <a:spLocks noGrp="1"/>
          </p:cNvSpPr>
          <p:nvPr>
            <p:ph type="dt" sz="half" idx="10"/>
          </p:nvPr>
        </p:nvSpPr>
        <p:spPr>
          <a:xfrm>
            <a:off x="10751004" y="6335309"/>
            <a:ext cx="1181114" cy="250337"/>
          </a:xfrm>
        </p:spPr>
        <p:txBody>
          <a:bodyPr/>
          <a:lstStyle/>
          <a:p>
            <a:fld id="{5FDFC970-B950-4395-A833-47227D4A68CA}" type="datetime1">
              <a:rPr lang="en-US" smtClean="0"/>
              <a:t>11/20/2023</a:t>
            </a:fld>
            <a:endParaRPr lang="en-US" dirty="0"/>
          </a:p>
        </p:txBody>
      </p:sp>
      <p:sp>
        <p:nvSpPr>
          <p:cNvPr id="4" name="Footer Placeholder 3"/>
          <p:cNvSpPr>
            <a:spLocks noGrp="1"/>
          </p:cNvSpPr>
          <p:nvPr>
            <p:ph type="ftr" sz="quarter" idx="11"/>
          </p:nvPr>
        </p:nvSpPr>
        <p:spPr>
          <a:xfrm>
            <a:off x="259882" y="6335309"/>
            <a:ext cx="3887245" cy="250337"/>
          </a:xfrm>
        </p:spPr>
        <p:txBody>
          <a:bodyPr/>
          <a:lstStyle/>
          <a:p>
            <a:r>
              <a:rPr lang="en-US"/>
              <a:t>PRESENTATION TITLE</a:t>
            </a:r>
            <a:endParaRPr lang="en-US" dirty="0"/>
          </a:p>
        </p:txBody>
      </p:sp>
      <p:sp>
        <p:nvSpPr>
          <p:cNvPr id="5" name="Slide Number Placeholder 4"/>
          <p:cNvSpPr>
            <a:spLocks noGrp="1"/>
          </p:cNvSpPr>
          <p:nvPr>
            <p:ph type="sldNum" sz="quarter" idx="12"/>
          </p:nvPr>
        </p:nvSpPr>
        <p:spPr>
          <a:xfrm>
            <a:off x="5587999" y="6335309"/>
            <a:ext cx="1016000" cy="250337"/>
          </a:xfrm>
        </p:spPr>
        <p:txBody>
          <a:bodyPr/>
          <a:lstStyle/>
          <a:p>
            <a:r>
              <a:rPr lang="en-US" dirty="0"/>
              <a:t>PAGE  </a:t>
            </a:r>
            <a:fld id="{93005692-73BE-493E-93AB-ECD6027A7652}" type="slidenum">
              <a:rPr lang="en-US" smtClean="0"/>
              <a:pPr/>
              <a:t>‹#›</a:t>
            </a:fld>
            <a:endParaRPr lang="en-US" dirty="0"/>
          </a:p>
        </p:txBody>
      </p:sp>
      <p:sp>
        <p:nvSpPr>
          <p:cNvPr id="15" name="Text Placeholder 14"/>
          <p:cNvSpPr>
            <a:spLocks noGrp="1"/>
          </p:cNvSpPr>
          <p:nvPr>
            <p:ph type="body" sz="quarter" idx="13"/>
          </p:nvPr>
        </p:nvSpPr>
        <p:spPr>
          <a:xfrm>
            <a:off x="544943" y="2409026"/>
            <a:ext cx="4950694" cy="2114550"/>
          </a:xfrm>
        </p:spPr>
        <p:txBody>
          <a:bodyPr anchor="ctr">
            <a:normAutofit/>
          </a:bodyPr>
          <a:lstStyle>
            <a:lvl1pPr marL="0" indent="0" algn="ctr">
              <a:lnSpc>
                <a:spcPct val="100000"/>
              </a:lnSpc>
              <a:buNone/>
              <a:defRPr sz="2200"/>
            </a:lvl1pPr>
            <a:lvl2pPr algn="ctr">
              <a:defRPr/>
            </a:lvl2pPr>
            <a:lvl3pPr algn="ctr">
              <a:defRPr/>
            </a:lvl3pPr>
            <a:lvl4pPr algn="ctr">
              <a:defRPr/>
            </a:lvl4pPr>
            <a:lvl5pPr algn="ctr">
              <a:defRPr/>
            </a:lvl5pPr>
          </a:lstStyle>
          <a:p>
            <a:pPr lvl="0"/>
            <a:r>
              <a:rPr lang="en-US"/>
              <a:t>Click to edit Master text styles</a:t>
            </a:r>
          </a:p>
        </p:txBody>
      </p:sp>
      <p:sp>
        <p:nvSpPr>
          <p:cNvPr id="17" name="Text Placeholder 16"/>
          <p:cNvSpPr>
            <a:spLocks noGrp="1"/>
          </p:cNvSpPr>
          <p:nvPr>
            <p:ph type="body" sz="quarter" idx="14"/>
          </p:nvPr>
        </p:nvSpPr>
        <p:spPr>
          <a:xfrm>
            <a:off x="85436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cap="all"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Click to edit Master text styles</a:t>
            </a:r>
          </a:p>
        </p:txBody>
      </p:sp>
      <p:cxnSp>
        <p:nvCxnSpPr>
          <p:cNvPr id="10" name="Straight Connector 9"/>
          <p:cNvCxnSpPr/>
          <p:nvPr userDrawn="1"/>
        </p:nvCxnSpPr>
        <p:spPr>
          <a:xfrm>
            <a:off x="85436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85436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8683A625-C185-494B-B37B-9A01244E3192}"/>
              </a:ext>
            </a:extLst>
          </p:cNvPr>
          <p:cNvGrpSpPr/>
          <p:nvPr userDrawn="1"/>
        </p:nvGrpSpPr>
        <p:grpSpPr>
          <a:xfrm>
            <a:off x="0" y="0"/>
            <a:ext cx="12192000" cy="397164"/>
            <a:chOff x="0" y="0"/>
            <a:chExt cx="12192000" cy="397164"/>
          </a:xfrm>
        </p:grpSpPr>
        <p:sp>
          <p:nvSpPr>
            <p:cNvPr id="13" name="Rectangle 12">
              <a:extLst>
                <a:ext uri="{FF2B5EF4-FFF2-40B4-BE49-F238E27FC236}">
                  <a16:creationId xmlns:a16="http://schemas.microsoft.com/office/drawing/2014/main" id="{EEB838A2-1B77-0E49-8EB2-7C6DCD7571CB}"/>
                </a:ext>
              </a:extLst>
            </p:cNvPr>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2B6C057-9898-964D-A318-DDE19B199684}"/>
                </a:ext>
              </a:extLst>
            </p:cNvPr>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A7EC5E2-3D95-A749-8B20-E089E5CD8094}"/>
                </a:ext>
              </a:extLst>
            </p:cNvPr>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F1FB6F0-3123-6F44-ADA3-9A378BBFB9EC}"/>
                </a:ext>
              </a:extLst>
            </p:cNvPr>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58458C1-B21A-1740-8C2E-D51A34AFD1A3}"/>
                </a:ext>
              </a:extLst>
            </p:cNvPr>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331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b="1" cap="all" baseline="0"/>
            </a:lvl1pPr>
          </a:lstStyle>
          <a:p>
            <a:r>
              <a:rPr lang="en-US" dirty="0"/>
              <a:t>SECTION DIVIDER</a:t>
            </a:r>
          </a:p>
        </p:txBody>
      </p:sp>
      <p:sp>
        <p:nvSpPr>
          <p:cNvPr id="3" name="Date Placeholder 2"/>
          <p:cNvSpPr>
            <a:spLocks noGrp="1"/>
          </p:cNvSpPr>
          <p:nvPr>
            <p:ph type="dt" sz="half" idx="10"/>
          </p:nvPr>
        </p:nvSpPr>
        <p:spPr>
          <a:xfrm>
            <a:off x="10751004" y="6335309"/>
            <a:ext cx="1181114" cy="250337"/>
          </a:xfrm>
        </p:spPr>
        <p:txBody>
          <a:bodyPr/>
          <a:lstStyle/>
          <a:p>
            <a:fld id="{5FDFC970-B950-4395-A833-47227D4A68CA}" type="datetime1">
              <a:rPr lang="en-US" smtClean="0"/>
              <a:t>11/20/2023</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grpSp>
        <p:nvGrpSpPr>
          <p:cNvPr id="7" name="Group 6">
            <a:extLst>
              <a:ext uri="{FF2B5EF4-FFF2-40B4-BE49-F238E27FC236}">
                <a16:creationId xmlns:a16="http://schemas.microsoft.com/office/drawing/2014/main" id="{DA77994C-28FD-564D-8D2B-3C1D1E003F78}"/>
              </a:ext>
            </a:extLst>
          </p:cNvPr>
          <p:cNvGrpSpPr/>
          <p:nvPr userDrawn="1"/>
        </p:nvGrpSpPr>
        <p:grpSpPr>
          <a:xfrm>
            <a:off x="0" y="0"/>
            <a:ext cx="12192000" cy="397164"/>
            <a:chOff x="0" y="0"/>
            <a:chExt cx="12192000" cy="397164"/>
          </a:xfrm>
        </p:grpSpPr>
        <p:sp>
          <p:nvSpPr>
            <p:cNvPr id="8" name="Rectangle 7">
              <a:extLst>
                <a:ext uri="{FF2B5EF4-FFF2-40B4-BE49-F238E27FC236}">
                  <a16:creationId xmlns:a16="http://schemas.microsoft.com/office/drawing/2014/main" id="{3AF1F1A7-A97F-2043-A2B6-700DB47E5D6E}"/>
                </a:ext>
              </a:extLst>
            </p:cNvPr>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224B184-90A6-454F-9D9E-ECF073E8AB22}"/>
                </a:ext>
              </a:extLst>
            </p:cNvPr>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BF415E-5C68-5A46-A4AA-12882385D646}"/>
                </a:ext>
              </a:extLst>
            </p:cNvPr>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8F68827-DD27-C847-A47E-256BF5F3DD58}"/>
                </a:ext>
              </a:extLst>
            </p:cNvPr>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0BE1C56-BDF3-2C49-8D53-7F278C21E615}"/>
                </a:ext>
              </a:extLst>
            </p:cNvPr>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6772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solidFill>
          <a:schemeClr val="accent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b="1" cap="all" baseline="0"/>
            </a:lvl1pPr>
          </a:lstStyle>
          <a:p>
            <a:r>
              <a:rPr lang="en-US" dirty="0"/>
              <a:t>SECTION DIVIDER</a:t>
            </a:r>
          </a:p>
        </p:txBody>
      </p:sp>
      <p:sp>
        <p:nvSpPr>
          <p:cNvPr id="3" name="Date Placeholder 2"/>
          <p:cNvSpPr>
            <a:spLocks noGrp="1"/>
          </p:cNvSpPr>
          <p:nvPr>
            <p:ph type="dt" sz="half" idx="10"/>
          </p:nvPr>
        </p:nvSpPr>
        <p:spPr>
          <a:xfrm>
            <a:off x="10751004" y="6335309"/>
            <a:ext cx="1181114" cy="250337"/>
          </a:xfrm>
        </p:spPr>
        <p:txBody>
          <a:bodyPr/>
          <a:lstStyle/>
          <a:p>
            <a:fld id="{5FDFC970-B950-4395-A833-47227D4A68CA}" type="datetime1">
              <a:rPr lang="en-US" smtClean="0"/>
              <a:t>11/20/2023</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grpSp>
        <p:nvGrpSpPr>
          <p:cNvPr id="7" name="Group 6">
            <a:extLst>
              <a:ext uri="{FF2B5EF4-FFF2-40B4-BE49-F238E27FC236}">
                <a16:creationId xmlns:a16="http://schemas.microsoft.com/office/drawing/2014/main" id="{94B9973A-E968-E149-B111-4E3A0085298A}"/>
              </a:ext>
            </a:extLst>
          </p:cNvPr>
          <p:cNvGrpSpPr/>
          <p:nvPr userDrawn="1"/>
        </p:nvGrpSpPr>
        <p:grpSpPr>
          <a:xfrm>
            <a:off x="0" y="0"/>
            <a:ext cx="12192000" cy="397164"/>
            <a:chOff x="0" y="0"/>
            <a:chExt cx="12192000" cy="397164"/>
          </a:xfrm>
        </p:grpSpPr>
        <p:sp>
          <p:nvSpPr>
            <p:cNvPr id="8" name="Rectangle 7">
              <a:extLst>
                <a:ext uri="{FF2B5EF4-FFF2-40B4-BE49-F238E27FC236}">
                  <a16:creationId xmlns:a16="http://schemas.microsoft.com/office/drawing/2014/main" id="{3D2FDE60-617C-5041-979E-D1F7A2C5C89F}"/>
                </a:ext>
              </a:extLst>
            </p:cNvPr>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4F1CEB-D611-BA47-A19D-E0A5A169870A}"/>
                </a:ext>
              </a:extLst>
            </p:cNvPr>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7D50D4-6174-034C-A3F3-E9AB2E1D3281}"/>
                </a:ext>
              </a:extLst>
            </p:cNvPr>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7EA6D82-A05D-0249-8E30-A4790C4403B2}"/>
                </a:ext>
              </a:extLst>
            </p:cNvPr>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7C19425-79B1-3342-B23A-57609026ACF2}"/>
                </a:ext>
              </a:extLst>
            </p:cNvPr>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6682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b="1" cap="all" baseline="0">
                <a:solidFill>
                  <a:schemeClr val="bg1"/>
                </a:solidFill>
              </a:defRPr>
            </a:lvl1pPr>
          </a:lstStyle>
          <a:p>
            <a:r>
              <a:rPr lang="en-US" dirty="0"/>
              <a:t>SECTION DIVIDER</a:t>
            </a:r>
          </a:p>
        </p:txBody>
      </p:sp>
      <p:sp>
        <p:nvSpPr>
          <p:cNvPr id="3" name="Date Placeholder 2"/>
          <p:cNvSpPr>
            <a:spLocks noGrp="1"/>
          </p:cNvSpPr>
          <p:nvPr>
            <p:ph type="dt" sz="half" idx="10"/>
          </p:nvPr>
        </p:nvSpPr>
        <p:spPr>
          <a:xfrm>
            <a:off x="10751004" y="6335309"/>
            <a:ext cx="1181114" cy="250337"/>
          </a:xfrm>
        </p:spPr>
        <p:txBody>
          <a:bodyPr/>
          <a:lstStyle>
            <a:lvl1pPr>
              <a:defRPr>
                <a:solidFill>
                  <a:schemeClr val="bg1"/>
                </a:solidFill>
              </a:defRPr>
            </a:lvl1pPr>
          </a:lstStyle>
          <a:p>
            <a:fld id="{5FDFC970-B950-4395-A833-47227D4A68CA}" type="datetime1">
              <a:rPr lang="en-US" smtClean="0"/>
              <a:pPr/>
              <a:t>11/20/2023</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PRESENTATION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US" dirty="0"/>
              <a:t>PAGE  </a:t>
            </a:r>
            <a:fld id="{93005692-73BE-493E-93AB-ECD6027A7652}" type="slidenum">
              <a:rPr lang="en-US" smtClean="0"/>
              <a:pPr/>
              <a:t>‹#›</a:t>
            </a:fld>
            <a:endParaRPr lang="en-US" dirty="0"/>
          </a:p>
        </p:txBody>
      </p:sp>
      <p:grpSp>
        <p:nvGrpSpPr>
          <p:cNvPr id="7" name="Group 6">
            <a:extLst>
              <a:ext uri="{FF2B5EF4-FFF2-40B4-BE49-F238E27FC236}">
                <a16:creationId xmlns:a16="http://schemas.microsoft.com/office/drawing/2014/main" id="{3C710A07-0963-2F48-B979-AEAC595D2302}"/>
              </a:ext>
            </a:extLst>
          </p:cNvPr>
          <p:cNvGrpSpPr/>
          <p:nvPr userDrawn="1"/>
        </p:nvGrpSpPr>
        <p:grpSpPr>
          <a:xfrm>
            <a:off x="0" y="0"/>
            <a:ext cx="12192000" cy="397164"/>
            <a:chOff x="0" y="0"/>
            <a:chExt cx="12192000" cy="397164"/>
          </a:xfrm>
        </p:grpSpPr>
        <p:sp>
          <p:nvSpPr>
            <p:cNvPr id="8" name="Rectangle 7">
              <a:extLst>
                <a:ext uri="{FF2B5EF4-FFF2-40B4-BE49-F238E27FC236}">
                  <a16:creationId xmlns:a16="http://schemas.microsoft.com/office/drawing/2014/main" id="{BEF4AFBB-4878-E449-BA3E-95D6B0E5FAB1}"/>
                </a:ext>
              </a:extLst>
            </p:cNvPr>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8A5CE70-AD3F-774E-BE63-C49B146F7847}"/>
                </a:ext>
              </a:extLst>
            </p:cNvPr>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CBF245-27F6-0A4E-A98C-1F74A015B671}"/>
                </a:ext>
              </a:extLst>
            </p:cNvPr>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9344F2-19C3-7A47-BC07-9351DEF6EEAF}"/>
                </a:ext>
              </a:extLst>
            </p:cNvPr>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D60D7D3-7608-864C-95F0-5D019659C1F5}"/>
                </a:ext>
              </a:extLst>
            </p:cNvPr>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3502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7225" y="4581236"/>
            <a:ext cx="10877550" cy="1597891"/>
          </a:xfrm>
          <a:noFill/>
        </p:spPr>
        <p:txBody>
          <a:bodyPr wrap="square" rtlCol="0" anchor="ctr" anchorCtr="1">
            <a:noAutofit/>
          </a:bodyPr>
          <a:lstStyle>
            <a:lvl1pPr algn="ctr">
              <a:defRPr lang="en-US" sz="1800" b="0" i="0" cap="none" baseline="0">
                <a:solidFill>
                  <a:schemeClr val="tx1"/>
                </a:solidFill>
                <a:latin typeface="Verdana" charset="0"/>
                <a:ea typeface="Verdana" charset="0"/>
                <a:cs typeface="Verdana" charset="0"/>
              </a:defRPr>
            </a:lvl1pPr>
          </a:lstStyle>
          <a:p>
            <a:pPr marL="0" lvl="0" algn="ctr">
              <a:lnSpc>
                <a:spcPct val="75000"/>
              </a:lnSpc>
            </a:pPr>
            <a:r>
              <a:rPr lang="en-US" dirty="0"/>
              <a:t>Click to edit master closing slide</a:t>
            </a:r>
          </a:p>
        </p:txBody>
      </p:sp>
      <p:sp>
        <p:nvSpPr>
          <p:cNvPr id="6" name="Date Placeholder 5"/>
          <p:cNvSpPr>
            <a:spLocks noGrp="1"/>
          </p:cNvSpPr>
          <p:nvPr>
            <p:ph type="dt" sz="half" idx="10"/>
          </p:nvPr>
        </p:nvSpPr>
        <p:spPr>
          <a:xfrm>
            <a:off x="10719067" y="6335309"/>
            <a:ext cx="1181114" cy="250337"/>
          </a:xfrm>
        </p:spPr>
        <p:txBody>
          <a:bodyPr/>
          <a:lstStyle/>
          <a:p>
            <a:fld id="{75D660D7-90CE-4513-A3CE-C070B9421917}" type="datetime1">
              <a:rPr lang="en-US" smtClean="0"/>
              <a:t>11/20/2023</a:t>
            </a:fld>
            <a:endParaRPr lang="en-US" dirty="0"/>
          </a:p>
        </p:txBody>
      </p:sp>
      <p:sp>
        <p:nvSpPr>
          <p:cNvPr id="10" name="Footer Placeholder 9"/>
          <p:cNvSpPr>
            <a:spLocks noGrp="1"/>
          </p:cNvSpPr>
          <p:nvPr>
            <p:ph type="ftr" sz="quarter" idx="11"/>
          </p:nvPr>
        </p:nvSpPr>
        <p:spPr>
          <a:xfrm>
            <a:off x="291819" y="6335309"/>
            <a:ext cx="4829174" cy="250337"/>
          </a:xfrm>
        </p:spPr>
        <p:txBody>
          <a:bodyPr/>
          <a:lstStyle/>
          <a:p>
            <a:r>
              <a:rPr lang="en-US"/>
              <a:t>PRESENTATION TITLE</a:t>
            </a:r>
            <a:endParaRPr lang="en-US" dirty="0"/>
          </a:p>
        </p:txBody>
      </p:sp>
      <p:sp>
        <p:nvSpPr>
          <p:cNvPr id="11" name="Slide Number Placeholder 10"/>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grpSp>
        <p:nvGrpSpPr>
          <p:cNvPr id="16" name="Group 15"/>
          <p:cNvGrpSpPr/>
          <p:nvPr userDrawn="1"/>
        </p:nvGrpSpPr>
        <p:grpSpPr>
          <a:xfrm>
            <a:off x="0" y="0"/>
            <a:ext cx="12192000" cy="397164"/>
            <a:chOff x="0" y="0"/>
            <a:chExt cx="12192000" cy="397164"/>
          </a:xfrm>
        </p:grpSpPr>
        <p:sp>
          <p:nvSpPr>
            <p:cNvPr id="17" name="Rectangle 16"/>
            <p:cNvSpPr/>
            <p:nvPr userDrawn="1"/>
          </p:nvSpPr>
          <p:spPr>
            <a:xfrm>
              <a:off x="1" y="198582"/>
              <a:ext cx="3082197"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050818" y="198582"/>
              <a:ext cx="3047061"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51951DB4-78E5-884C-BDE1-084877EE3A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09063" y="985586"/>
            <a:ext cx="6173872" cy="4075200"/>
          </a:xfrm>
          <a:prstGeom prst="rect">
            <a:avLst/>
          </a:prstGeom>
        </p:spPr>
      </p:pic>
    </p:spTree>
    <p:extLst>
      <p:ext uri="{BB962C8B-B14F-4D97-AF65-F5344CB8AC3E}">
        <p14:creationId xmlns:p14="http://schemas.microsoft.com/office/powerpoint/2010/main" val="326967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6094124" y="397164"/>
            <a:ext cx="6097876" cy="6460836"/>
          </a:xfrm>
        </p:spPr>
        <p:txBody>
          <a:bodyPr/>
          <a:lstStyle/>
          <a:p>
            <a:r>
              <a:rPr lang="en-US"/>
              <a:t>Click icon to add picture</a:t>
            </a:r>
          </a:p>
        </p:txBody>
      </p:sp>
      <p:sp>
        <p:nvSpPr>
          <p:cNvPr id="2" name="Title 1"/>
          <p:cNvSpPr>
            <a:spLocks noGrp="1"/>
          </p:cNvSpPr>
          <p:nvPr>
            <p:ph type="ctrTitle" hasCustomPrompt="1"/>
          </p:nvPr>
        </p:nvSpPr>
        <p:spPr>
          <a:xfrm>
            <a:off x="452740" y="1028940"/>
            <a:ext cx="5486243" cy="1474115"/>
          </a:xfrm>
        </p:spPr>
        <p:txBody>
          <a:bodyPr lIns="0" anchor="b">
            <a:noAutofit/>
          </a:bodyPr>
          <a:lstStyle>
            <a:lvl1pPr algn="l">
              <a:defRPr sz="5400" b="1" cap="all" baseline="0">
                <a:solidFill>
                  <a:schemeClr val="tx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1500" b="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t>11/20/2023</a:t>
            </a:fld>
            <a:endParaRPr lang="en-US" dirty="0"/>
          </a:p>
        </p:txBody>
      </p:sp>
      <p:sp>
        <p:nvSpPr>
          <p:cNvPr id="8" name="Footer Placeholder 7"/>
          <p:cNvSpPr>
            <a:spLocks noGrp="1"/>
          </p:cNvSpPr>
          <p:nvPr>
            <p:ph type="ftr" sz="quarter" idx="11"/>
          </p:nvPr>
        </p:nvSpPr>
        <p:spPr>
          <a:xfrm>
            <a:off x="6623674" y="6377231"/>
            <a:ext cx="4293708" cy="250337"/>
          </a:xfrm>
        </p:spPr>
        <p:txBody>
          <a:bodyPr/>
          <a:lstStyle>
            <a:lvl1pPr algn="ctr">
              <a:defRPr/>
            </a:lvl1pPr>
          </a:lstStyle>
          <a:p>
            <a:r>
              <a:rPr lang="en-US"/>
              <a:t>PRESENTATION TITLE</a:t>
            </a:r>
            <a:endParaRPr lang="en-US" dirty="0"/>
          </a:p>
        </p:txBody>
      </p:sp>
      <p:sp>
        <p:nvSpPr>
          <p:cNvPr id="9" name="Slide Number Placeholder 8"/>
          <p:cNvSpPr>
            <a:spLocks noGrp="1"/>
          </p:cNvSpPr>
          <p:nvPr>
            <p:ph type="sldNum" sz="quarter" idx="12"/>
          </p:nvPr>
        </p:nvSpPr>
        <p:spPr>
          <a:xfrm>
            <a:off x="11148416" y="6377231"/>
            <a:ext cx="553900" cy="250337"/>
          </a:xfrm>
        </p:spPr>
        <p:txBody>
          <a:bodyPr/>
          <a:lstStyle>
            <a:lvl1pPr algn="ctr">
              <a:defRPr/>
            </a:lvl1pPr>
          </a:lstStyle>
          <a:p>
            <a:fld id="{93005692-73BE-493E-93AB-ECD6027A7652}" type="slidenum">
              <a:rPr lang="en-US" smtClean="0"/>
              <a:pPr/>
              <a:t>‹#›</a:t>
            </a:fld>
            <a:endParaRPr lang="en-US" dirty="0"/>
          </a:p>
        </p:txBody>
      </p:sp>
      <p:grpSp>
        <p:nvGrpSpPr>
          <p:cNvPr id="30" name="Group 29"/>
          <p:cNvGrpSpPr/>
          <p:nvPr userDrawn="1"/>
        </p:nvGrpSpPr>
        <p:grpSpPr>
          <a:xfrm>
            <a:off x="0" y="0"/>
            <a:ext cx="12192000" cy="397164"/>
            <a:chOff x="0" y="0"/>
            <a:chExt cx="12192000" cy="397164"/>
          </a:xfrm>
        </p:grpSpPr>
        <p:sp>
          <p:nvSpPr>
            <p:cNvPr id="31" name="Rectangle 30"/>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a16="http://schemas.microsoft.com/office/drawing/2014/main" id="{AED51070-0FEE-B746-AFAB-B0E11FE67C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598000"/>
            <a:ext cx="4592702" cy="1260000"/>
          </a:xfrm>
          <a:prstGeom prst="rect">
            <a:avLst/>
          </a:prstGeom>
        </p:spPr>
      </p:pic>
    </p:spTree>
    <p:extLst>
      <p:ext uri="{BB962C8B-B14F-4D97-AF65-F5344CB8AC3E}">
        <p14:creationId xmlns:p14="http://schemas.microsoft.com/office/powerpoint/2010/main" val="103183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Slide_AL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3425" y="4682836"/>
            <a:ext cx="10725150" cy="1559782"/>
          </a:xfrm>
          <a:noFill/>
        </p:spPr>
        <p:txBody>
          <a:bodyPr wrap="square" rtlCol="0" anchor="ctr" anchorCtr="1">
            <a:noAutofit/>
          </a:bodyPr>
          <a:lstStyle>
            <a:lvl1pPr marL="0" algn="ctr">
              <a:lnSpc>
                <a:spcPct val="75000"/>
              </a:lnSpc>
              <a:defRPr lang="en-US" sz="1800" b="0" i="0">
                <a:solidFill>
                  <a:schemeClr val="bg1">
                    <a:alpha val="81000"/>
                  </a:schemeClr>
                </a:solidFill>
                <a:latin typeface="Verdana" charset="0"/>
                <a:ea typeface="Verdana" charset="0"/>
                <a:cs typeface="Verdana" charset="0"/>
              </a:defRPr>
            </a:lvl1pPr>
          </a:lstStyle>
          <a:p>
            <a:pPr marL="0" lvl="0" algn="ctr">
              <a:lnSpc>
                <a:spcPct val="75000"/>
              </a:lnSpc>
            </a:pPr>
            <a:r>
              <a:rPr lang="en-US" dirty="0"/>
              <a:t>Click to edit master closing slide</a:t>
            </a:r>
          </a:p>
        </p:txBody>
      </p:sp>
      <p:sp>
        <p:nvSpPr>
          <p:cNvPr id="6" name="Date Placeholder 5"/>
          <p:cNvSpPr>
            <a:spLocks noGrp="1"/>
          </p:cNvSpPr>
          <p:nvPr>
            <p:ph type="dt" sz="half" idx="10"/>
          </p:nvPr>
        </p:nvSpPr>
        <p:spPr>
          <a:xfrm>
            <a:off x="10765732" y="6335309"/>
            <a:ext cx="1181114" cy="250337"/>
          </a:xfrm>
        </p:spPr>
        <p:txBody>
          <a:bodyPr/>
          <a:lstStyle>
            <a:lvl1pPr>
              <a:defRPr>
                <a:solidFill>
                  <a:schemeClr val="bg1"/>
                </a:solidFill>
              </a:defRPr>
            </a:lvl1pPr>
          </a:lstStyle>
          <a:p>
            <a:fld id="{0A368D4B-3D0A-49AB-8EA2-2DC8CB4594DB}" type="datetime1">
              <a:rPr lang="en-US" smtClean="0"/>
              <a:pPr/>
              <a:t>11/20/2023</a:t>
            </a:fld>
            <a:endParaRPr lang="en-US" dirty="0"/>
          </a:p>
        </p:txBody>
      </p:sp>
      <p:sp>
        <p:nvSpPr>
          <p:cNvPr id="7" name="Footer Placeholder 6"/>
          <p:cNvSpPr>
            <a:spLocks noGrp="1"/>
          </p:cNvSpPr>
          <p:nvPr>
            <p:ph type="ftr" sz="quarter" idx="11"/>
          </p:nvPr>
        </p:nvSpPr>
        <p:spPr>
          <a:xfrm>
            <a:off x="245154" y="6335309"/>
            <a:ext cx="4752974" cy="250337"/>
          </a:xfrm>
        </p:spPr>
        <p:txBody>
          <a:bodyPr/>
          <a:lstStyle>
            <a:lvl1pPr>
              <a:defRPr>
                <a:solidFill>
                  <a:schemeClr val="bg1"/>
                </a:solidFill>
              </a:defRPr>
            </a:lvl1pPr>
          </a:lstStyle>
          <a:p>
            <a:r>
              <a:rPr lang="en-US" dirty="0"/>
              <a:t>PRESENTATION TITLE</a:t>
            </a:r>
            <a:endParaRPr lang="en-US" dirty="0">
              <a:solidFill>
                <a:schemeClr val="bg1"/>
              </a:solidFill>
            </a:endParaRPr>
          </a:p>
        </p:txBody>
      </p:sp>
      <p:sp>
        <p:nvSpPr>
          <p:cNvPr id="8" name="Slide Number Placeholder 7"/>
          <p:cNvSpPr>
            <a:spLocks noGrp="1"/>
          </p:cNvSpPr>
          <p:nvPr>
            <p:ph type="sldNum" sz="quarter" idx="12"/>
          </p:nvPr>
        </p:nvSpPr>
        <p:spPr/>
        <p:txBody>
          <a:bodyPr/>
          <a:lstStyle>
            <a:lvl1pPr>
              <a:defRPr>
                <a:solidFill>
                  <a:schemeClr val="bg1"/>
                </a:solidFill>
              </a:defRPr>
            </a:lvl1pPr>
          </a:lstStyle>
          <a:p>
            <a:r>
              <a:rPr lang="en-US" dirty="0"/>
              <a:t>PAGE  </a:t>
            </a:r>
            <a:fld id="{93005692-73BE-493E-93AB-ECD6027A7652}" type="slidenum">
              <a:rPr lang="en-US" smtClean="0"/>
              <a:pPr/>
              <a:t>‹#›</a:t>
            </a:fld>
            <a:endParaRPr lang="en-US" dirty="0"/>
          </a:p>
        </p:txBody>
      </p:sp>
      <p:pic>
        <p:nvPicPr>
          <p:cNvPr id="5" name="Picture 4">
            <a:extLst>
              <a:ext uri="{FF2B5EF4-FFF2-40B4-BE49-F238E27FC236}">
                <a16:creationId xmlns:a16="http://schemas.microsoft.com/office/drawing/2014/main" id="{90DB1498-F58C-E646-9F6F-54D3F125A3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09064" y="985586"/>
            <a:ext cx="6173872" cy="4075200"/>
          </a:xfrm>
          <a:prstGeom prst="rect">
            <a:avLst/>
          </a:prstGeom>
        </p:spPr>
      </p:pic>
      <p:grpSp>
        <p:nvGrpSpPr>
          <p:cNvPr id="10" name="Group 9">
            <a:extLst>
              <a:ext uri="{FF2B5EF4-FFF2-40B4-BE49-F238E27FC236}">
                <a16:creationId xmlns:a16="http://schemas.microsoft.com/office/drawing/2014/main" id="{642D84BF-CC9F-2E45-B41E-E1018E52236B}"/>
              </a:ext>
            </a:extLst>
          </p:cNvPr>
          <p:cNvGrpSpPr/>
          <p:nvPr userDrawn="1"/>
        </p:nvGrpSpPr>
        <p:grpSpPr>
          <a:xfrm>
            <a:off x="0" y="0"/>
            <a:ext cx="12192000" cy="397164"/>
            <a:chOff x="0" y="0"/>
            <a:chExt cx="12192000" cy="397164"/>
          </a:xfrm>
        </p:grpSpPr>
        <p:sp>
          <p:nvSpPr>
            <p:cNvPr id="11" name="Rectangle 10">
              <a:extLst>
                <a:ext uri="{FF2B5EF4-FFF2-40B4-BE49-F238E27FC236}">
                  <a16:creationId xmlns:a16="http://schemas.microsoft.com/office/drawing/2014/main" id="{B4C387F9-B9F8-B843-A4AF-1DE8170DDD75}"/>
                </a:ext>
              </a:extLst>
            </p:cNvPr>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8777F05-86E1-1440-B143-A590EF7D0CF5}"/>
                </a:ext>
              </a:extLst>
            </p:cNvPr>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2ABB63A-2280-5247-9344-AFFBEEA91B4A}"/>
                </a:ext>
              </a:extLst>
            </p:cNvPr>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47B0FD2-33DD-9B46-A0F5-B6C6D770C391}"/>
                </a:ext>
              </a:extLst>
            </p:cNvPr>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2A3A37A-AABE-5844-99CD-3DE6893FA8D7}"/>
                </a:ext>
              </a:extLst>
            </p:cNvPr>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208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Closing Slide_Y+W">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10719067" y="6335309"/>
            <a:ext cx="1181114" cy="250337"/>
          </a:xfrm>
        </p:spPr>
        <p:txBody>
          <a:bodyPr/>
          <a:lstStyle/>
          <a:p>
            <a:fld id="{75D660D7-90CE-4513-A3CE-C070B9421917}" type="datetime1">
              <a:rPr lang="en-US" smtClean="0"/>
              <a:t>11/20/2023</a:t>
            </a:fld>
            <a:endParaRPr lang="en-US" dirty="0"/>
          </a:p>
        </p:txBody>
      </p:sp>
      <p:sp>
        <p:nvSpPr>
          <p:cNvPr id="10" name="Footer Placeholder 9"/>
          <p:cNvSpPr>
            <a:spLocks noGrp="1"/>
          </p:cNvSpPr>
          <p:nvPr>
            <p:ph type="ftr" sz="quarter" idx="11"/>
          </p:nvPr>
        </p:nvSpPr>
        <p:spPr>
          <a:xfrm>
            <a:off x="291819" y="6335309"/>
            <a:ext cx="4829174" cy="250337"/>
          </a:xfrm>
        </p:spPr>
        <p:txBody>
          <a:bodyPr/>
          <a:lstStyle/>
          <a:p>
            <a:r>
              <a:rPr lang="en-US"/>
              <a:t>PRESENTATION TITLE</a:t>
            </a:r>
            <a:endParaRPr lang="en-US" dirty="0"/>
          </a:p>
        </p:txBody>
      </p:sp>
      <p:sp>
        <p:nvSpPr>
          <p:cNvPr id="11" name="Slide Number Placeholder 10"/>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grpSp>
        <p:nvGrpSpPr>
          <p:cNvPr id="16" name="Group 15"/>
          <p:cNvGrpSpPr/>
          <p:nvPr userDrawn="1"/>
        </p:nvGrpSpPr>
        <p:grpSpPr>
          <a:xfrm>
            <a:off x="0" y="0"/>
            <a:ext cx="12192000" cy="397164"/>
            <a:chOff x="0" y="0"/>
            <a:chExt cx="12192000" cy="397164"/>
          </a:xfrm>
        </p:grpSpPr>
        <p:sp>
          <p:nvSpPr>
            <p:cNvPr id="17" name="Rectangle 16"/>
            <p:cNvSpPr/>
            <p:nvPr userDrawn="1"/>
          </p:nvSpPr>
          <p:spPr>
            <a:xfrm>
              <a:off x="1" y="198582"/>
              <a:ext cx="3082197"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050818" y="198582"/>
              <a:ext cx="3047061"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51951DB4-78E5-884C-BDE1-084877EE3A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09064" y="805093"/>
            <a:ext cx="6173872" cy="4075200"/>
          </a:xfrm>
          <a:prstGeom prst="rect">
            <a:avLst/>
          </a:prstGeom>
        </p:spPr>
      </p:pic>
      <p:pic>
        <p:nvPicPr>
          <p:cNvPr id="14" name="Picture 13">
            <a:extLst>
              <a:ext uri="{FF2B5EF4-FFF2-40B4-BE49-F238E27FC236}">
                <a16:creationId xmlns:a16="http://schemas.microsoft.com/office/drawing/2014/main" id="{F0B9F152-2C9C-3C49-91F6-1A68EA51269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187315" y="4854114"/>
            <a:ext cx="1817370" cy="514350"/>
          </a:xfrm>
          <a:prstGeom prst="rect">
            <a:avLst/>
          </a:prstGeom>
        </p:spPr>
      </p:pic>
      <p:pic>
        <p:nvPicPr>
          <p:cNvPr id="15" name="Picture 14">
            <a:extLst>
              <a:ext uri="{FF2B5EF4-FFF2-40B4-BE49-F238E27FC236}">
                <a16:creationId xmlns:a16="http://schemas.microsoft.com/office/drawing/2014/main" id="{49FD4754-DD21-1142-99BB-DD4E08732830}"/>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4237482" y="5539328"/>
            <a:ext cx="3717036" cy="243459"/>
          </a:xfrm>
          <a:prstGeom prst="rect">
            <a:avLst/>
          </a:prstGeom>
        </p:spPr>
      </p:pic>
    </p:spTree>
    <p:extLst>
      <p:ext uri="{BB962C8B-B14F-4D97-AF65-F5344CB8AC3E}">
        <p14:creationId xmlns:p14="http://schemas.microsoft.com/office/powerpoint/2010/main" val="245560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Closing Slide_Y+W_ALT">
    <p:bg>
      <p:bgPr>
        <a:solidFill>
          <a:schemeClr val="tx1"/>
        </a:solidFill>
        <a:effectLst/>
      </p:bgPr>
    </p:bg>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10765732" y="6335309"/>
            <a:ext cx="1181114" cy="250337"/>
          </a:xfrm>
        </p:spPr>
        <p:txBody>
          <a:bodyPr/>
          <a:lstStyle>
            <a:lvl1pPr>
              <a:defRPr>
                <a:solidFill>
                  <a:schemeClr val="bg1"/>
                </a:solidFill>
              </a:defRPr>
            </a:lvl1pPr>
          </a:lstStyle>
          <a:p>
            <a:fld id="{0A368D4B-3D0A-49AB-8EA2-2DC8CB4594DB}" type="datetime1">
              <a:rPr lang="en-US" smtClean="0"/>
              <a:pPr/>
              <a:t>11/20/2023</a:t>
            </a:fld>
            <a:endParaRPr lang="en-US" dirty="0"/>
          </a:p>
        </p:txBody>
      </p:sp>
      <p:sp>
        <p:nvSpPr>
          <p:cNvPr id="7" name="Footer Placeholder 6"/>
          <p:cNvSpPr>
            <a:spLocks noGrp="1"/>
          </p:cNvSpPr>
          <p:nvPr>
            <p:ph type="ftr" sz="quarter" idx="11"/>
          </p:nvPr>
        </p:nvSpPr>
        <p:spPr>
          <a:xfrm>
            <a:off x="245154" y="6335309"/>
            <a:ext cx="4752974" cy="250337"/>
          </a:xfrm>
        </p:spPr>
        <p:txBody>
          <a:bodyPr/>
          <a:lstStyle>
            <a:lvl1pPr>
              <a:defRPr>
                <a:solidFill>
                  <a:schemeClr val="bg1"/>
                </a:solidFill>
              </a:defRPr>
            </a:lvl1pPr>
          </a:lstStyle>
          <a:p>
            <a:r>
              <a:rPr lang="en-US" dirty="0"/>
              <a:t>PRESENTATION TITLE</a:t>
            </a:r>
            <a:endParaRPr lang="en-US" dirty="0">
              <a:solidFill>
                <a:schemeClr val="bg1"/>
              </a:solidFill>
            </a:endParaRPr>
          </a:p>
        </p:txBody>
      </p:sp>
      <p:sp>
        <p:nvSpPr>
          <p:cNvPr id="8" name="Slide Number Placeholder 7"/>
          <p:cNvSpPr>
            <a:spLocks noGrp="1"/>
          </p:cNvSpPr>
          <p:nvPr>
            <p:ph type="sldNum" sz="quarter" idx="12"/>
          </p:nvPr>
        </p:nvSpPr>
        <p:spPr/>
        <p:txBody>
          <a:bodyPr/>
          <a:lstStyle>
            <a:lvl1pPr>
              <a:defRPr>
                <a:solidFill>
                  <a:schemeClr val="bg1"/>
                </a:solidFill>
              </a:defRPr>
            </a:lvl1pPr>
          </a:lstStyle>
          <a:p>
            <a:r>
              <a:rPr lang="en-US" dirty="0"/>
              <a:t>PAGE  </a:t>
            </a:r>
            <a:fld id="{93005692-73BE-493E-93AB-ECD6027A7652}" type="slidenum">
              <a:rPr lang="en-US" smtClean="0"/>
              <a:pPr/>
              <a:t>‹#›</a:t>
            </a:fld>
            <a:endParaRPr lang="en-US" dirty="0"/>
          </a:p>
        </p:txBody>
      </p:sp>
      <p:pic>
        <p:nvPicPr>
          <p:cNvPr id="5" name="Picture 4">
            <a:extLst>
              <a:ext uri="{FF2B5EF4-FFF2-40B4-BE49-F238E27FC236}">
                <a16:creationId xmlns:a16="http://schemas.microsoft.com/office/drawing/2014/main" id="{90DB1498-F58C-E646-9F6F-54D3F125A3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09064" y="799131"/>
            <a:ext cx="6173872" cy="4075200"/>
          </a:xfrm>
          <a:prstGeom prst="rect">
            <a:avLst/>
          </a:prstGeom>
        </p:spPr>
      </p:pic>
      <p:grpSp>
        <p:nvGrpSpPr>
          <p:cNvPr id="10" name="Group 9">
            <a:extLst>
              <a:ext uri="{FF2B5EF4-FFF2-40B4-BE49-F238E27FC236}">
                <a16:creationId xmlns:a16="http://schemas.microsoft.com/office/drawing/2014/main" id="{642D84BF-CC9F-2E45-B41E-E1018E52236B}"/>
              </a:ext>
            </a:extLst>
          </p:cNvPr>
          <p:cNvGrpSpPr/>
          <p:nvPr userDrawn="1"/>
        </p:nvGrpSpPr>
        <p:grpSpPr>
          <a:xfrm>
            <a:off x="0" y="0"/>
            <a:ext cx="12192000" cy="397164"/>
            <a:chOff x="0" y="0"/>
            <a:chExt cx="12192000" cy="397164"/>
          </a:xfrm>
        </p:grpSpPr>
        <p:sp>
          <p:nvSpPr>
            <p:cNvPr id="11" name="Rectangle 10">
              <a:extLst>
                <a:ext uri="{FF2B5EF4-FFF2-40B4-BE49-F238E27FC236}">
                  <a16:creationId xmlns:a16="http://schemas.microsoft.com/office/drawing/2014/main" id="{B4C387F9-B9F8-B843-A4AF-1DE8170DDD75}"/>
                </a:ext>
              </a:extLst>
            </p:cNvPr>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8777F05-86E1-1440-B143-A590EF7D0CF5}"/>
                </a:ext>
              </a:extLst>
            </p:cNvPr>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2ABB63A-2280-5247-9344-AFFBEEA91B4A}"/>
                </a:ext>
              </a:extLst>
            </p:cNvPr>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47B0FD2-33DD-9B46-A0F5-B6C6D770C391}"/>
                </a:ext>
              </a:extLst>
            </p:cNvPr>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2A3A37A-AABE-5844-99CD-3DE6893FA8D7}"/>
                </a:ext>
              </a:extLst>
            </p:cNvPr>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a16="http://schemas.microsoft.com/office/drawing/2014/main" id="{44F621A7-BC12-434B-BB2A-7AB9ABA1472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187315" y="4854114"/>
            <a:ext cx="1817370" cy="514350"/>
          </a:xfrm>
          <a:prstGeom prst="rect">
            <a:avLst/>
          </a:prstGeom>
        </p:spPr>
      </p:pic>
      <p:pic>
        <p:nvPicPr>
          <p:cNvPr id="17" name="Picture 16">
            <a:extLst>
              <a:ext uri="{FF2B5EF4-FFF2-40B4-BE49-F238E27FC236}">
                <a16:creationId xmlns:a16="http://schemas.microsoft.com/office/drawing/2014/main" id="{17034381-4CDE-A64B-9AB1-A8FE06B6A141}"/>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4237482" y="5539328"/>
            <a:ext cx="3717036" cy="243459"/>
          </a:xfrm>
          <a:prstGeom prst="rect">
            <a:avLst/>
          </a:prstGeom>
        </p:spPr>
      </p:pic>
    </p:spTree>
    <p:extLst>
      <p:ext uri="{BB962C8B-B14F-4D97-AF65-F5344CB8AC3E}">
        <p14:creationId xmlns:p14="http://schemas.microsoft.com/office/powerpoint/2010/main" val="368844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omparison">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49300" y="1396192"/>
            <a:ext cx="5028607" cy="670270"/>
          </a:xfrm>
        </p:spPr>
        <p:txBody>
          <a:bodyPr anchor="b">
            <a:noAutofit/>
          </a:bodyPr>
          <a:lstStyle>
            <a:lvl1pPr marL="0" indent="0">
              <a:buNone/>
              <a:defRPr sz="2400" b="1" i="0" baseline="0">
                <a:latin typeface="Barlow Condensed" pitchFamily="2" charset="77"/>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49300" y="2184402"/>
            <a:ext cx="5028608" cy="3846945"/>
          </a:xfrm>
        </p:spPr>
        <p:txBody>
          <a:bodyPr>
            <a:normAutofit/>
          </a:bodyPr>
          <a:lstStyle>
            <a:lvl1pPr marL="288918" indent="-288918">
              <a:spcBef>
                <a:spcPts val="800"/>
              </a:spcBef>
              <a:spcAft>
                <a:spcPts val="800"/>
              </a:spcAft>
              <a:buFont typeface="Wingdings" charset="2"/>
              <a:buChar char="§"/>
              <a:defRPr sz="2000"/>
            </a:lvl1pPr>
            <a:lvl2pPr marL="685783" indent="-228594">
              <a:spcBef>
                <a:spcPts val="800"/>
              </a:spcBef>
              <a:spcAft>
                <a:spcPts val="800"/>
              </a:spcAft>
              <a:buFont typeface="Wingdings" charset="2"/>
              <a:buChar char="§"/>
              <a:defRPr sz="1800"/>
            </a:lvl2pPr>
            <a:lvl3pPr marL="1142971" indent="-228594">
              <a:spcBef>
                <a:spcPts val="800"/>
              </a:spcBef>
              <a:spcAft>
                <a:spcPts val="800"/>
              </a:spcAft>
              <a:buFont typeface="Wingdings" charset="2"/>
              <a:buChar char="§"/>
              <a:defRPr sz="1600"/>
            </a:lvl3pPr>
            <a:lvl4pPr marL="1600160" indent="-228594">
              <a:spcBef>
                <a:spcPts val="800"/>
              </a:spcBef>
              <a:spcAft>
                <a:spcPts val="800"/>
              </a:spcAft>
              <a:buFont typeface="Wingdings" charset="2"/>
              <a:buChar char="§"/>
              <a:defRPr sz="1400"/>
            </a:lvl4pPr>
            <a:lvl5pPr marL="2057349" indent="-228594">
              <a:spcBef>
                <a:spcPts val="800"/>
              </a:spcBef>
              <a:spcAft>
                <a:spcPts val="800"/>
              </a:spcAft>
              <a:buFont typeface="Wingdings" charset="2"/>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34554" y="1396192"/>
            <a:ext cx="5593459" cy="670270"/>
          </a:xfrm>
        </p:spPr>
        <p:txBody>
          <a:bodyPr anchor="b">
            <a:normAutofit/>
          </a:bodyPr>
          <a:lstStyle>
            <a:lvl1pPr marL="0" indent="0">
              <a:buNone/>
              <a:defRPr sz="2400" b="1" i="0">
                <a:latin typeface="Barlow Condensed" pitchFamily="2" charset="77"/>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34554" y="2184402"/>
            <a:ext cx="5593459" cy="3846945"/>
          </a:xfrm>
        </p:spPr>
        <p:txBody>
          <a:bodyPr>
            <a:normAutofit/>
          </a:bodyPr>
          <a:lstStyle>
            <a:lvl1pPr marL="288918" indent="-288918">
              <a:spcBef>
                <a:spcPts val="800"/>
              </a:spcBef>
              <a:spcAft>
                <a:spcPts val="800"/>
              </a:spcAft>
              <a:buFont typeface="Wingdings" charset="2"/>
              <a:buChar char="§"/>
              <a:defRPr sz="2000"/>
            </a:lvl1pPr>
            <a:lvl2pPr marL="685783" indent="-228594">
              <a:spcBef>
                <a:spcPts val="800"/>
              </a:spcBef>
              <a:spcAft>
                <a:spcPts val="800"/>
              </a:spcAft>
              <a:buFont typeface="Wingdings" charset="2"/>
              <a:buChar char="§"/>
              <a:defRPr sz="1800"/>
            </a:lvl2pPr>
            <a:lvl3pPr marL="1142971" indent="-228594">
              <a:spcBef>
                <a:spcPts val="800"/>
              </a:spcBef>
              <a:spcAft>
                <a:spcPts val="800"/>
              </a:spcAft>
              <a:buFont typeface="Wingdings" charset="2"/>
              <a:buChar char="§"/>
              <a:defRPr sz="1600"/>
            </a:lvl3pPr>
            <a:lvl4pPr marL="1600160" indent="-228594">
              <a:spcBef>
                <a:spcPts val="800"/>
              </a:spcBef>
              <a:spcAft>
                <a:spcPts val="800"/>
              </a:spcAft>
              <a:buFont typeface="Wingdings" charset="2"/>
              <a:buChar char="§"/>
              <a:defRPr sz="1400"/>
            </a:lvl4pPr>
            <a:lvl5pPr marL="2057349" indent="-228594">
              <a:spcBef>
                <a:spcPts val="800"/>
              </a:spcBef>
              <a:spcAft>
                <a:spcPts val="800"/>
              </a:spcAft>
              <a:buFont typeface="Wingdings"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0A0B7A2D-007A-264A-AD63-603F58CE63EC}"/>
              </a:ext>
            </a:extLst>
          </p:cNvPr>
          <p:cNvSpPr>
            <a:spLocks noGrp="1"/>
          </p:cNvSpPr>
          <p:nvPr>
            <p:ph type="title" hasCustomPrompt="1"/>
          </p:nvPr>
        </p:nvSpPr>
        <p:spPr>
          <a:xfrm>
            <a:off x="749300" y="434112"/>
            <a:ext cx="11080315" cy="895927"/>
          </a:xfrm>
        </p:spPr>
        <p:txBody>
          <a:bodyPr/>
          <a:lstStyle/>
          <a:p>
            <a:r>
              <a:rPr lang="en-US" dirty="0"/>
              <a:t>CLICK TO EDIT MASTER TITLE STYLE</a:t>
            </a:r>
          </a:p>
        </p:txBody>
      </p:sp>
    </p:spTree>
    <p:extLst>
      <p:ext uri="{BB962C8B-B14F-4D97-AF65-F5344CB8AC3E}">
        <p14:creationId xmlns:p14="http://schemas.microsoft.com/office/powerpoint/2010/main" val="3366906317"/>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2740" y="1028940"/>
            <a:ext cx="9504060" cy="1474115"/>
          </a:xfrm>
        </p:spPr>
        <p:txBody>
          <a:bodyPr lIns="0" anchor="b">
            <a:noAutofit/>
          </a:bodyPr>
          <a:lstStyle>
            <a:lvl1pPr algn="l">
              <a:defRPr sz="5400" b="1" cap="all" baseline="0">
                <a:solidFill>
                  <a:schemeClr val="bg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1500" b="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a:ln>
            <a:noFill/>
          </a:ln>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t>11/20/2023</a:t>
            </a:fld>
            <a:endParaRPr lang="en-US" dirty="0"/>
          </a:p>
        </p:txBody>
      </p:sp>
      <p:sp>
        <p:nvSpPr>
          <p:cNvPr id="8" name="Footer Placeholder 7"/>
          <p:cNvSpPr>
            <a:spLocks noGrp="1"/>
          </p:cNvSpPr>
          <p:nvPr>
            <p:ph type="ftr" sz="quarter" idx="11"/>
          </p:nvPr>
        </p:nvSpPr>
        <p:spPr>
          <a:xfrm>
            <a:off x="6623674" y="6377231"/>
            <a:ext cx="4293708" cy="250337"/>
          </a:xfrm>
        </p:spPr>
        <p:txBody>
          <a:bodyPr/>
          <a:lstStyle>
            <a:lvl1pPr algn="ctr">
              <a:defRPr>
                <a:solidFill>
                  <a:schemeClr val="bg1">
                    <a:lumMod val="85000"/>
                  </a:schemeClr>
                </a:solidFill>
              </a:defRPr>
            </a:lvl1pPr>
          </a:lstStyle>
          <a:p>
            <a:r>
              <a:rPr lang="en-US"/>
              <a:t>PRESENTATION TITLE</a:t>
            </a:r>
            <a:endParaRPr lang="en-US" dirty="0"/>
          </a:p>
        </p:txBody>
      </p:sp>
      <p:sp>
        <p:nvSpPr>
          <p:cNvPr id="9" name="Slide Number Placeholder 8"/>
          <p:cNvSpPr>
            <a:spLocks noGrp="1"/>
          </p:cNvSpPr>
          <p:nvPr>
            <p:ph type="sldNum" sz="quarter" idx="12"/>
          </p:nvPr>
        </p:nvSpPr>
        <p:spPr>
          <a:xfrm>
            <a:off x="11148416" y="6377231"/>
            <a:ext cx="553900" cy="250337"/>
          </a:xfrm>
        </p:spPr>
        <p:txBody>
          <a:bodyPr/>
          <a:lstStyle>
            <a:lvl1pPr algn="ctr">
              <a:defRPr>
                <a:solidFill>
                  <a:schemeClr val="bg1">
                    <a:lumMod val="85000"/>
                  </a:schemeClr>
                </a:solidFill>
              </a:defRPr>
            </a:lvl1pPr>
          </a:lstStyle>
          <a:p>
            <a:fld id="{93005692-73BE-493E-93AB-ECD6027A7652}" type="slidenum">
              <a:rPr lang="en-US" smtClean="0"/>
              <a:pPr/>
              <a:t>‹#›</a:t>
            </a:fld>
            <a:endParaRPr lang="en-US" dirty="0"/>
          </a:p>
        </p:txBody>
      </p:sp>
      <p:grpSp>
        <p:nvGrpSpPr>
          <p:cNvPr id="23" name="Group 22"/>
          <p:cNvGrpSpPr/>
          <p:nvPr userDrawn="1"/>
        </p:nvGrpSpPr>
        <p:grpSpPr>
          <a:xfrm>
            <a:off x="0" y="0"/>
            <a:ext cx="12192000" cy="397164"/>
            <a:chOff x="0" y="0"/>
            <a:chExt cx="12192000" cy="397164"/>
          </a:xfrm>
        </p:grpSpPr>
        <p:sp>
          <p:nvSpPr>
            <p:cNvPr id="24" name="Rectangle 23"/>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A25637DD-B94D-0C4B-80E5-DEC983B41A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598000"/>
            <a:ext cx="4592704" cy="1260000"/>
          </a:xfrm>
          <a:prstGeom prst="rect">
            <a:avLst/>
          </a:prstGeom>
        </p:spPr>
      </p:pic>
    </p:spTree>
    <p:extLst>
      <p:ext uri="{BB962C8B-B14F-4D97-AF65-F5344CB8AC3E}">
        <p14:creationId xmlns:p14="http://schemas.microsoft.com/office/powerpoint/2010/main" val="252895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Black with Image">
    <p:bg>
      <p:bgPr>
        <a:solidFill>
          <a:schemeClr val="tx1"/>
        </a:solidFill>
        <a:effectLst/>
      </p:bgPr>
    </p:bg>
    <p:spTree>
      <p:nvGrpSpPr>
        <p:cNvPr id="1" name=""/>
        <p:cNvGrpSpPr/>
        <p:nvPr/>
      </p:nvGrpSpPr>
      <p:grpSpPr>
        <a:xfrm>
          <a:off x="0" y="0"/>
          <a:ext cx="0" cy="0"/>
          <a:chOff x="0" y="0"/>
          <a:chExt cx="0" cy="0"/>
        </a:xfrm>
      </p:grpSpPr>
      <p:sp>
        <p:nvSpPr>
          <p:cNvPr id="18" name="Picture Placeholder 5"/>
          <p:cNvSpPr>
            <a:spLocks noGrp="1"/>
          </p:cNvSpPr>
          <p:nvPr>
            <p:ph type="pic" sz="quarter" idx="13"/>
          </p:nvPr>
        </p:nvSpPr>
        <p:spPr>
          <a:xfrm>
            <a:off x="6094124" y="397164"/>
            <a:ext cx="6097876" cy="6460836"/>
          </a:xfrm>
        </p:spPr>
        <p:txBody>
          <a:bodyPr/>
          <a:lstStyle/>
          <a:p>
            <a:r>
              <a:rPr lang="en-US"/>
              <a:t>Click icon to add picture</a:t>
            </a:r>
          </a:p>
        </p:txBody>
      </p:sp>
      <p:sp>
        <p:nvSpPr>
          <p:cNvPr id="2" name="Title 1"/>
          <p:cNvSpPr>
            <a:spLocks noGrp="1"/>
          </p:cNvSpPr>
          <p:nvPr>
            <p:ph type="ctrTitle" hasCustomPrompt="1"/>
          </p:nvPr>
        </p:nvSpPr>
        <p:spPr>
          <a:xfrm>
            <a:off x="452740" y="1028940"/>
            <a:ext cx="5486243" cy="1474115"/>
          </a:xfrm>
        </p:spPr>
        <p:txBody>
          <a:bodyPr lIns="0" anchor="b">
            <a:noAutofit/>
          </a:bodyPr>
          <a:lstStyle>
            <a:lvl1pPr algn="l">
              <a:defRPr sz="5400" b="1" cap="all" baseline="0">
                <a:solidFill>
                  <a:schemeClr val="bg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1500" b="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a:ln>
            <a:noFill/>
          </a:ln>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t>11/20/2023</a:t>
            </a:fld>
            <a:endParaRPr lang="en-US" dirty="0"/>
          </a:p>
        </p:txBody>
      </p:sp>
      <p:sp>
        <p:nvSpPr>
          <p:cNvPr id="8" name="Footer Placeholder 7"/>
          <p:cNvSpPr>
            <a:spLocks noGrp="1"/>
          </p:cNvSpPr>
          <p:nvPr>
            <p:ph type="ftr" sz="quarter" idx="11"/>
          </p:nvPr>
        </p:nvSpPr>
        <p:spPr>
          <a:xfrm>
            <a:off x="6623674" y="6377231"/>
            <a:ext cx="4293708" cy="250337"/>
          </a:xfrm>
        </p:spPr>
        <p:txBody>
          <a:bodyPr/>
          <a:lstStyle>
            <a:lvl1pPr algn="ctr">
              <a:defRPr>
                <a:solidFill>
                  <a:schemeClr val="bg1">
                    <a:lumMod val="85000"/>
                  </a:schemeClr>
                </a:solidFill>
              </a:defRPr>
            </a:lvl1pPr>
          </a:lstStyle>
          <a:p>
            <a:r>
              <a:rPr lang="en-US"/>
              <a:t>PRESENTATION TITLE</a:t>
            </a:r>
            <a:endParaRPr lang="en-US" dirty="0"/>
          </a:p>
        </p:txBody>
      </p:sp>
      <p:sp>
        <p:nvSpPr>
          <p:cNvPr id="9" name="Slide Number Placeholder 8"/>
          <p:cNvSpPr>
            <a:spLocks noGrp="1"/>
          </p:cNvSpPr>
          <p:nvPr>
            <p:ph type="sldNum" sz="quarter" idx="12"/>
          </p:nvPr>
        </p:nvSpPr>
        <p:spPr>
          <a:xfrm>
            <a:off x="11148416" y="6377231"/>
            <a:ext cx="553900" cy="250337"/>
          </a:xfrm>
        </p:spPr>
        <p:txBody>
          <a:bodyPr/>
          <a:lstStyle>
            <a:lvl1pPr algn="ctr">
              <a:defRPr>
                <a:solidFill>
                  <a:schemeClr val="bg1">
                    <a:lumMod val="85000"/>
                  </a:schemeClr>
                </a:solidFill>
              </a:defRPr>
            </a:lvl1pPr>
          </a:lstStyle>
          <a:p>
            <a:fld id="{93005692-73BE-493E-93AB-ECD6027A7652}" type="slidenum">
              <a:rPr lang="en-US" smtClean="0"/>
              <a:pPr/>
              <a:t>‹#›</a:t>
            </a:fld>
            <a:endParaRPr lang="en-US" dirty="0"/>
          </a:p>
        </p:txBody>
      </p:sp>
      <p:grpSp>
        <p:nvGrpSpPr>
          <p:cNvPr id="30" name="Group 29"/>
          <p:cNvGrpSpPr/>
          <p:nvPr userDrawn="1"/>
        </p:nvGrpSpPr>
        <p:grpSpPr>
          <a:xfrm>
            <a:off x="0" y="0"/>
            <a:ext cx="12192000" cy="397164"/>
            <a:chOff x="0" y="0"/>
            <a:chExt cx="12192000" cy="397164"/>
          </a:xfrm>
        </p:grpSpPr>
        <p:sp>
          <p:nvSpPr>
            <p:cNvPr id="31" name="Rectangle 30"/>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a16="http://schemas.microsoft.com/office/drawing/2014/main" id="{CA7E8EE6-1FF2-414B-9B24-9195B1BD6F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598000"/>
            <a:ext cx="4592704" cy="1260000"/>
          </a:xfrm>
          <a:prstGeom prst="rect">
            <a:avLst/>
          </a:prstGeom>
        </p:spPr>
      </p:pic>
    </p:spTree>
    <p:extLst>
      <p:ext uri="{BB962C8B-B14F-4D97-AF65-F5344CB8AC3E}">
        <p14:creationId xmlns:p14="http://schemas.microsoft.com/office/powerpoint/2010/main" val="35010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D4B0C9-B47E-4B33-A656-C78D1805DA95}" type="datetime1">
              <a:rPr lang="en-US" smtClean="0"/>
              <a:t>11/20/2023</a:t>
            </a:fld>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66632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M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hasCustomPrompt="1"/>
          </p:nvPr>
        </p:nvSpPr>
        <p:spPr>
          <a:xfrm>
            <a:off x="7407696"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1</a:t>
            </a:r>
          </a:p>
        </p:txBody>
      </p:sp>
      <p:sp>
        <p:nvSpPr>
          <p:cNvPr id="9" name="Text Placeholder 7"/>
          <p:cNvSpPr>
            <a:spLocks noGrp="1"/>
          </p:cNvSpPr>
          <p:nvPr>
            <p:ph type="body" sz="quarter" idx="14" hasCustomPrompt="1"/>
          </p:nvPr>
        </p:nvSpPr>
        <p:spPr>
          <a:xfrm>
            <a:off x="8908224"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2</a:t>
            </a:r>
          </a:p>
        </p:txBody>
      </p:sp>
      <p:sp>
        <p:nvSpPr>
          <p:cNvPr id="10" name="Text Placeholder 7"/>
          <p:cNvSpPr>
            <a:spLocks noGrp="1"/>
          </p:cNvSpPr>
          <p:nvPr>
            <p:ph type="body" sz="quarter" idx="15" hasCustomPrompt="1"/>
          </p:nvPr>
        </p:nvSpPr>
        <p:spPr>
          <a:xfrm>
            <a:off x="10408752" y="685060"/>
            <a:ext cx="1420859" cy="286052"/>
          </a:xfrm>
        </p:spPr>
        <p:txBody>
          <a:bodyPr anchor="ctr">
            <a:noAutofit/>
          </a:bodyPr>
          <a:lstStyle>
            <a:lvl1pPr marL="0" indent="0" algn="ctr">
              <a:buNone/>
              <a:defRPr sz="1100" b="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3</a:t>
            </a:r>
          </a:p>
        </p:txBody>
      </p:sp>
      <p:sp>
        <p:nvSpPr>
          <p:cNvPr id="7" name="Date Placeholder 6"/>
          <p:cNvSpPr>
            <a:spLocks noGrp="1"/>
          </p:cNvSpPr>
          <p:nvPr>
            <p:ph type="dt" sz="half" idx="16"/>
          </p:nvPr>
        </p:nvSpPr>
        <p:spPr/>
        <p:txBody>
          <a:bodyPr/>
          <a:lstStyle/>
          <a:p>
            <a:fld id="{48C228CE-C572-4AF5-9728-AA6E475873DD}" type="datetime1">
              <a:rPr lang="en-US" smtClean="0"/>
              <a:t>11/20/2023</a:t>
            </a:fld>
            <a:endParaRPr lang="en-US" dirty="0"/>
          </a:p>
        </p:txBody>
      </p:sp>
      <p:sp>
        <p:nvSpPr>
          <p:cNvPr id="11" name="Footer Placeholder 10"/>
          <p:cNvSpPr>
            <a:spLocks noGrp="1"/>
          </p:cNvSpPr>
          <p:nvPr>
            <p:ph type="ftr" sz="quarter" idx="17"/>
          </p:nvPr>
        </p:nvSpPr>
        <p:spPr/>
        <p:txBody>
          <a:bodyPr/>
          <a:lstStyle/>
          <a:p>
            <a:r>
              <a:rPr lang="en-US"/>
              <a:t>PRESENTATION TITLE</a:t>
            </a:r>
            <a:endParaRPr lang="en-US" dirty="0"/>
          </a:p>
        </p:txBody>
      </p:sp>
      <p:sp>
        <p:nvSpPr>
          <p:cNvPr id="12" name="Slide Number Placeholder 11"/>
          <p:cNvSpPr>
            <a:spLocks noGrp="1"/>
          </p:cNvSpPr>
          <p:nvPr>
            <p:ph type="sldNum" sz="quarter" idx="18"/>
          </p:nvPr>
        </p:nvSpPr>
        <p:spPr/>
        <p:txBody>
          <a:bodyPr/>
          <a:lstStyle/>
          <a:p>
            <a:r>
              <a:rPr lang="en-US" dirty="0"/>
              <a:t>PAGE  </a:t>
            </a:r>
            <a:fld id="{93005692-73BE-493E-93AB-ECD6027A7652}" type="slidenum">
              <a:rPr lang="en-US" smtClean="0"/>
              <a:pPr/>
              <a:t>‹#›</a:t>
            </a:fld>
            <a:endParaRPr lang="en-US" dirty="0"/>
          </a:p>
        </p:txBody>
      </p:sp>
      <p:sp>
        <p:nvSpPr>
          <p:cNvPr id="4" name="Title 3"/>
          <p:cNvSpPr>
            <a:spLocks noGrp="1"/>
          </p:cNvSpPr>
          <p:nvPr>
            <p:ph type="title"/>
          </p:nvPr>
        </p:nvSpPr>
        <p:spPr>
          <a:xfrm>
            <a:off x="259883" y="434108"/>
            <a:ext cx="7046081" cy="895927"/>
          </a:xfrm>
        </p:spPr>
        <p:txBody>
          <a:bodyPr/>
          <a:lstStyle>
            <a:lvl1pPr>
              <a:defRPr b="1" cap="all" baseline="0"/>
            </a:lvl1pPr>
          </a:lstStyle>
          <a:p>
            <a:r>
              <a:rPr lang="en-US"/>
              <a:t>Click to edit Master title style</a:t>
            </a:r>
            <a:endParaRPr lang="en-US" dirty="0"/>
          </a:p>
        </p:txBody>
      </p:sp>
    </p:spTree>
    <p:extLst>
      <p:ext uri="{BB962C8B-B14F-4D97-AF65-F5344CB8AC3E}">
        <p14:creationId xmlns:p14="http://schemas.microsoft.com/office/powerpoint/2010/main" val="126703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882" y="1709738"/>
            <a:ext cx="9399507" cy="2852737"/>
          </a:xfrm>
        </p:spPr>
        <p:txBody>
          <a:bodyPr anchor="b">
            <a:normAutofit/>
          </a:bodyPr>
          <a:lstStyle>
            <a:lvl1pPr algn="l">
              <a:defRPr sz="4000" b="1" cap="all" baseline="0">
                <a:solidFill>
                  <a:schemeClr val="tx1"/>
                </a:solidFill>
              </a:defRPr>
            </a:lvl1pPr>
          </a:lstStyle>
          <a:p>
            <a:r>
              <a:rPr lang="en-US" dirty="0"/>
              <a:t>CLICK TO EDIT MASTER</a:t>
            </a:r>
            <a:br>
              <a:rPr lang="en-US" dirty="0"/>
            </a:br>
            <a:r>
              <a:rPr lang="en-US" dirty="0"/>
              <a:t>SECTION TITLE SLIDE</a:t>
            </a:r>
          </a:p>
        </p:txBody>
      </p:sp>
      <p:sp>
        <p:nvSpPr>
          <p:cNvPr id="3" name="Text Placeholder 2"/>
          <p:cNvSpPr>
            <a:spLocks noGrp="1"/>
          </p:cNvSpPr>
          <p:nvPr>
            <p:ph type="body" idx="1"/>
          </p:nvPr>
        </p:nvSpPr>
        <p:spPr>
          <a:xfrm>
            <a:off x="259882" y="4589463"/>
            <a:ext cx="9399507" cy="1500187"/>
          </a:xfrm>
        </p:spPr>
        <p:txBody>
          <a:bodyPr>
            <a:norm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026D43AC-4B94-471D-A170-0D88FCD1FB54}" type="datetime1">
              <a:rPr lang="en-US" smtClean="0"/>
              <a:t>11/20/2023</a:t>
            </a:fld>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296902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Section Header_AL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60521" y="3219583"/>
            <a:ext cx="8770620" cy="1212056"/>
          </a:xfrm>
        </p:spPr>
        <p:txBody>
          <a:bodyPr anchor="b">
            <a:noAutofit/>
          </a:bodyPr>
          <a:lstStyle>
            <a:lvl1pPr algn="l">
              <a:defRPr sz="4000" b="1" cap="all" baseline="0">
                <a:solidFill>
                  <a:schemeClr val="tx1"/>
                </a:solidFill>
                <a:latin typeface="+mj-lt"/>
              </a:defRPr>
            </a:lvl1pPr>
          </a:lstStyle>
          <a:p>
            <a:r>
              <a:rPr lang="en-US" dirty="0"/>
              <a:t>CLICK TO EDIT MASTER</a:t>
            </a:r>
            <a:br>
              <a:rPr lang="en-US" dirty="0"/>
            </a:br>
            <a:r>
              <a:rPr lang="en-US" dirty="0"/>
              <a:t>SECTION TITLE SLIDE OPTION 2</a:t>
            </a:r>
          </a:p>
        </p:txBody>
      </p:sp>
      <p:sp>
        <p:nvSpPr>
          <p:cNvPr id="3" name="Subtitle 2"/>
          <p:cNvSpPr>
            <a:spLocks noGrp="1"/>
          </p:cNvSpPr>
          <p:nvPr>
            <p:ph type="subTitle" idx="1"/>
          </p:nvPr>
        </p:nvSpPr>
        <p:spPr bwMode="gray">
          <a:xfrm>
            <a:off x="960521" y="4439469"/>
            <a:ext cx="8770620" cy="666549"/>
          </a:xfrm>
        </p:spPr>
        <p:txBody>
          <a:bodyPr anchor="t">
            <a:normAutofit/>
          </a:bodyPr>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49107" y="6335309"/>
            <a:ext cx="1181114" cy="250337"/>
          </a:xfrm>
        </p:spPr>
        <p:txBody>
          <a:bodyPr/>
          <a:lstStyle/>
          <a:p>
            <a:fld id="{72EFF9E2-52BD-4C8D-9C57-79F661DB94A1}" type="datetime1">
              <a:rPr lang="en-US" smtClean="0"/>
              <a:t>11/20/2023</a:t>
            </a:fld>
            <a:endParaRPr lang="en-US" dirty="0"/>
          </a:p>
        </p:txBody>
      </p:sp>
      <p:sp>
        <p:nvSpPr>
          <p:cNvPr id="5" name="Footer Placeholder 4"/>
          <p:cNvSpPr>
            <a:spLocks noGrp="1"/>
          </p:cNvSpPr>
          <p:nvPr>
            <p:ph type="ftr" sz="quarter" idx="11"/>
          </p:nvPr>
        </p:nvSpPr>
        <p:spPr>
          <a:xfrm>
            <a:off x="261779" y="6335309"/>
            <a:ext cx="4525878" cy="250337"/>
          </a:xfrm>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grpSp>
        <p:nvGrpSpPr>
          <p:cNvPr id="27" name="Group 26"/>
          <p:cNvGrpSpPr/>
          <p:nvPr userDrawn="1"/>
        </p:nvGrpSpPr>
        <p:grpSpPr>
          <a:xfrm>
            <a:off x="0" y="0"/>
            <a:ext cx="12192000" cy="397164"/>
            <a:chOff x="0" y="0"/>
            <a:chExt cx="12192000" cy="397164"/>
          </a:xfrm>
        </p:grpSpPr>
        <p:sp>
          <p:nvSpPr>
            <p:cNvPr id="28" name="Rectangle 27"/>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4274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883" y="434108"/>
            <a:ext cx="11569729" cy="895927"/>
          </a:xfrm>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259882" y="1413164"/>
            <a:ext cx="5586855" cy="4590472"/>
          </a:xfrm>
        </p:spPr>
        <p:txBody>
          <a:bodyPr/>
          <a:lstStyle>
            <a:lvl1pPr marL="288925" indent="-288925">
              <a:spcBef>
                <a:spcPts val="800"/>
              </a:spcBef>
              <a:spcAft>
                <a:spcPts val="800"/>
              </a:spcAft>
              <a:buFont typeface="Wingdings" charset="2"/>
              <a:buChar char="§"/>
              <a:defRPr/>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992" y="1413164"/>
            <a:ext cx="5658620" cy="4590472"/>
          </a:xfrm>
        </p:spPr>
        <p:txBody>
          <a:bodyPr/>
          <a:lstStyle>
            <a:lvl1pPr marL="288925" indent="-288925">
              <a:spcBef>
                <a:spcPts val="800"/>
              </a:spcBef>
              <a:spcAft>
                <a:spcPts val="800"/>
              </a:spcAft>
              <a:buFont typeface="Wingdings" charset="2"/>
              <a:buChar char="§"/>
              <a:defRPr/>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81881F3-AB4F-4026-8B03-DBF7475676B1}" type="datetime1">
              <a:rPr lang="en-US" smtClean="0"/>
              <a:t>11/20/2023</a:t>
            </a:fld>
            <a:endParaRPr lang="en-US" dirty="0"/>
          </a:p>
        </p:txBody>
      </p:sp>
      <p:sp>
        <p:nvSpPr>
          <p:cNvPr id="9" name="Footer Placeholder 8"/>
          <p:cNvSpPr>
            <a:spLocks noGrp="1"/>
          </p:cNvSpPr>
          <p:nvPr>
            <p:ph type="ftr" sz="quarter" idx="11"/>
          </p:nvPr>
        </p:nvSpPr>
        <p:spPr/>
        <p:txBody>
          <a:bodyPr/>
          <a:lstStyle/>
          <a:p>
            <a:r>
              <a:rPr lang="en-US"/>
              <a:t>PRESENTATION TITLE</a:t>
            </a:r>
            <a:endParaRPr lang="en-US" dirty="0"/>
          </a:p>
        </p:txBody>
      </p:sp>
      <p:sp>
        <p:nvSpPr>
          <p:cNvPr id="10" name="Slide Number Placeholder 9"/>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223851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880C77E-1E1D-EE42-A63B-AC14ACFC9757}"/>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911499" y="5995768"/>
            <a:ext cx="3280501" cy="900000"/>
          </a:xfrm>
          <a:prstGeom prst="rect">
            <a:avLst/>
          </a:prstGeom>
        </p:spPr>
      </p:pic>
      <p:sp>
        <p:nvSpPr>
          <p:cNvPr id="2" name="Title Placeholder 1"/>
          <p:cNvSpPr>
            <a:spLocks noGrp="1"/>
          </p:cNvSpPr>
          <p:nvPr>
            <p:ph type="title"/>
          </p:nvPr>
        </p:nvSpPr>
        <p:spPr>
          <a:xfrm>
            <a:off x="259883" y="434108"/>
            <a:ext cx="11569729" cy="89592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9882" y="1413163"/>
            <a:ext cx="11569729" cy="45951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38014" y="6335309"/>
            <a:ext cx="1181114"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5FDFC970-B950-4395-A833-47227D4A68CA}" type="datetime1">
              <a:rPr lang="en-US" smtClean="0"/>
              <a:t>11/20/2023</a:t>
            </a:fld>
            <a:endParaRPr lang="en-US" dirty="0"/>
          </a:p>
        </p:txBody>
      </p:sp>
      <p:sp>
        <p:nvSpPr>
          <p:cNvPr id="5" name="Footer Placeholder 4"/>
          <p:cNvSpPr>
            <a:spLocks noGrp="1"/>
          </p:cNvSpPr>
          <p:nvPr>
            <p:ph type="ftr" sz="quarter" idx="3"/>
          </p:nvPr>
        </p:nvSpPr>
        <p:spPr>
          <a:xfrm>
            <a:off x="259882" y="6335309"/>
            <a:ext cx="5226517" cy="250337"/>
          </a:xfrm>
          <a:prstGeom prst="rect">
            <a:avLst/>
          </a:prstGeom>
        </p:spPr>
        <p:txBody>
          <a:bodyPr vert="horz" lIns="91440" tIns="45720" rIns="91440" bIns="45720" rtlCol="0" anchor="ct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5588000" y="6335309"/>
            <a:ext cx="1016000"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PAGE  </a:t>
            </a:r>
            <a:fld id="{93005692-73BE-493E-93AB-ECD6027A7652}" type="slidenum">
              <a:rPr lang="en-US" smtClean="0"/>
              <a:pPr/>
              <a:t>‹#›</a:t>
            </a:fld>
            <a:endParaRPr lang="en-US" dirty="0"/>
          </a:p>
        </p:txBody>
      </p:sp>
      <p:grpSp>
        <p:nvGrpSpPr>
          <p:cNvPr id="26" name="Group 25"/>
          <p:cNvGrpSpPr/>
          <p:nvPr userDrawn="1"/>
        </p:nvGrpSpPr>
        <p:grpSpPr>
          <a:xfrm>
            <a:off x="0" y="0"/>
            <a:ext cx="12192000" cy="397164"/>
            <a:chOff x="0" y="0"/>
            <a:chExt cx="12192000" cy="397164"/>
          </a:xfrm>
        </p:grpSpPr>
        <p:sp>
          <p:nvSpPr>
            <p:cNvPr id="27" name="Rectangle 26"/>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73700157"/>
      </p:ext>
    </p:extLst>
  </p:cSld>
  <p:clrMap bg1="lt1" tx1="dk1" bg2="lt2" tx2="dk2" accent1="accent1" accent2="accent2" accent3="accent3" accent4="accent4" accent5="accent5" accent6="accent6" hlink="hlink" folHlink="folHlink"/>
  <p:sldLayoutIdLst>
    <p:sldLayoutId id="2147483669" r:id="rId1"/>
    <p:sldLayoutId id="2147483714" r:id="rId2"/>
    <p:sldLayoutId id="2147483715" r:id="rId3"/>
    <p:sldLayoutId id="2147483716" r:id="rId4"/>
    <p:sldLayoutId id="2147483670" r:id="rId5"/>
    <p:sldLayoutId id="2147483693" r:id="rId6"/>
    <p:sldLayoutId id="2147483671" r:id="rId7"/>
    <p:sldLayoutId id="2147483690" r:id="rId8"/>
    <p:sldLayoutId id="2147483672" r:id="rId9"/>
    <p:sldLayoutId id="2147483673" r:id="rId10"/>
    <p:sldLayoutId id="2147483674" r:id="rId11"/>
    <p:sldLayoutId id="2147483675" r:id="rId12"/>
    <p:sldLayoutId id="2147483710" r:id="rId13"/>
    <p:sldLayoutId id="2147483717" r:id="rId14"/>
    <p:sldLayoutId id="2147483718" r:id="rId15"/>
    <p:sldLayoutId id="2147483719" r:id="rId16"/>
    <p:sldLayoutId id="2147483720" r:id="rId17"/>
    <p:sldLayoutId id="2147483721" r:id="rId18"/>
    <p:sldLayoutId id="2147483712" r:id="rId19"/>
    <p:sldLayoutId id="2147483713" r:id="rId20"/>
    <p:sldLayoutId id="2147483722" r:id="rId21"/>
    <p:sldLayoutId id="2147483723" r:id="rId22"/>
    <p:sldLayoutId id="2147483724"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5000"/>
        </a:lnSpc>
        <a:spcBef>
          <a:spcPct val="0"/>
        </a:spcBef>
        <a:buNone/>
        <a:defRPr sz="3600" b="1" kern="1200" spc="50" baseline="0">
          <a:solidFill>
            <a:schemeClr val="tx1"/>
          </a:solidFill>
          <a:latin typeface="+mj-lt"/>
          <a:ea typeface="+mj-ea"/>
          <a:cs typeface="+mj-cs"/>
        </a:defRPr>
      </a:lvl1pPr>
    </p:titleStyle>
    <p:body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hyperlink" Target="mailto:MathAdvisors@uwaterloo.ca"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hyperlink" Target="mailto:MathAdvisors@uwaterloo.ca"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hyperlink" Target="http://www.soa.org/"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hyperlink" Target="http://www.actuaries.org.uk/" TargetMode="External"/><Relationship Id="rId5" Type="http://schemas.openxmlformats.org/officeDocument/2006/relationships/hyperlink" Target="http://www.casact.org/" TargetMode="External"/><Relationship Id="rId4" Type="http://schemas.openxmlformats.org/officeDocument/2006/relationships/hyperlink" Target="http://www.actuaries.ca/"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mailto:SASUGradAdv@uwaterloo.ca"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hyperlink" Target="https://uwaterloo.ca/statistics-and-actuarial-science/current-undergraduate-students/canadian-institute-actuaries-cia-accreditation-society"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hyperlink" Target="https://uwaterloo.ca/statistics-and-actuarial-science/current-undergraduate-students/canadian-institute-actuaries-cia-accreditation-society"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uwaterloo.ca/statistics-and-actuarial-science/undergraduate-studies" TargetMode="Externa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hyperlink" Target="mailto:MathAdvisors@uwaterloo.ca"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thematics 3">
            <a:extLst>
              <a:ext uri="{FF2B5EF4-FFF2-40B4-BE49-F238E27FC236}">
                <a16:creationId xmlns:a16="http://schemas.microsoft.com/office/drawing/2014/main" id="{8BE2B18D-579F-ADA4-BD6A-9733351EAA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440" r="18773" b="-1"/>
          <a:stretch/>
        </p:blipFill>
        <p:spPr bwMode="auto">
          <a:xfrm>
            <a:off x="6094124" y="397164"/>
            <a:ext cx="6097876" cy="6460836"/>
          </a:xfrm>
          <a:prstGeom prst="rect">
            <a:avLst/>
          </a:prstGeom>
          <a:solidFill>
            <a:srgbClr val="FFFFFF"/>
          </a:solidFill>
        </p:spPr>
      </p:pic>
      <p:sp>
        <p:nvSpPr>
          <p:cNvPr id="2" name="Title 1"/>
          <p:cNvSpPr>
            <a:spLocks noGrp="1"/>
          </p:cNvSpPr>
          <p:nvPr>
            <p:ph type="ctrTitle"/>
          </p:nvPr>
        </p:nvSpPr>
        <p:spPr>
          <a:xfrm>
            <a:off x="394185" y="1891627"/>
            <a:ext cx="5486243" cy="2650836"/>
          </a:xfrm>
        </p:spPr>
        <p:txBody>
          <a:bodyPr vert="horz" lIns="0" tIns="45720" rIns="91440" bIns="45720" rtlCol="0" anchor="b">
            <a:normAutofit fontScale="90000"/>
          </a:bodyPr>
          <a:lstStyle/>
          <a:p>
            <a:r>
              <a:rPr lang="en-US" sz="4000" b="1" kern="1200" cap="all" spc="50" baseline="0" dirty="0">
                <a:latin typeface="+mj-lt"/>
                <a:ea typeface="+mj-ea"/>
                <a:cs typeface="+mj-cs"/>
              </a:rPr>
              <a:t>First Year Information night</a:t>
            </a:r>
            <a:br>
              <a:rPr lang="en-US" sz="4000" b="1" kern="1200" cap="all" spc="50" baseline="0" dirty="0">
                <a:latin typeface="+mj-lt"/>
                <a:ea typeface="+mj-ea"/>
                <a:cs typeface="+mj-cs"/>
              </a:rPr>
            </a:br>
            <a:br>
              <a:rPr lang="en-US" sz="4000" b="1" kern="1200" cap="all" spc="50" baseline="0" dirty="0">
                <a:latin typeface="+mj-lt"/>
                <a:ea typeface="+mj-ea"/>
                <a:cs typeface="+mj-cs"/>
              </a:rPr>
            </a:br>
            <a:r>
              <a:rPr lang="en-US" sz="4000" b="1" kern="1200" cap="all" spc="50" baseline="0" dirty="0">
                <a:latin typeface="+mj-lt"/>
                <a:ea typeface="+mj-ea"/>
                <a:cs typeface="+mj-cs"/>
              </a:rPr>
              <a:t>Statistics and Actuarial Science (SAS)</a:t>
            </a:r>
          </a:p>
        </p:txBody>
      </p:sp>
      <p:sp>
        <p:nvSpPr>
          <p:cNvPr id="1033" name="Slide Number Placeholder 5">
            <a:extLst>
              <a:ext uri="{FF2B5EF4-FFF2-40B4-BE49-F238E27FC236}">
                <a16:creationId xmlns:a16="http://schemas.microsoft.com/office/drawing/2014/main" id="{12D9AFE2-4965-1CE9-0789-D08D250D8A37}"/>
              </a:ext>
            </a:extLst>
          </p:cNvPr>
          <p:cNvSpPr>
            <a:spLocks noGrp="1"/>
          </p:cNvSpPr>
          <p:nvPr>
            <p:ph type="sldNum" sz="quarter" idx="12"/>
          </p:nvPr>
        </p:nvSpPr>
        <p:spPr>
          <a:xfrm>
            <a:off x="11148416" y="6377231"/>
            <a:ext cx="553900" cy="250337"/>
          </a:xfrm>
        </p:spPr>
        <p:txBody>
          <a:bodyPr/>
          <a:lstStyle/>
          <a:p>
            <a:pPr>
              <a:spcAft>
                <a:spcPts val="600"/>
              </a:spcAft>
            </a:pPr>
            <a:fld id="{93005692-73BE-493E-93AB-ECD6027A7652}" type="slidenum">
              <a:rPr lang="en-US" smtClean="0"/>
              <a:pPr>
                <a:spcAft>
                  <a:spcPts val="600"/>
                </a:spcAft>
              </a:pPr>
              <a:t>1</a:t>
            </a:fld>
            <a:endParaRPr lang="en-US"/>
          </a:p>
        </p:txBody>
      </p:sp>
      <p:sp>
        <p:nvSpPr>
          <p:cNvPr id="10" name="Date Placeholder 9" hidden="1"/>
          <p:cNvSpPr>
            <a:spLocks noGrp="1"/>
          </p:cNvSpPr>
          <p:nvPr>
            <p:ph type="dt" sz="half" idx="10"/>
          </p:nvPr>
        </p:nvSpPr>
        <p:spPr>
          <a:xfrm>
            <a:off x="513125" y="5355407"/>
            <a:ext cx="1182916" cy="377962"/>
          </a:xfrm>
        </p:spPr>
        <p:txBody>
          <a:bodyPr/>
          <a:lstStyle/>
          <a:p>
            <a:pPr>
              <a:spcAft>
                <a:spcPts val="600"/>
              </a:spcAft>
            </a:pPr>
            <a:fld id="{9541D9E1-716A-4165-92A1-0605DFE38AD1}" type="datetime1">
              <a:rPr lang="en-US" smtClean="0"/>
              <a:pPr>
                <a:spcAft>
                  <a:spcPts val="600"/>
                </a:spcAft>
              </a:pPr>
              <a:t>11/20/2023</a:t>
            </a:fld>
            <a:endParaRPr lang="en-US"/>
          </a:p>
        </p:txBody>
      </p:sp>
    </p:spTree>
    <p:extLst>
      <p:ext uri="{BB962C8B-B14F-4D97-AF65-F5344CB8AC3E}">
        <p14:creationId xmlns:p14="http://schemas.microsoft.com/office/powerpoint/2010/main" val="129164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1135" y="2745291"/>
            <a:ext cx="11569729" cy="1046019"/>
          </a:xfrm>
        </p:spPr>
        <p:txBody>
          <a:bodyPr/>
          <a:lstStyle/>
          <a:p>
            <a:r>
              <a:rPr lang="en-US" dirty="0"/>
              <a:t>Biostatistics</a:t>
            </a:r>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pPr/>
              <a:t>10</a:t>
            </a:fld>
            <a:endParaRPr lang="en-US" dirty="0"/>
          </a:p>
        </p:txBody>
      </p:sp>
    </p:spTree>
    <p:extLst>
      <p:ext uri="{BB962C8B-B14F-4D97-AF65-F5344CB8AC3E}">
        <p14:creationId xmlns:p14="http://schemas.microsoft.com/office/powerpoint/2010/main" val="229460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9F268B9-FD04-294D-A875-28D7103C0091}"/>
              </a:ext>
            </a:extLst>
          </p:cNvPr>
          <p:cNvSpPr>
            <a:spLocks noGrp="1"/>
          </p:cNvSpPr>
          <p:nvPr>
            <p:ph type="title" hasCustomPrompt="1"/>
          </p:nvPr>
        </p:nvSpPr>
        <p:spPr>
          <a:xfrm>
            <a:off x="502397" y="225925"/>
            <a:ext cx="11080315" cy="895927"/>
          </a:xfrm>
        </p:spPr>
        <p:txBody>
          <a:bodyPr/>
          <a:lstStyle/>
          <a:p>
            <a:r>
              <a:rPr lang="en-US" dirty="0">
                <a:solidFill>
                  <a:schemeClr val="bg1"/>
                </a:solidFill>
              </a:rPr>
              <a:t>Biostatistics</a:t>
            </a:r>
          </a:p>
        </p:txBody>
      </p:sp>
      <p:sp>
        <p:nvSpPr>
          <p:cNvPr id="2" name="TextBox 1">
            <a:extLst>
              <a:ext uri="{FF2B5EF4-FFF2-40B4-BE49-F238E27FC236}">
                <a16:creationId xmlns:a16="http://schemas.microsoft.com/office/drawing/2014/main" id="{521A8E0E-70E0-3AF6-F27C-7319319466DB}"/>
              </a:ext>
            </a:extLst>
          </p:cNvPr>
          <p:cNvSpPr txBox="1"/>
          <p:nvPr/>
        </p:nvSpPr>
        <p:spPr>
          <a:xfrm>
            <a:off x="502397" y="1121852"/>
            <a:ext cx="11386868" cy="4832092"/>
          </a:xfrm>
          <a:prstGeom prst="rect">
            <a:avLst/>
          </a:prstGeom>
          <a:noFill/>
        </p:spPr>
        <p:txBody>
          <a:bodyPr wrap="square" rtlCol="0">
            <a:spAutoFit/>
          </a:bodyPr>
          <a:lstStyle/>
          <a:p>
            <a:pPr marL="0" marR="0">
              <a:spcBef>
                <a:spcPts val="0"/>
              </a:spcBef>
              <a:spcAft>
                <a:spcPts val="0"/>
              </a:spcAft>
            </a:pPr>
            <a:r>
              <a:rPr lang="en-CA" sz="2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The field of drawing reliable conclusions from data in the life sciences.</a:t>
            </a:r>
            <a:endParaRPr lang="en-US" sz="2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CA" sz="2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 </a:t>
            </a:r>
            <a:endParaRPr lang="en-US" sz="2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p>
            <a:pPr marL="0" marR="0" indent="228600">
              <a:spcBef>
                <a:spcPts val="0"/>
              </a:spcBef>
              <a:spcAft>
                <a:spcPts val="0"/>
              </a:spcAft>
            </a:pPr>
            <a:endParaRPr lang="en-CA" sz="2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p>
            <a:pPr marL="0" marR="0" indent="228600">
              <a:spcBef>
                <a:spcPts val="0"/>
              </a:spcBef>
              <a:spcAft>
                <a:spcPts val="0"/>
              </a:spcAft>
            </a:pPr>
            <a:endParaRPr lang="en-CA" sz="2800" dirty="0">
              <a:solidFill>
                <a:schemeClr val="bg1"/>
              </a:solidFill>
              <a:latin typeface="Cambria" panose="02040503050406030204" pitchFamily="18" charset="0"/>
              <a:ea typeface="MS Mincho" panose="02020609040205080304" pitchFamily="49" charset="-128"/>
              <a:cs typeface="Times New Roman" panose="02020603050405020304" pitchFamily="18" charset="0"/>
            </a:endParaRPr>
          </a:p>
          <a:p>
            <a:pPr marL="0" marR="0" indent="228600">
              <a:spcBef>
                <a:spcPts val="0"/>
              </a:spcBef>
              <a:spcAft>
                <a:spcPts val="0"/>
              </a:spcAft>
            </a:pPr>
            <a:endParaRPr lang="en-CA" sz="2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p>
            <a:pPr marL="0" marR="0" indent="228600">
              <a:spcBef>
                <a:spcPts val="0"/>
              </a:spcBef>
              <a:spcAft>
                <a:spcPts val="0"/>
              </a:spcAft>
            </a:pPr>
            <a:endParaRPr lang="en-CA" sz="2800" dirty="0">
              <a:solidFill>
                <a:schemeClr val="bg1"/>
              </a:solidFill>
              <a:latin typeface="Cambria" panose="02040503050406030204" pitchFamily="18" charset="0"/>
              <a:ea typeface="MS Mincho" panose="02020609040205080304" pitchFamily="49" charset="-128"/>
              <a:cs typeface="Times New Roman" panose="02020603050405020304" pitchFamily="18" charset="0"/>
            </a:endParaRPr>
          </a:p>
          <a:p>
            <a:pPr marL="0" marR="0" indent="228600">
              <a:spcBef>
                <a:spcPts val="0"/>
              </a:spcBef>
              <a:spcAft>
                <a:spcPts val="0"/>
              </a:spcAft>
            </a:pPr>
            <a:r>
              <a:rPr lang="en-CA" sz="2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Example Questions: </a:t>
            </a:r>
            <a:endParaRPr lang="en-US" sz="2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Does a particular vaccine reduce the likelihood of getting COVID?</a:t>
            </a:r>
          </a:p>
          <a:p>
            <a:pPr marL="342900" marR="0" lvl="0" indent="-342900">
              <a:spcBef>
                <a:spcPts val="0"/>
              </a:spcBef>
              <a:spcAft>
                <a:spcPts val="0"/>
              </a:spcAft>
              <a:buFont typeface="Symbol" panose="05050102010706020507" pitchFamily="18" charset="2"/>
              <a:buChar char=""/>
            </a:pPr>
            <a:r>
              <a:rPr lang="en-US" sz="2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What affect does a government policy have on the proportion of smokers?</a:t>
            </a:r>
          </a:p>
          <a:p>
            <a:pPr marL="342900" marR="0" lvl="0" indent="-342900">
              <a:spcBef>
                <a:spcPts val="0"/>
              </a:spcBef>
              <a:spcAft>
                <a:spcPts val="0"/>
              </a:spcAft>
              <a:buFont typeface="Symbol" panose="05050102010706020507" pitchFamily="18" charset="2"/>
              <a:buChar char=""/>
            </a:pPr>
            <a:r>
              <a:rPr lang="en-US" sz="2800" dirty="0">
                <a:solidFill>
                  <a:schemeClr val="bg1"/>
                </a:solidFill>
                <a:latin typeface="Cambria" panose="02040503050406030204" pitchFamily="18" charset="0"/>
                <a:ea typeface="MS Mincho" panose="02020609040205080304" pitchFamily="49" charset="-128"/>
                <a:cs typeface="Times New Roman" panose="02020603050405020304" pitchFamily="18" charset="0"/>
              </a:rPr>
              <a:t>What is the home range of a bear?</a:t>
            </a:r>
            <a:endParaRPr lang="en-US" sz="2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5" name="Oval 4"/>
          <p:cNvSpPr/>
          <p:nvPr/>
        </p:nvSpPr>
        <p:spPr>
          <a:xfrm>
            <a:off x="3202031" y="1789839"/>
            <a:ext cx="3133725" cy="1828800"/>
          </a:xfrm>
          <a:prstGeom prst="ellipse">
            <a:avLst/>
          </a:prstGeom>
          <a:solidFill>
            <a:schemeClr val="bg1">
              <a:alpha val="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 name="Oval 5"/>
          <p:cNvSpPr/>
          <p:nvPr/>
        </p:nvSpPr>
        <p:spPr>
          <a:xfrm>
            <a:off x="5196417" y="2149222"/>
            <a:ext cx="3082925" cy="1828800"/>
          </a:xfrm>
          <a:prstGeom prst="ellipse">
            <a:avLst/>
          </a:prstGeom>
          <a:solidFill>
            <a:schemeClr val="bg1">
              <a:alpha val="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TextBox 7"/>
          <p:cNvSpPr txBox="1">
            <a:spLocks noChangeArrowheads="1"/>
          </p:cNvSpPr>
          <p:nvPr/>
        </p:nvSpPr>
        <p:spPr bwMode="auto">
          <a:xfrm>
            <a:off x="3654296" y="2520089"/>
            <a:ext cx="1273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tx1"/>
              </a:buClr>
              <a:buChar char="»"/>
              <a:defRPr sz="2400">
                <a:solidFill>
                  <a:schemeClr val="tx1"/>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tx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800" dirty="0">
                <a:solidFill>
                  <a:schemeClr val="bg1"/>
                </a:solidFill>
                <a:latin typeface="Arial" panose="020B0604020202020204" pitchFamily="34" charset="0"/>
              </a:rPr>
              <a:t>Statistics</a:t>
            </a:r>
          </a:p>
        </p:txBody>
      </p:sp>
      <p:sp>
        <p:nvSpPr>
          <p:cNvPr id="8" name="TextBox 8"/>
          <p:cNvSpPr txBox="1">
            <a:spLocks noChangeArrowheads="1"/>
          </p:cNvSpPr>
          <p:nvPr/>
        </p:nvSpPr>
        <p:spPr bwMode="auto">
          <a:xfrm>
            <a:off x="6505014" y="2793294"/>
            <a:ext cx="1222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tx1"/>
              </a:buClr>
              <a:buChar char="»"/>
              <a:defRPr sz="2400">
                <a:solidFill>
                  <a:schemeClr val="tx1"/>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tx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800" dirty="0">
                <a:solidFill>
                  <a:schemeClr val="bg1"/>
                </a:solidFill>
                <a:latin typeface="Arial" panose="020B0604020202020204" pitchFamily="34" charset="0"/>
              </a:rPr>
              <a:t>Life </a:t>
            </a:r>
          </a:p>
          <a:p>
            <a:pPr>
              <a:spcBef>
                <a:spcPct val="0"/>
              </a:spcBef>
              <a:buClrTx/>
              <a:buSzTx/>
              <a:buFontTx/>
              <a:buNone/>
            </a:pPr>
            <a:r>
              <a:rPr lang="en-US" altLang="en-US" sz="1800" dirty="0">
                <a:solidFill>
                  <a:schemeClr val="bg1"/>
                </a:solidFill>
                <a:latin typeface="Arial" panose="020B0604020202020204" pitchFamily="34" charset="0"/>
              </a:rPr>
              <a:t>Sciences</a:t>
            </a:r>
          </a:p>
        </p:txBody>
      </p:sp>
      <p:sp>
        <p:nvSpPr>
          <p:cNvPr id="9" name="TextBox 9"/>
          <p:cNvSpPr txBox="1">
            <a:spLocks noChangeArrowheads="1"/>
          </p:cNvSpPr>
          <p:nvPr/>
        </p:nvSpPr>
        <p:spPr bwMode="auto">
          <a:xfrm>
            <a:off x="5317943" y="2490566"/>
            <a:ext cx="8778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tx1"/>
              </a:buClr>
              <a:buChar char="»"/>
              <a:defRPr sz="2400">
                <a:solidFill>
                  <a:schemeClr val="tx1"/>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tx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dirty="0">
                <a:solidFill>
                  <a:schemeClr val="bg1"/>
                </a:solidFill>
                <a:latin typeface="Arial" panose="020B0604020202020204" pitchFamily="34" charset="0"/>
              </a:rPr>
              <a:t>Bio-Stats</a:t>
            </a:r>
          </a:p>
        </p:txBody>
      </p:sp>
    </p:spTree>
    <p:extLst>
      <p:ext uri="{BB962C8B-B14F-4D97-AF65-F5344CB8AC3E}">
        <p14:creationId xmlns:p14="http://schemas.microsoft.com/office/powerpoint/2010/main" val="3579872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Admission requirements</a:t>
            </a:r>
          </a:p>
        </p:txBody>
      </p:sp>
      <p:sp>
        <p:nvSpPr>
          <p:cNvPr id="3" name="Content Placeholder 2"/>
          <p:cNvSpPr>
            <a:spLocks noGrp="1"/>
          </p:cNvSpPr>
          <p:nvPr>
            <p:ph sz="half" idx="1"/>
          </p:nvPr>
        </p:nvSpPr>
        <p:spPr>
          <a:xfrm>
            <a:off x="259882" y="1746630"/>
            <a:ext cx="11569730" cy="4257006"/>
          </a:xfrm>
        </p:spPr>
        <p:txBody>
          <a:bodyPr>
            <a:normAutofit/>
          </a:bodyPr>
          <a:lstStyle/>
          <a:p>
            <a:r>
              <a:rPr lang="en-US" dirty="0"/>
              <a:t>Biostatistics</a:t>
            </a:r>
          </a:p>
          <a:p>
            <a:pPr lvl="1"/>
            <a:r>
              <a:rPr lang="en-US" dirty="0"/>
              <a:t>Cumulative average (CAV) of 60%+ and math average (MAV) of 65%+</a:t>
            </a:r>
          </a:p>
          <a:p>
            <a:pPr lvl="1"/>
            <a:r>
              <a:rPr lang="en-US" dirty="0"/>
              <a:t>No limit to number of students</a:t>
            </a:r>
          </a:p>
        </p:txBody>
      </p:sp>
      <p:sp>
        <p:nvSpPr>
          <p:cNvPr id="5" name="Footer Placeholder 4"/>
          <p:cNvSpPr>
            <a:spLocks noGrp="1"/>
          </p:cNvSpPr>
          <p:nvPr>
            <p:ph type="ftr" sz="quarter" idx="11"/>
          </p:nvPr>
        </p:nvSpPr>
        <p:spPr>
          <a:xfrm>
            <a:off x="1753831" y="1245534"/>
            <a:ext cx="8684337" cy="250337"/>
          </a:xfrm>
        </p:spPr>
        <p:txBody>
          <a:bodyPr/>
          <a:lstStyle/>
          <a:p>
            <a:r>
              <a:rPr lang="en-US" sz="1400" b="1" dirty="0"/>
              <a:t>All our plans are 2A entry, i.e. you need to have passed a minimum of 10 courses.</a:t>
            </a:r>
          </a:p>
        </p:txBody>
      </p:sp>
      <p:sp>
        <p:nvSpPr>
          <p:cNvPr id="6" name="Slide Number Placeholder 5"/>
          <p:cNvSpPr>
            <a:spLocks noGrp="1"/>
          </p:cNvSpPr>
          <p:nvPr>
            <p:ph type="sldNum" sz="quarter" idx="12"/>
          </p:nvPr>
        </p:nvSpPr>
        <p:spPr/>
        <p:txBody>
          <a:bodyPr/>
          <a:lstStyle/>
          <a:p>
            <a:r>
              <a:rPr lang="en-US" dirty="0"/>
              <a:t>PAGE  </a:t>
            </a:r>
            <a:fld id="{93005692-73BE-493E-93AB-ECD6027A7652}" type="slidenum">
              <a:rPr lang="en-US" smtClean="0"/>
              <a:pPr/>
              <a:t>12</a:t>
            </a:fld>
            <a:endParaRPr lang="en-US" dirty="0"/>
          </a:p>
        </p:txBody>
      </p:sp>
    </p:spTree>
    <p:extLst>
      <p:ext uri="{BB962C8B-B14F-4D97-AF65-F5344CB8AC3E}">
        <p14:creationId xmlns:p14="http://schemas.microsoft.com/office/powerpoint/2010/main" val="371668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1A/1B Courses - BIOSTATISTICS</a:t>
            </a:r>
          </a:p>
        </p:txBody>
      </p:sp>
      <p:graphicFrame>
        <p:nvGraphicFramePr>
          <p:cNvPr id="6" name="Content Placeholder 5"/>
          <p:cNvGraphicFramePr>
            <a:graphicFrameLocks noGrp="1"/>
          </p:cNvGraphicFramePr>
          <p:nvPr>
            <p:ph idx="1"/>
          </p:nvPr>
        </p:nvGraphicFramePr>
        <p:xfrm>
          <a:off x="260350" y="1412875"/>
          <a:ext cx="11569700" cy="2494280"/>
        </p:xfrm>
        <a:graphic>
          <a:graphicData uri="http://schemas.openxmlformats.org/drawingml/2006/table">
            <a:tbl>
              <a:tblPr firstRow="1" bandRow="1">
                <a:tableStyleId>{5C22544A-7EE6-4342-B048-85BDC9FD1C3A}</a:tableStyleId>
              </a:tblPr>
              <a:tblGrid>
                <a:gridCol w="5784850">
                  <a:extLst>
                    <a:ext uri="{9D8B030D-6E8A-4147-A177-3AD203B41FA5}">
                      <a16:colId xmlns:a16="http://schemas.microsoft.com/office/drawing/2014/main" val="20000"/>
                    </a:ext>
                  </a:extLst>
                </a:gridCol>
                <a:gridCol w="5784850">
                  <a:extLst>
                    <a:ext uri="{9D8B030D-6E8A-4147-A177-3AD203B41FA5}">
                      <a16:colId xmlns:a16="http://schemas.microsoft.com/office/drawing/2014/main" val="20001"/>
                    </a:ext>
                  </a:extLst>
                </a:gridCol>
              </a:tblGrid>
              <a:tr h="370840">
                <a:tc>
                  <a:txBody>
                    <a:bodyPr/>
                    <a:lstStyle/>
                    <a:p>
                      <a:r>
                        <a:rPr lang="en-US" dirty="0"/>
                        <a:t>Fall</a:t>
                      </a:r>
                    </a:p>
                  </a:txBody>
                  <a:tcPr/>
                </a:tc>
                <a:tc>
                  <a:txBody>
                    <a:bodyPr/>
                    <a:lstStyle/>
                    <a:p>
                      <a:r>
                        <a:rPr lang="en-US" dirty="0"/>
                        <a:t>Winter</a:t>
                      </a:r>
                    </a:p>
                  </a:txBody>
                  <a:tcPr/>
                </a:tc>
                <a:extLst>
                  <a:ext uri="{0D108BD9-81ED-4DB2-BD59-A6C34878D82A}">
                    <a16:rowId xmlns:a16="http://schemas.microsoft.com/office/drawing/2014/main" val="10000"/>
                  </a:ext>
                </a:extLst>
              </a:tr>
              <a:tr h="370840">
                <a:tc>
                  <a:txBody>
                    <a:bodyPr/>
                    <a:lstStyle/>
                    <a:p>
                      <a:r>
                        <a:rPr lang="en-US" dirty="0"/>
                        <a:t>CS 115/135</a:t>
                      </a:r>
                    </a:p>
                  </a:txBody>
                  <a:tcPr/>
                </a:tc>
                <a:tc>
                  <a:txBody>
                    <a:bodyPr/>
                    <a:lstStyle/>
                    <a:p>
                      <a:r>
                        <a:rPr lang="en-US" dirty="0"/>
                        <a:t>CS 116/136</a:t>
                      </a:r>
                    </a:p>
                  </a:txBody>
                  <a:tcPr/>
                </a:tc>
                <a:extLst>
                  <a:ext uri="{0D108BD9-81ED-4DB2-BD59-A6C34878D82A}">
                    <a16:rowId xmlns:a16="http://schemas.microsoft.com/office/drawing/2014/main" val="10001"/>
                  </a:ext>
                </a:extLst>
              </a:tr>
              <a:tr h="370840">
                <a:tc>
                  <a:txBody>
                    <a:bodyPr/>
                    <a:lstStyle/>
                    <a:p>
                      <a:r>
                        <a:rPr lang="en-US" dirty="0"/>
                        <a:t>MATH 135</a:t>
                      </a:r>
                    </a:p>
                  </a:txBody>
                  <a:tcPr/>
                </a:tc>
                <a:tc>
                  <a:txBody>
                    <a:bodyPr/>
                    <a:lstStyle/>
                    <a:p>
                      <a:r>
                        <a:rPr lang="en-US" dirty="0"/>
                        <a:t>MATH</a:t>
                      </a:r>
                      <a:r>
                        <a:rPr lang="en-US" baseline="0" dirty="0"/>
                        <a:t> 136</a:t>
                      </a:r>
                      <a:endParaRPr lang="en-US" dirty="0"/>
                    </a:p>
                  </a:txBody>
                  <a:tcPr/>
                </a:tc>
                <a:extLst>
                  <a:ext uri="{0D108BD9-81ED-4DB2-BD59-A6C34878D82A}">
                    <a16:rowId xmlns:a16="http://schemas.microsoft.com/office/drawing/2014/main" val="10002"/>
                  </a:ext>
                </a:extLst>
              </a:tr>
              <a:tr h="370840">
                <a:tc>
                  <a:txBody>
                    <a:bodyPr/>
                    <a:lstStyle/>
                    <a:p>
                      <a:r>
                        <a:rPr lang="en-US" dirty="0"/>
                        <a:t>MATH 137</a:t>
                      </a:r>
                    </a:p>
                  </a:txBody>
                  <a:tcPr/>
                </a:tc>
                <a:tc>
                  <a:txBody>
                    <a:bodyPr/>
                    <a:lstStyle/>
                    <a:p>
                      <a:r>
                        <a:rPr lang="en-US" dirty="0"/>
                        <a:t>MATH 138</a:t>
                      </a:r>
                    </a:p>
                  </a:txBody>
                  <a:tcPr/>
                </a:tc>
                <a:extLst>
                  <a:ext uri="{0D108BD9-81ED-4DB2-BD59-A6C34878D82A}">
                    <a16:rowId xmlns:a16="http://schemas.microsoft.com/office/drawing/2014/main" val="10003"/>
                  </a:ext>
                </a:extLst>
              </a:tr>
              <a:tr h="370840">
                <a:tc>
                  <a:txBody>
                    <a:bodyPr/>
                    <a:lstStyle/>
                    <a:p>
                      <a:r>
                        <a:rPr lang="en-US" dirty="0"/>
                        <a:t>Communication</a:t>
                      </a:r>
                      <a:r>
                        <a:rPr lang="en-US" baseline="0" dirty="0"/>
                        <a:t> List 1 Course</a:t>
                      </a:r>
                      <a:endParaRPr lang="en-US" dirty="0"/>
                    </a:p>
                  </a:txBody>
                  <a:tcPr/>
                </a:tc>
                <a:tc>
                  <a:txBody>
                    <a:bodyPr/>
                    <a:lstStyle/>
                    <a:p>
                      <a:r>
                        <a:rPr lang="en-US" dirty="0"/>
                        <a:t>STAT</a:t>
                      </a:r>
                      <a:r>
                        <a:rPr lang="en-US" baseline="0" dirty="0"/>
                        <a:t> 230 (if you have 80 or more in MATH 137) </a:t>
                      </a:r>
                    </a:p>
                    <a:p>
                      <a:r>
                        <a:rPr lang="en-US" baseline="0" dirty="0"/>
                        <a:t>or a Non Math Elective</a:t>
                      </a:r>
                      <a:endParaRPr lang="en-US" dirty="0"/>
                    </a:p>
                  </a:txBody>
                  <a:tcPr/>
                </a:tc>
                <a:extLst>
                  <a:ext uri="{0D108BD9-81ED-4DB2-BD59-A6C34878D82A}">
                    <a16:rowId xmlns:a16="http://schemas.microsoft.com/office/drawing/2014/main" val="10004"/>
                  </a:ext>
                </a:extLst>
              </a:tr>
              <a:tr h="370840">
                <a:tc>
                  <a:txBody>
                    <a:bodyPr/>
                    <a:lstStyle/>
                    <a:p>
                      <a:r>
                        <a:rPr lang="en-US" dirty="0"/>
                        <a:t>Non Math Elective</a:t>
                      </a:r>
                    </a:p>
                  </a:txBody>
                  <a:tcPr/>
                </a:tc>
                <a:tc>
                  <a:txBody>
                    <a:bodyPr/>
                    <a:lstStyle/>
                    <a:p>
                      <a:r>
                        <a:rPr lang="en-US" dirty="0"/>
                        <a:t>Non Math Elective</a:t>
                      </a:r>
                    </a:p>
                  </a:txBody>
                  <a:tcPr/>
                </a:tc>
                <a:extLst>
                  <a:ext uri="{0D108BD9-81ED-4DB2-BD59-A6C34878D82A}">
                    <a16:rowId xmlns:a16="http://schemas.microsoft.com/office/drawing/2014/main" val="10005"/>
                  </a:ext>
                </a:extLst>
              </a:tr>
            </a:tbl>
          </a:graphicData>
        </a:graphic>
      </p:graphicFrame>
      <p:sp>
        <p:nvSpPr>
          <p:cNvPr id="5" name="Slide Number Placeholder 4"/>
          <p:cNvSpPr>
            <a:spLocks noGrp="1"/>
          </p:cNvSpPr>
          <p:nvPr>
            <p:ph type="sldNum" sz="quarter" idx="12"/>
          </p:nvPr>
        </p:nvSpPr>
        <p:spPr/>
        <p:txBody>
          <a:bodyPr/>
          <a:lstStyle/>
          <a:p>
            <a:r>
              <a:rPr lang="en-US"/>
              <a:t>PAGE  </a:t>
            </a:r>
            <a:fld id="{93005692-73BE-493E-93AB-ECD6027A7652}" type="slidenum">
              <a:rPr lang="en-US" smtClean="0"/>
              <a:pPr/>
              <a:t>13</a:t>
            </a:fld>
            <a:endParaRPr lang="en-US" dirty="0"/>
          </a:p>
        </p:txBody>
      </p:sp>
      <p:sp>
        <p:nvSpPr>
          <p:cNvPr id="7" name="TextBox 6"/>
          <p:cNvSpPr txBox="1"/>
          <p:nvPr/>
        </p:nvSpPr>
        <p:spPr>
          <a:xfrm>
            <a:off x="259882" y="4161183"/>
            <a:ext cx="11569730" cy="646331"/>
          </a:xfrm>
          <a:prstGeom prst="rect">
            <a:avLst/>
          </a:prstGeom>
          <a:noFill/>
        </p:spPr>
        <p:txBody>
          <a:bodyPr wrap="square" rtlCol="0">
            <a:spAutoFit/>
          </a:bodyPr>
          <a:lstStyle/>
          <a:p>
            <a:r>
              <a:rPr lang="en-US" dirty="0"/>
              <a:t>*This is the standard sequence for math students.  If you are having difficulties or you are excelling there are alternative sequences.  Please contact a year 1 math advisor to find out more:  </a:t>
            </a:r>
            <a:r>
              <a:rPr lang="en-US" dirty="0">
                <a:hlinkClick r:id="rId2"/>
              </a:rPr>
              <a:t>MathAdvisors@uwaterloo.ca</a:t>
            </a:r>
            <a:r>
              <a:rPr lang="en-US" dirty="0"/>
              <a:t>.</a:t>
            </a:r>
          </a:p>
        </p:txBody>
      </p:sp>
    </p:spTree>
    <p:extLst>
      <p:ext uri="{BB962C8B-B14F-4D97-AF65-F5344CB8AC3E}">
        <p14:creationId xmlns:p14="http://schemas.microsoft.com/office/powerpoint/2010/main" val="49196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Suggested Non Math Courses</a:t>
            </a:r>
          </a:p>
        </p:txBody>
      </p:sp>
      <p:sp>
        <p:nvSpPr>
          <p:cNvPr id="3" name="Content Placeholder 2"/>
          <p:cNvSpPr>
            <a:spLocks noGrp="1"/>
          </p:cNvSpPr>
          <p:nvPr>
            <p:ph sz="half" idx="1"/>
          </p:nvPr>
        </p:nvSpPr>
        <p:spPr>
          <a:xfrm>
            <a:off x="259882" y="1330035"/>
            <a:ext cx="11569730" cy="4673601"/>
          </a:xfrm>
        </p:spPr>
        <p:txBody>
          <a:bodyPr>
            <a:normAutofit fontScale="92500"/>
          </a:bodyPr>
          <a:lstStyle/>
          <a:p>
            <a:r>
              <a:rPr lang="en-US" dirty="0"/>
              <a:t>For biostatistics you have a minimum of </a:t>
            </a:r>
          </a:p>
          <a:p>
            <a:pPr lvl="1"/>
            <a:r>
              <a:rPr lang="en-US" dirty="0"/>
              <a:t>26 math courses</a:t>
            </a:r>
          </a:p>
          <a:p>
            <a:pPr lvl="1"/>
            <a:r>
              <a:rPr lang="en-US" dirty="0"/>
              <a:t>10 non math courses</a:t>
            </a:r>
          </a:p>
          <a:p>
            <a:pPr lvl="1"/>
            <a:r>
              <a:rPr lang="en-US" dirty="0"/>
              <a:t>4 courses that can be anything</a:t>
            </a:r>
          </a:p>
          <a:p>
            <a:r>
              <a:rPr lang="en-US" dirty="0"/>
              <a:t>2 of the non math courses are communication courses.  </a:t>
            </a:r>
          </a:p>
          <a:p>
            <a:r>
              <a:rPr lang="en-US" dirty="0"/>
              <a:t>1 of the non math courses is either BIOL 239 or HLTH 101.  </a:t>
            </a:r>
          </a:p>
          <a:p>
            <a:pPr marL="0" indent="0">
              <a:buNone/>
            </a:pPr>
            <a:r>
              <a:rPr lang="en-US" dirty="0"/>
              <a:t>However the other 7 can be:</a:t>
            </a:r>
          </a:p>
          <a:p>
            <a:pPr lvl="1"/>
            <a:r>
              <a:rPr lang="en-US" dirty="0"/>
              <a:t>Courses that will help you complete a minor in another field:  Economics, Psychology, Physics etc.</a:t>
            </a:r>
          </a:p>
          <a:p>
            <a:pPr lvl="1"/>
            <a:r>
              <a:rPr lang="en-US" dirty="0"/>
              <a:t>Courses that you find interesting</a:t>
            </a:r>
          </a:p>
        </p:txBody>
      </p:sp>
      <p:sp>
        <p:nvSpPr>
          <p:cNvPr id="6" name="Slide Number Placeholder 5"/>
          <p:cNvSpPr>
            <a:spLocks noGrp="1"/>
          </p:cNvSpPr>
          <p:nvPr>
            <p:ph type="sldNum" sz="quarter" idx="12"/>
          </p:nvPr>
        </p:nvSpPr>
        <p:spPr/>
        <p:txBody>
          <a:bodyPr/>
          <a:lstStyle/>
          <a:p>
            <a:r>
              <a:rPr lang="en-US" dirty="0"/>
              <a:t>PAGE  </a:t>
            </a:r>
            <a:fld id="{93005692-73BE-493E-93AB-ECD6027A7652}" type="slidenum">
              <a:rPr lang="en-US" smtClean="0"/>
              <a:pPr/>
              <a:t>14</a:t>
            </a:fld>
            <a:endParaRPr lang="en-US" dirty="0"/>
          </a:p>
        </p:txBody>
      </p:sp>
    </p:spTree>
    <p:extLst>
      <p:ext uri="{BB962C8B-B14F-4D97-AF65-F5344CB8AC3E}">
        <p14:creationId xmlns:p14="http://schemas.microsoft.com/office/powerpoint/2010/main" val="180714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marL="457200" indent="-457200">
              <a:buAutoNum type="arabicPeriod"/>
            </a:pPr>
            <a:r>
              <a:rPr lang="en-US" dirty="0"/>
              <a:t>What is the difference between biostatistics and bioinformatics?</a:t>
            </a:r>
          </a:p>
          <a:p>
            <a:pPr marL="0" indent="0">
              <a:buNone/>
            </a:pPr>
            <a:endParaRPr lang="en-US" dirty="0"/>
          </a:p>
          <a:p>
            <a:pPr marL="0" indent="0">
              <a:buNone/>
            </a:pPr>
            <a:endParaRPr lang="en-US" dirty="0"/>
          </a:p>
          <a:p>
            <a:pPr marL="457200" indent="-457200">
              <a:buAutoNum type="arabicPeriod" startAt="2"/>
            </a:pPr>
            <a:r>
              <a:rPr lang="en-US" dirty="0"/>
              <a:t>What are the major differences between Statistics and Biostatistics?</a:t>
            </a:r>
          </a:p>
          <a:p>
            <a:pPr marL="0" indent="0">
              <a:buNone/>
            </a:pPr>
            <a:endParaRPr lang="en-US" dirty="0"/>
          </a:p>
          <a:p>
            <a:pPr marL="457200" indent="-457200">
              <a:buAutoNum type="arabicPeriod" startAt="3"/>
            </a:pPr>
            <a:endParaRPr lang="en-US" dirty="0"/>
          </a:p>
          <a:p>
            <a:pPr marL="457200" indent="-457200">
              <a:buAutoNum type="arabicPeriod" startAt="3"/>
            </a:pPr>
            <a:r>
              <a:rPr lang="en-US" dirty="0"/>
              <a:t>What are the issues with a double degree student wanting STATs/</a:t>
            </a:r>
            <a:r>
              <a:rPr lang="en-US" dirty="0" err="1"/>
              <a:t>BioSTATs</a:t>
            </a:r>
            <a:r>
              <a:rPr lang="en-US" dirty="0"/>
              <a:t>?</a:t>
            </a:r>
          </a:p>
          <a:p>
            <a:pPr marL="0" indent="0">
              <a:buNone/>
            </a:pPr>
            <a:endParaRPr lang="en-US" dirty="0"/>
          </a:p>
        </p:txBody>
      </p:sp>
      <p:sp>
        <p:nvSpPr>
          <p:cNvPr id="9" name="Text Placeholder 8"/>
          <p:cNvSpPr>
            <a:spLocks noGrp="1"/>
          </p:cNvSpPr>
          <p:nvPr>
            <p:ph type="body" sz="quarter" idx="13"/>
          </p:nvPr>
        </p:nvSpPr>
        <p:spPr/>
        <p:txBody>
          <a:bodyPr/>
          <a:lstStyle/>
          <a:p>
            <a:endParaRPr lang="en-US"/>
          </a:p>
        </p:txBody>
      </p:sp>
      <p:sp>
        <p:nvSpPr>
          <p:cNvPr id="10" name="Text Placeholder 9"/>
          <p:cNvSpPr>
            <a:spLocks noGrp="1"/>
          </p:cNvSpPr>
          <p:nvPr>
            <p:ph type="body" sz="quarter" idx="14"/>
          </p:nvPr>
        </p:nvSpPr>
        <p:spPr/>
        <p:txBody>
          <a:bodyPr/>
          <a:lstStyle/>
          <a:p>
            <a:endParaRPr lang="en-US"/>
          </a:p>
        </p:txBody>
      </p:sp>
      <p:sp>
        <p:nvSpPr>
          <p:cNvPr id="11" name="Text Placeholder 10"/>
          <p:cNvSpPr>
            <a:spLocks noGrp="1"/>
          </p:cNvSpPr>
          <p:nvPr>
            <p:ph type="body" sz="quarter" idx="15"/>
          </p:nvPr>
        </p:nvSpPr>
        <p:spPr/>
        <p:txBody>
          <a:bodyPr/>
          <a:lstStyle/>
          <a:p>
            <a:endParaRPr lang="en-US"/>
          </a:p>
        </p:txBody>
      </p:sp>
      <p:sp>
        <p:nvSpPr>
          <p:cNvPr id="5" name="Footer Placeholder 4"/>
          <p:cNvSpPr>
            <a:spLocks noGrp="1"/>
          </p:cNvSpPr>
          <p:nvPr>
            <p:ph type="ftr" sz="quarter" idx="17"/>
          </p:nvPr>
        </p:nvSpPr>
        <p:spPr/>
        <p:txBody>
          <a:bodyPr/>
          <a:lstStyle/>
          <a:p>
            <a:r>
              <a:rPr lang="en-US"/>
              <a:t>PRESENTATION TITLE</a:t>
            </a:r>
            <a:endParaRPr lang="en-US" dirty="0"/>
          </a:p>
        </p:txBody>
      </p:sp>
      <p:sp>
        <p:nvSpPr>
          <p:cNvPr id="6" name="Slide Number Placeholder 5"/>
          <p:cNvSpPr>
            <a:spLocks noGrp="1"/>
          </p:cNvSpPr>
          <p:nvPr>
            <p:ph type="sldNum" sz="quarter" idx="18"/>
          </p:nvPr>
        </p:nvSpPr>
        <p:spPr/>
        <p:txBody>
          <a:bodyPr/>
          <a:lstStyle/>
          <a:p>
            <a:r>
              <a:rPr lang="en-US"/>
              <a:t>PAGE  </a:t>
            </a:r>
            <a:fld id="{93005692-73BE-493E-93AB-ECD6027A7652}" type="slidenum">
              <a:rPr lang="en-US" smtClean="0"/>
              <a:pPr/>
              <a:t>15</a:t>
            </a:fld>
            <a:endParaRPr lang="en-US" dirty="0"/>
          </a:p>
        </p:txBody>
      </p:sp>
      <p:sp>
        <p:nvSpPr>
          <p:cNvPr id="7" name="Title 6"/>
          <p:cNvSpPr>
            <a:spLocks noGrp="1"/>
          </p:cNvSpPr>
          <p:nvPr>
            <p:ph type="title"/>
          </p:nvPr>
        </p:nvSpPr>
        <p:spPr/>
        <p:txBody>
          <a:bodyPr>
            <a:normAutofit fontScale="90000"/>
          </a:bodyPr>
          <a:lstStyle/>
          <a:p>
            <a:r>
              <a:rPr lang="en-US" dirty="0"/>
              <a:t>Some of your (BIO) Statistics Questions</a:t>
            </a:r>
          </a:p>
        </p:txBody>
      </p:sp>
    </p:spTree>
    <p:extLst>
      <p:ext uri="{BB962C8B-B14F-4D97-AF65-F5344CB8AC3E}">
        <p14:creationId xmlns:p14="http://schemas.microsoft.com/office/powerpoint/2010/main" val="151832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marL="457200" indent="-457200">
              <a:buAutoNum type="arabicPeriod" startAt="4"/>
            </a:pPr>
            <a:r>
              <a:rPr lang="en-US" dirty="0"/>
              <a:t>What joints/majors can you combine with Statistics?</a:t>
            </a:r>
          </a:p>
          <a:p>
            <a:pPr marL="0" indent="0">
              <a:buNone/>
            </a:pPr>
            <a:endParaRPr lang="en-US" dirty="0"/>
          </a:p>
          <a:p>
            <a:pPr marL="0" indent="0">
              <a:buNone/>
            </a:pPr>
            <a:r>
              <a:rPr lang="en-US" dirty="0"/>
              <a:t>5.  What joints/majors can you combine with </a:t>
            </a:r>
            <a:r>
              <a:rPr lang="en-US" dirty="0" err="1"/>
              <a:t>BIOstatistics</a:t>
            </a:r>
            <a:r>
              <a:rPr lang="en-US" dirty="0"/>
              <a:t>?</a:t>
            </a:r>
          </a:p>
          <a:p>
            <a:pPr marL="457200" indent="-457200">
              <a:buAutoNum type="arabicPeriod" startAt="6"/>
            </a:pPr>
            <a:endParaRPr lang="en-US" dirty="0"/>
          </a:p>
          <a:p>
            <a:pPr marL="457200" indent="-457200">
              <a:buAutoNum type="arabicPeriod" startAt="6"/>
            </a:pPr>
            <a:r>
              <a:rPr lang="en-US" dirty="0"/>
              <a:t>What courses cover data science material such as ML and AI?</a:t>
            </a:r>
          </a:p>
          <a:p>
            <a:pPr marL="457200" indent="-457200">
              <a:buAutoNum type="arabicPeriod" startAt="6"/>
            </a:pPr>
            <a:endParaRPr lang="en-US" dirty="0"/>
          </a:p>
          <a:p>
            <a:pPr marL="457200" indent="-457200">
              <a:buAutoNum type="arabicPeriod" startAt="6"/>
            </a:pPr>
            <a:r>
              <a:rPr lang="en-US" dirty="0"/>
              <a:t>Why might someone not like Statistics, Biostatistics, or Data Science?</a:t>
            </a:r>
          </a:p>
          <a:p>
            <a:pPr marL="0" indent="0">
              <a:buNone/>
            </a:pPr>
            <a:endParaRPr lang="en-US" dirty="0"/>
          </a:p>
          <a:p>
            <a:pPr marL="0" indent="0">
              <a:buNone/>
            </a:pPr>
            <a:endParaRPr lang="en-US" dirty="0"/>
          </a:p>
        </p:txBody>
      </p:sp>
      <p:sp>
        <p:nvSpPr>
          <p:cNvPr id="9" name="Text Placeholder 8"/>
          <p:cNvSpPr>
            <a:spLocks noGrp="1"/>
          </p:cNvSpPr>
          <p:nvPr>
            <p:ph type="body" sz="quarter" idx="13"/>
          </p:nvPr>
        </p:nvSpPr>
        <p:spPr/>
        <p:txBody>
          <a:bodyPr/>
          <a:lstStyle/>
          <a:p>
            <a:endParaRPr lang="en-US"/>
          </a:p>
        </p:txBody>
      </p:sp>
      <p:sp>
        <p:nvSpPr>
          <p:cNvPr id="10" name="Text Placeholder 9"/>
          <p:cNvSpPr>
            <a:spLocks noGrp="1"/>
          </p:cNvSpPr>
          <p:nvPr>
            <p:ph type="body" sz="quarter" idx="14"/>
          </p:nvPr>
        </p:nvSpPr>
        <p:spPr/>
        <p:txBody>
          <a:bodyPr/>
          <a:lstStyle/>
          <a:p>
            <a:endParaRPr lang="en-US"/>
          </a:p>
        </p:txBody>
      </p:sp>
      <p:sp>
        <p:nvSpPr>
          <p:cNvPr id="11" name="Text Placeholder 10"/>
          <p:cNvSpPr>
            <a:spLocks noGrp="1"/>
          </p:cNvSpPr>
          <p:nvPr>
            <p:ph type="body" sz="quarter" idx="15"/>
          </p:nvPr>
        </p:nvSpPr>
        <p:spPr/>
        <p:txBody>
          <a:bodyPr/>
          <a:lstStyle/>
          <a:p>
            <a:endParaRPr lang="en-US"/>
          </a:p>
        </p:txBody>
      </p:sp>
      <p:sp>
        <p:nvSpPr>
          <p:cNvPr id="5" name="Footer Placeholder 4"/>
          <p:cNvSpPr>
            <a:spLocks noGrp="1"/>
          </p:cNvSpPr>
          <p:nvPr>
            <p:ph type="ftr" sz="quarter" idx="17"/>
          </p:nvPr>
        </p:nvSpPr>
        <p:spPr/>
        <p:txBody>
          <a:bodyPr/>
          <a:lstStyle/>
          <a:p>
            <a:r>
              <a:rPr lang="en-US"/>
              <a:t>PRESENTATION TITLE</a:t>
            </a:r>
            <a:endParaRPr lang="en-US" dirty="0"/>
          </a:p>
        </p:txBody>
      </p:sp>
      <p:sp>
        <p:nvSpPr>
          <p:cNvPr id="6" name="Slide Number Placeholder 5"/>
          <p:cNvSpPr>
            <a:spLocks noGrp="1"/>
          </p:cNvSpPr>
          <p:nvPr>
            <p:ph type="sldNum" sz="quarter" idx="18"/>
          </p:nvPr>
        </p:nvSpPr>
        <p:spPr/>
        <p:txBody>
          <a:bodyPr/>
          <a:lstStyle/>
          <a:p>
            <a:r>
              <a:rPr lang="en-US"/>
              <a:t>PAGE  </a:t>
            </a:r>
            <a:fld id="{93005692-73BE-493E-93AB-ECD6027A7652}" type="slidenum">
              <a:rPr lang="en-US" smtClean="0"/>
              <a:pPr/>
              <a:t>16</a:t>
            </a:fld>
            <a:endParaRPr lang="en-US" dirty="0"/>
          </a:p>
        </p:txBody>
      </p:sp>
      <p:sp>
        <p:nvSpPr>
          <p:cNvPr id="7" name="Title 6"/>
          <p:cNvSpPr>
            <a:spLocks noGrp="1"/>
          </p:cNvSpPr>
          <p:nvPr>
            <p:ph type="title"/>
          </p:nvPr>
        </p:nvSpPr>
        <p:spPr/>
        <p:txBody>
          <a:bodyPr>
            <a:normAutofit fontScale="90000"/>
          </a:bodyPr>
          <a:lstStyle/>
          <a:p>
            <a:r>
              <a:rPr lang="en-US" dirty="0"/>
              <a:t>Some of your (BIO) Statistics Questions</a:t>
            </a:r>
          </a:p>
        </p:txBody>
      </p:sp>
    </p:spTree>
    <p:extLst>
      <p:ext uri="{BB962C8B-B14F-4D97-AF65-F5344CB8AC3E}">
        <p14:creationId xmlns:p14="http://schemas.microsoft.com/office/powerpoint/2010/main" val="4187092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marL="457200" indent="-457200">
              <a:buAutoNum type="arabicPeriod" startAt="8"/>
            </a:pPr>
            <a:r>
              <a:rPr lang="en-US" dirty="0"/>
              <a:t>What are the employable/in demand skills in statistics?</a:t>
            </a:r>
          </a:p>
          <a:p>
            <a:pPr marL="457200" indent="-457200">
              <a:buAutoNum type="arabicPeriod" startAt="8"/>
            </a:pPr>
            <a:endParaRPr lang="en-US" dirty="0"/>
          </a:p>
          <a:p>
            <a:pPr marL="457200" indent="-457200">
              <a:buAutoNum type="arabicPeriod" startAt="8"/>
            </a:pPr>
            <a:r>
              <a:rPr lang="en-US" dirty="0"/>
              <a:t>Is a PhD necessary for Statistics/Biostatistics/Data Science? </a:t>
            </a:r>
          </a:p>
          <a:p>
            <a:pPr marL="0" indent="0">
              <a:buNone/>
            </a:pPr>
            <a:endParaRPr lang="en-US" dirty="0"/>
          </a:p>
          <a:p>
            <a:pPr marL="0" indent="0">
              <a:buNone/>
            </a:pPr>
            <a:endParaRPr lang="en-US" dirty="0"/>
          </a:p>
        </p:txBody>
      </p:sp>
      <p:sp>
        <p:nvSpPr>
          <p:cNvPr id="9" name="Text Placeholder 8"/>
          <p:cNvSpPr>
            <a:spLocks noGrp="1"/>
          </p:cNvSpPr>
          <p:nvPr>
            <p:ph type="body" sz="quarter" idx="13"/>
          </p:nvPr>
        </p:nvSpPr>
        <p:spPr/>
        <p:txBody>
          <a:bodyPr/>
          <a:lstStyle/>
          <a:p>
            <a:endParaRPr lang="en-US"/>
          </a:p>
        </p:txBody>
      </p:sp>
      <p:sp>
        <p:nvSpPr>
          <p:cNvPr id="10" name="Text Placeholder 9"/>
          <p:cNvSpPr>
            <a:spLocks noGrp="1"/>
          </p:cNvSpPr>
          <p:nvPr>
            <p:ph type="body" sz="quarter" idx="14"/>
          </p:nvPr>
        </p:nvSpPr>
        <p:spPr/>
        <p:txBody>
          <a:bodyPr/>
          <a:lstStyle/>
          <a:p>
            <a:endParaRPr lang="en-US"/>
          </a:p>
        </p:txBody>
      </p:sp>
      <p:sp>
        <p:nvSpPr>
          <p:cNvPr id="11" name="Text Placeholder 10"/>
          <p:cNvSpPr>
            <a:spLocks noGrp="1"/>
          </p:cNvSpPr>
          <p:nvPr>
            <p:ph type="body" sz="quarter" idx="15"/>
          </p:nvPr>
        </p:nvSpPr>
        <p:spPr/>
        <p:txBody>
          <a:bodyPr/>
          <a:lstStyle/>
          <a:p>
            <a:endParaRPr lang="en-US"/>
          </a:p>
        </p:txBody>
      </p:sp>
      <p:sp>
        <p:nvSpPr>
          <p:cNvPr id="5" name="Footer Placeholder 4"/>
          <p:cNvSpPr>
            <a:spLocks noGrp="1"/>
          </p:cNvSpPr>
          <p:nvPr>
            <p:ph type="ftr" sz="quarter" idx="17"/>
          </p:nvPr>
        </p:nvSpPr>
        <p:spPr/>
        <p:txBody>
          <a:bodyPr/>
          <a:lstStyle/>
          <a:p>
            <a:r>
              <a:rPr lang="en-US"/>
              <a:t>PRESENTATION TITLE</a:t>
            </a:r>
            <a:endParaRPr lang="en-US" dirty="0"/>
          </a:p>
        </p:txBody>
      </p:sp>
      <p:sp>
        <p:nvSpPr>
          <p:cNvPr id="6" name="Slide Number Placeholder 5"/>
          <p:cNvSpPr>
            <a:spLocks noGrp="1"/>
          </p:cNvSpPr>
          <p:nvPr>
            <p:ph type="sldNum" sz="quarter" idx="18"/>
          </p:nvPr>
        </p:nvSpPr>
        <p:spPr/>
        <p:txBody>
          <a:bodyPr/>
          <a:lstStyle/>
          <a:p>
            <a:r>
              <a:rPr lang="en-US"/>
              <a:t>PAGE  </a:t>
            </a:r>
            <a:fld id="{93005692-73BE-493E-93AB-ECD6027A7652}" type="slidenum">
              <a:rPr lang="en-US" smtClean="0"/>
              <a:pPr/>
              <a:t>17</a:t>
            </a:fld>
            <a:endParaRPr lang="en-US" dirty="0"/>
          </a:p>
        </p:txBody>
      </p:sp>
      <p:sp>
        <p:nvSpPr>
          <p:cNvPr id="7" name="Title 6"/>
          <p:cNvSpPr>
            <a:spLocks noGrp="1"/>
          </p:cNvSpPr>
          <p:nvPr>
            <p:ph type="title"/>
          </p:nvPr>
        </p:nvSpPr>
        <p:spPr/>
        <p:txBody>
          <a:bodyPr>
            <a:normAutofit fontScale="90000"/>
          </a:bodyPr>
          <a:lstStyle/>
          <a:p>
            <a:r>
              <a:rPr lang="en-US" dirty="0"/>
              <a:t>Some of your (BIO) Statistics Questions</a:t>
            </a:r>
          </a:p>
        </p:txBody>
      </p:sp>
    </p:spTree>
    <p:extLst>
      <p:ext uri="{BB962C8B-B14F-4D97-AF65-F5344CB8AC3E}">
        <p14:creationId xmlns:p14="http://schemas.microsoft.com/office/powerpoint/2010/main" val="2170114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1135" y="2745291"/>
            <a:ext cx="11569729" cy="1046019"/>
          </a:xfrm>
        </p:spPr>
        <p:txBody>
          <a:bodyPr/>
          <a:lstStyle/>
          <a:p>
            <a:r>
              <a:rPr lang="en-US" dirty="0"/>
              <a:t>Data SCIENCE</a:t>
            </a:r>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pPr/>
              <a:t>18</a:t>
            </a:fld>
            <a:endParaRPr lang="en-US" dirty="0"/>
          </a:p>
        </p:txBody>
      </p:sp>
    </p:spTree>
    <p:extLst>
      <p:ext uri="{BB962C8B-B14F-4D97-AF65-F5344CB8AC3E}">
        <p14:creationId xmlns:p14="http://schemas.microsoft.com/office/powerpoint/2010/main" val="136419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9F268B9-FD04-294D-A875-28D7103C0091}"/>
              </a:ext>
            </a:extLst>
          </p:cNvPr>
          <p:cNvSpPr>
            <a:spLocks noGrp="1"/>
          </p:cNvSpPr>
          <p:nvPr>
            <p:ph type="title" hasCustomPrompt="1"/>
          </p:nvPr>
        </p:nvSpPr>
        <p:spPr>
          <a:xfrm>
            <a:off x="567484" y="213802"/>
            <a:ext cx="11080315" cy="895927"/>
          </a:xfrm>
        </p:spPr>
        <p:txBody>
          <a:bodyPr/>
          <a:lstStyle/>
          <a:p>
            <a:r>
              <a:rPr lang="en-US" dirty="0">
                <a:solidFill>
                  <a:schemeClr val="bg1"/>
                </a:solidFill>
              </a:rPr>
              <a:t>Data Science</a:t>
            </a:r>
          </a:p>
        </p:txBody>
      </p:sp>
      <p:sp>
        <p:nvSpPr>
          <p:cNvPr id="2" name="TextBox 1">
            <a:extLst>
              <a:ext uri="{FF2B5EF4-FFF2-40B4-BE49-F238E27FC236}">
                <a16:creationId xmlns:a16="http://schemas.microsoft.com/office/drawing/2014/main" id="{521A8E0E-70E0-3AF6-F27C-7319319466DB}"/>
              </a:ext>
            </a:extLst>
          </p:cNvPr>
          <p:cNvSpPr txBox="1"/>
          <p:nvPr/>
        </p:nvSpPr>
        <p:spPr>
          <a:xfrm>
            <a:off x="542796" y="960207"/>
            <a:ext cx="11386868" cy="5262979"/>
          </a:xfrm>
          <a:prstGeom prst="rect">
            <a:avLst/>
          </a:prstGeom>
          <a:noFill/>
        </p:spPr>
        <p:txBody>
          <a:bodyPr wrap="square" rtlCol="0">
            <a:spAutoFit/>
          </a:bodyPr>
          <a:lstStyle/>
          <a:p>
            <a:pPr marL="0" marR="0">
              <a:spcBef>
                <a:spcPts val="0"/>
              </a:spcBef>
              <a:spcAft>
                <a:spcPts val="0"/>
              </a:spcAft>
            </a:pPr>
            <a:r>
              <a:rPr lang="en-CA" sz="2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The field of drawing reliable conclusions from </a:t>
            </a:r>
            <a:r>
              <a:rPr lang="en-CA" sz="2800" dirty="0">
                <a:solidFill>
                  <a:schemeClr val="bg1"/>
                </a:solidFill>
                <a:latin typeface="Cambria" panose="02040503050406030204" pitchFamily="18" charset="0"/>
                <a:ea typeface="MS Mincho" panose="02020609040205080304" pitchFamily="49" charset="-128"/>
                <a:cs typeface="Times New Roman" panose="02020603050405020304" pitchFamily="18" charset="0"/>
              </a:rPr>
              <a:t>large </a:t>
            </a:r>
            <a:r>
              <a:rPr lang="en-CA" sz="2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data sets.  It studies things such as AI, 						and Machine Learning.	</a:t>
            </a:r>
            <a:endParaRPr lang="en-US" sz="2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CA" sz="2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 </a:t>
            </a:r>
            <a:endParaRPr lang="en-US" sz="2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p>
            <a:pPr marL="0" marR="0" indent="228600">
              <a:spcBef>
                <a:spcPts val="0"/>
              </a:spcBef>
              <a:spcAft>
                <a:spcPts val="0"/>
              </a:spcAft>
            </a:pPr>
            <a:endParaRPr lang="en-CA" sz="2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p>
            <a:pPr marL="0" marR="0" indent="228600">
              <a:spcBef>
                <a:spcPts val="0"/>
              </a:spcBef>
              <a:spcAft>
                <a:spcPts val="0"/>
              </a:spcAft>
            </a:pPr>
            <a:endParaRPr lang="en-CA" sz="2800" dirty="0">
              <a:solidFill>
                <a:schemeClr val="bg1"/>
              </a:solidFill>
              <a:latin typeface="Cambria" panose="02040503050406030204" pitchFamily="18" charset="0"/>
              <a:ea typeface="MS Mincho" panose="02020609040205080304" pitchFamily="49" charset="-128"/>
              <a:cs typeface="Times New Roman" panose="02020603050405020304" pitchFamily="18" charset="0"/>
            </a:endParaRPr>
          </a:p>
          <a:p>
            <a:pPr marL="0" marR="0" indent="228600">
              <a:spcBef>
                <a:spcPts val="0"/>
              </a:spcBef>
              <a:spcAft>
                <a:spcPts val="0"/>
              </a:spcAft>
            </a:pPr>
            <a:endParaRPr lang="en-CA" sz="2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p>
            <a:pPr marL="0" marR="0" indent="228600">
              <a:spcBef>
                <a:spcPts val="0"/>
              </a:spcBef>
              <a:spcAft>
                <a:spcPts val="0"/>
              </a:spcAft>
            </a:pPr>
            <a:endParaRPr lang="en-CA" sz="2800" dirty="0">
              <a:solidFill>
                <a:schemeClr val="bg1"/>
              </a:solidFill>
              <a:latin typeface="Cambria" panose="02040503050406030204" pitchFamily="18" charset="0"/>
              <a:ea typeface="MS Mincho" panose="02020609040205080304" pitchFamily="49" charset="-128"/>
              <a:cs typeface="Times New Roman" panose="02020603050405020304" pitchFamily="18" charset="0"/>
            </a:endParaRPr>
          </a:p>
          <a:p>
            <a:pPr marL="0" marR="0" indent="228600">
              <a:spcBef>
                <a:spcPts val="0"/>
              </a:spcBef>
              <a:spcAft>
                <a:spcPts val="0"/>
              </a:spcAft>
            </a:pPr>
            <a:r>
              <a:rPr lang="en-CA" sz="2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Example Questions: </a:t>
            </a:r>
            <a:endParaRPr lang="en-US" sz="2800" b="1" dirty="0">
              <a:solidFill>
                <a:schemeClr val="bg1"/>
              </a:solidFill>
              <a:ea typeface="ＭＳ Ｐゴシック" charset="0"/>
            </a:endParaRPr>
          </a:p>
          <a:p>
            <a:pPr>
              <a:defRPr/>
            </a:pPr>
            <a:r>
              <a:rPr lang="en-US" sz="2800" b="1" dirty="0">
                <a:solidFill>
                  <a:schemeClr val="bg1"/>
                </a:solidFill>
                <a:ea typeface="ＭＳ Ｐゴシック" charset="0"/>
              </a:rPr>
              <a:t>Spam filtering:  </a:t>
            </a:r>
            <a:r>
              <a:rPr lang="en-US" sz="2800" dirty="0">
                <a:solidFill>
                  <a:schemeClr val="bg1"/>
                </a:solidFill>
                <a:ea typeface="ＭＳ Ｐゴシック" charset="0"/>
              </a:rPr>
              <a:t>How to classify emails as spam versus legitimate</a:t>
            </a:r>
          </a:p>
          <a:p>
            <a:pPr>
              <a:defRPr/>
            </a:pPr>
            <a:r>
              <a:rPr lang="en-US" sz="2800" b="1" dirty="0">
                <a:solidFill>
                  <a:schemeClr val="bg1"/>
                </a:solidFill>
                <a:ea typeface="ＭＳ Ｐゴシック" charset="0"/>
              </a:rPr>
              <a:t>Computer Vision:</a:t>
            </a:r>
            <a:r>
              <a:rPr lang="en-US" sz="2800" dirty="0">
                <a:solidFill>
                  <a:schemeClr val="bg1"/>
                </a:solidFill>
                <a:ea typeface="ＭＳ Ｐゴシック" charset="0"/>
              </a:rPr>
              <a:t>  recognize objects in images and videos</a:t>
            </a:r>
          </a:p>
          <a:p>
            <a:pPr>
              <a:defRPr/>
            </a:pPr>
            <a:r>
              <a:rPr lang="en-US" sz="2800" b="1" dirty="0">
                <a:solidFill>
                  <a:schemeClr val="bg1"/>
                </a:solidFill>
                <a:ea typeface="ＭＳ Ｐゴシック" charset="0"/>
              </a:rPr>
              <a:t>Speech Recognition:  </a:t>
            </a:r>
            <a:r>
              <a:rPr lang="en-US" sz="2800" dirty="0">
                <a:solidFill>
                  <a:schemeClr val="bg1"/>
                </a:solidFill>
                <a:ea typeface="ＭＳ Ｐゴシック" charset="0"/>
              </a:rPr>
              <a:t>recognize words from an audio signal</a:t>
            </a:r>
          </a:p>
          <a:p>
            <a:pPr>
              <a:defRPr/>
            </a:pPr>
            <a:r>
              <a:rPr lang="en-US" sz="2800" b="1" dirty="0">
                <a:solidFill>
                  <a:schemeClr val="bg1"/>
                </a:solidFill>
                <a:ea typeface="ＭＳ Ｐゴシック" charset="0"/>
              </a:rPr>
              <a:t>Conversational Agents:</a:t>
            </a:r>
            <a:r>
              <a:rPr lang="en-US" sz="2800" dirty="0">
                <a:solidFill>
                  <a:schemeClr val="bg1"/>
                </a:solidFill>
                <a:ea typeface="ＭＳ Ｐゴシック" charset="0"/>
              </a:rPr>
              <a:t>  learn how to respond to user queries</a:t>
            </a:r>
          </a:p>
        </p:txBody>
      </p:sp>
      <p:sp>
        <p:nvSpPr>
          <p:cNvPr id="5" name="Oval 4"/>
          <p:cNvSpPr/>
          <p:nvPr/>
        </p:nvSpPr>
        <p:spPr>
          <a:xfrm>
            <a:off x="3102505" y="1452341"/>
            <a:ext cx="3133725" cy="1828800"/>
          </a:xfrm>
          <a:prstGeom prst="ellipse">
            <a:avLst/>
          </a:prstGeom>
          <a:solidFill>
            <a:schemeClr val="bg1">
              <a:alpha val="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bg1"/>
              </a:solidFill>
            </a:endParaRPr>
          </a:p>
        </p:txBody>
      </p:sp>
      <p:sp>
        <p:nvSpPr>
          <p:cNvPr id="6" name="Oval 5"/>
          <p:cNvSpPr/>
          <p:nvPr/>
        </p:nvSpPr>
        <p:spPr>
          <a:xfrm>
            <a:off x="4982105" y="1452341"/>
            <a:ext cx="3082925" cy="1828800"/>
          </a:xfrm>
          <a:prstGeom prst="ellipse">
            <a:avLst/>
          </a:prstGeom>
          <a:solidFill>
            <a:schemeClr val="bg1">
              <a:alpha val="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TextBox 7"/>
          <p:cNvSpPr txBox="1">
            <a:spLocks noChangeArrowheads="1"/>
          </p:cNvSpPr>
          <p:nvPr/>
        </p:nvSpPr>
        <p:spPr bwMode="auto">
          <a:xfrm>
            <a:off x="3389842" y="2122266"/>
            <a:ext cx="1273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tx1"/>
              </a:buClr>
              <a:buChar char="»"/>
              <a:defRPr sz="2400">
                <a:solidFill>
                  <a:schemeClr val="tx1"/>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tx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800" dirty="0">
                <a:solidFill>
                  <a:schemeClr val="bg1"/>
                </a:solidFill>
                <a:latin typeface="Arial" panose="020B0604020202020204" pitchFamily="34" charset="0"/>
              </a:rPr>
              <a:t>Statistics</a:t>
            </a:r>
          </a:p>
        </p:txBody>
      </p:sp>
      <p:sp>
        <p:nvSpPr>
          <p:cNvPr id="8" name="TextBox 8"/>
          <p:cNvSpPr txBox="1">
            <a:spLocks noChangeArrowheads="1"/>
          </p:cNvSpPr>
          <p:nvPr/>
        </p:nvSpPr>
        <p:spPr bwMode="auto">
          <a:xfrm>
            <a:off x="6358387" y="1983360"/>
            <a:ext cx="12223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tx1"/>
              </a:buClr>
              <a:buChar char="»"/>
              <a:defRPr sz="2400">
                <a:solidFill>
                  <a:schemeClr val="tx1"/>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tx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800" dirty="0">
                <a:solidFill>
                  <a:schemeClr val="bg1"/>
                </a:solidFill>
                <a:latin typeface="Arial" panose="020B0604020202020204" pitchFamily="34" charset="0"/>
              </a:rPr>
              <a:t>Computer </a:t>
            </a:r>
          </a:p>
          <a:p>
            <a:pPr>
              <a:spcBef>
                <a:spcPct val="0"/>
              </a:spcBef>
              <a:buClrTx/>
              <a:buSzTx/>
              <a:buFontTx/>
              <a:buNone/>
            </a:pPr>
            <a:r>
              <a:rPr lang="en-US" altLang="en-US" sz="1800" dirty="0">
                <a:solidFill>
                  <a:schemeClr val="bg1"/>
                </a:solidFill>
                <a:latin typeface="Arial" panose="020B0604020202020204" pitchFamily="34" charset="0"/>
              </a:rPr>
              <a:t>Science</a:t>
            </a:r>
          </a:p>
        </p:txBody>
      </p:sp>
      <p:sp>
        <p:nvSpPr>
          <p:cNvPr id="9" name="TextBox 9"/>
          <p:cNvSpPr txBox="1">
            <a:spLocks noChangeArrowheads="1"/>
          </p:cNvSpPr>
          <p:nvPr/>
        </p:nvSpPr>
        <p:spPr bwMode="auto">
          <a:xfrm>
            <a:off x="5047192" y="1844235"/>
            <a:ext cx="10604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tx1"/>
              </a:buClr>
              <a:buChar char="»"/>
              <a:defRPr sz="2400">
                <a:solidFill>
                  <a:schemeClr val="tx1"/>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tx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dirty="0">
                <a:solidFill>
                  <a:schemeClr val="bg1"/>
                </a:solidFill>
                <a:latin typeface="Arial" panose="020B0604020202020204" pitchFamily="34" charset="0"/>
              </a:rPr>
              <a:t>Data </a:t>
            </a:r>
          </a:p>
          <a:p>
            <a:pPr algn="ctr">
              <a:spcBef>
                <a:spcPct val="0"/>
              </a:spcBef>
              <a:buClrTx/>
              <a:buSzTx/>
              <a:buFontTx/>
              <a:buNone/>
            </a:pPr>
            <a:r>
              <a:rPr lang="en-US" altLang="en-US" sz="1800" dirty="0">
                <a:solidFill>
                  <a:schemeClr val="bg1"/>
                </a:solidFill>
                <a:latin typeface="Arial" panose="020B0604020202020204" pitchFamily="34" charset="0"/>
              </a:rPr>
              <a:t>Science</a:t>
            </a:r>
          </a:p>
        </p:txBody>
      </p:sp>
    </p:spTree>
    <p:extLst>
      <p:ext uri="{BB962C8B-B14F-4D97-AF65-F5344CB8AC3E}">
        <p14:creationId xmlns:p14="http://schemas.microsoft.com/office/powerpoint/2010/main" val="1087122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 (some of) your Statistics and Actuarial Science Advisors</a:t>
            </a:r>
          </a:p>
        </p:txBody>
      </p:sp>
      <p:sp>
        <p:nvSpPr>
          <p:cNvPr id="3" name="Content Placeholder 2"/>
          <p:cNvSpPr>
            <a:spLocks noGrp="1"/>
          </p:cNvSpPr>
          <p:nvPr>
            <p:ph idx="1"/>
          </p:nvPr>
        </p:nvSpPr>
        <p:spPr/>
        <p:txBody>
          <a:bodyPr/>
          <a:lstStyle/>
          <a:p>
            <a:pPr eaLnBrk="1" hangingPunct="1">
              <a:spcBef>
                <a:spcPts val="1000"/>
              </a:spcBef>
              <a:buFont typeface="Wingdings" panose="05000000000000000000" pitchFamily="2" charset="2"/>
              <a:buChar char="§"/>
              <a:defRPr/>
            </a:pPr>
            <a:r>
              <a:rPr lang="en-US" altLang="en-US" dirty="0"/>
              <a:t>Emily Kozlowski – Continuing Lecturer, Head ActSci advisor, Waterloo alumni, twice (</a:t>
            </a:r>
            <a:r>
              <a:rPr lang="en-US" altLang="en-US" dirty="0" err="1"/>
              <a:t>BMath</a:t>
            </a:r>
            <a:r>
              <a:rPr lang="en-US" altLang="en-US" dirty="0"/>
              <a:t> &amp; </a:t>
            </a:r>
            <a:r>
              <a:rPr lang="en-US" altLang="en-US" dirty="0" err="1"/>
              <a:t>MMath</a:t>
            </a:r>
            <a:r>
              <a:rPr lang="en-US" altLang="en-US" dirty="0"/>
              <a:t>), in Actuarial Science, and an associate in the SOA &amp; CIA.</a:t>
            </a:r>
          </a:p>
          <a:p>
            <a:pPr>
              <a:spcBef>
                <a:spcPts val="1000"/>
              </a:spcBef>
              <a:buFont typeface="Wingdings" panose="05000000000000000000" pitchFamily="2" charset="2"/>
              <a:buChar char="§"/>
              <a:defRPr/>
            </a:pPr>
            <a:r>
              <a:rPr lang="en-US" altLang="en-US" dirty="0"/>
              <a:t>Riley Metzger – Continuing Lecturer, Head Stat advisor, and Waterloo alumni, twice (</a:t>
            </a:r>
            <a:r>
              <a:rPr lang="en-US" altLang="en-US" dirty="0" err="1"/>
              <a:t>BMath</a:t>
            </a:r>
            <a:r>
              <a:rPr lang="en-US" altLang="en-US" dirty="0"/>
              <a:t> &amp; </a:t>
            </a:r>
            <a:r>
              <a:rPr lang="en-US" altLang="en-US" dirty="0" err="1"/>
              <a:t>MMath</a:t>
            </a:r>
            <a:r>
              <a:rPr lang="en-US" altLang="en-US" dirty="0"/>
              <a:t>), in Statistics.</a:t>
            </a:r>
          </a:p>
          <a:p>
            <a:pPr eaLnBrk="1" hangingPunct="1">
              <a:spcBef>
                <a:spcPts val="1000"/>
              </a:spcBef>
              <a:buFont typeface="Wingdings" panose="05000000000000000000" pitchFamily="2" charset="2"/>
              <a:buChar char="§"/>
              <a:defRPr/>
            </a:pPr>
            <a:endParaRPr lang="en-US" altLang="en-US"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2</a:t>
            </a:fld>
            <a:endParaRPr lang="en-US" dirty="0"/>
          </a:p>
        </p:txBody>
      </p:sp>
    </p:spTree>
    <p:extLst>
      <p:ext uri="{BB962C8B-B14F-4D97-AF65-F5344CB8AC3E}">
        <p14:creationId xmlns:p14="http://schemas.microsoft.com/office/powerpoint/2010/main" val="44320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F07C6-848C-E4CC-188C-8261FF80F848}"/>
              </a:ext>
            </a:extLst>
          </p:cNvPr>
          <p:cNvSpPr>
            <a:spLocks noGrp="1"/>
          </p:cNvSpPr>
          <p:nvPr>
            <p:ph type="title"/>
          </p:nvPr>
        </p:nvSpPr>
        <p:spPr/>
        <p:txBody>
          <a:bodyPr/>
          <a:lstStyle/>
          <a:p>
            <a:r>
              <a:rPr lang="en-US" dirty="0" err="1"/>
              <a:t>BMath</a:t>
            </a:r>
            <a:r>
              <a:rPr lang="en-US" dirty="0"/>
              <a:t> Data Science FAQs:  BCS vs BMATH</a:t>
            </a:r>
          </a:p>
        </p:txBody>
      </p:sp>
      <p:sp>
        <p:nvSpPr>
          <p:cNvPr id="3" name="Content Placeholder 2">
            <a:extLst>
              <a:ext uri="{FF2B5EF4-FFF2-40B4-BE49-F238E27FC236}">
                <a16:creationId xmlns:a16="http://schemas.microsoft.com/office/drawing/2014/main" id="{44475DA3-4874-3A66-BBC1-62EE5DCBA3FB}"/>
              </a:ext>
            </a:extLst>
          </p:cNvPr>
          <p:cNvSpPr>
            <a:spLocks noGrp="1"/>
          </p:cNvSpPr>
          <p:nvPr>
            <p:ph idx="1"/>
          </p:nvPr>
        </p:nvSpPr>
        <p:spPr>
          <a:xfrm>
            <a:off x="259882" y="1403276"/>
            <a:ext cx="11569729" cy="5182370"/>
          </a:xfrm>
        </p:spPr>
        <p:txBody>
          <a:bodyPr>
            <a:normAutofit/>
          </a:bodyPr>
          <a:lstStyle/>
          <a:p>
            <a:r>
              <a:rPr lang="en-US" dirty="0"/>
              <a:t>How is </a:t>
            </a:r>
            <a:r>
              <a:rPr lang="en-US" dirty="0" err="1"/>
              <a:t>BMath</a:t>
            </a:r>
            <a:r>
              <a:rPr lang="en-US" dirty="0"/>
              <a:t> Data Science different from BCS Data Science?</a:t>
            </a:r>
          </a:p>
          <a:p>
            <a:pPr lvl="1"/>
            <a:r>
              <a:rPr lang="en-US" dirty="0"/>
              <a:t>BCS student is a CS major with some Statistics, and as such has access to any CS course. </a:t>
            </a:r>
            <a:r>
              <a:rPr lang="en-US" dirty="0" err="1"/>
              <a:t>BMathDS</a:t>
            </a:r>
            <a:r>
              <a:rPr lang="en-US" dirty="0"/>
              <a:t> is a Statistics degree with added CS. It does not let you into any CS course, but restricts you to the list of available courses.</a:t>
            </a:r>
          </a:p>
          <a:p>
            <a:pPr lvl="1"/>
            <a:r>
              <a:rPr lang="en-US" dirty="0"/>
              <a:t>BCS has a depth and breadth requirement.  </a:t>
            </a:r>
            <a:r>
              <a:rPr lang="en-US" dirty="0" err="1"/>
              <a:t>BMath</a:t>
            </a:r>
            <a:r>
              <a:rPr lang="en-US" dirty="0"/>
              <a:t> does not.  </a:t>
            </a:r>
          </a:p>
          <a:p>
            <a:pPr lvl="1"/>
            <a:r>
              <a:rPr lang="en-US" dirty="0"/>
              <a:t>BCS allows you any communication list 2 course.  </a:t>
            </a:r>
            <a:r>
              <a:rPr lang="en-US" dirty="0" err="1"/>
              <a:t>BMath</a:t>
            </a:r>
            <a:r>
              <a:rPr lang="en-US" dirty="0"/>
              <a:t> restricts your communication list 2 course to ENGL 378.</a:t>
            </a:r>
          </a:p>
        </p:txBody>
      </p:sp>
      <p:sp>
        <p:nvSpPr>
          <p:cNvPr id="5" name="Slide Number Placeholder 4">
            <a:extLst>
              <a:ext uri="{FF2B5EF4-FFF2-40B4-BE49-F238E27FC236}">
                <a16:creationId xmlns:a16="http://schemas.microsoft.com/office/drawing/2014/main" id="{3F04038D-7F77-3D27-DEC4-970F8571CE87}"/>
              </a:ext>
            </a:extLst>
          </p:cNvPr>
          <p:cNvSpPr>
            <a:spLocks noGrp="1"/>
          </p:cNvSpPr>
          <p:nvPr>
            <p:ph type="sldNum" sz="quarter" idx="12"/>
          </p:nvPr>
        </p:nvSpPr>
        <p:spPr/>
        <p:txBody>
          <a:bodyPr/>
          <a:lstStyle/>
          <a:p>
            <a:r>
              <a:rPr lang="en-US"/>
              <a:t>PAGE  </a:t>
            </a:r>
            <a:fld id="{93005692-73BE-493E-93AB-ECD6027A7652}" type="slidenum">
              <a:rPr lang="en-US" smtClean="0"/>
              <a:pPr/>
              <a:t>20</a:t>
            </a:fld>
            <a:endParaRPr lang="en-US" dirty="0"/>
          </a:p>
        </p:txBody>
      </p:sp>
    </p:spTree>
    <p:extLst>
      <p:ext uri="{BB962C8B-B14F-4D97-AF65-F5344CB8AC3E}">
        <p14:creationId xmlns:p14="http://schemas.microsoft.com/office/powerpoint/2010/main" val="283076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Admission requirements</a:t>
            </a:r>
          </a:p>
        </p:txBody>
      </p:sp>
      <p:sp>
        <p:nvSpPr>
          <p:cNvPr id="3" name="Content Placeholder 2"/>
          <p:cNvSpPr>
            <a:spLocks noGrp="1"/>
          </p:cNvSpPr>
          <p:nvPr>
            <p:ph sz="half" idx="1"/>
          </p:nvPr>
        </p:nvSpPr>
        <p:spPr>
          <a:xfrm>
            <a:off x="259882" y="1961322"/>
            <a:ext cx="11375527" cy="4042314"/>
          </a:xfrm>
        </p:spPr>
        <p:txBody>
          <a:bodyPr>
            <a:normAutofit/>
          </a:bodyPr>
          <a:lstStyle/>
          <a:p>
            <a:r>
              <a:rPr lang="en-US" dirty="0" err="1"/>
              <a:t>BMath</a:t>
            </a:r>
            <a:r>
              <a:rPr lang="en-US" dirty="0"/>
              <a:t> Data Science</a:t>
            </a:r>
          </a:p>
          <a:p>
            <a:pPr lvl="1"/>
            <a:r>
              <a:rPr lang="en-US" dirty="0"/>
              <a:t>MAV of 65%+, CS average of 70%+, completed or taking CS 136</a:t>
            </a:r>
          </a:p>
          <a:p>
            <a:pPr lvl="1"/>
            <a:r>
              <a:rPr lang="en-US" b="1" u="sng" dirty="0"/>
              <a:t>Competitive</a:t>
            </a:r>
            <a:r>
              <a:rPr lang="en-US" dirty="0"/>
              <a:t> entry (~16 per term = 50 per year) meaning the acceptance cut-offs above depend on the students who apply that term</a:t>
            </a:r>
          </a:p>
        </p:txBody>
      </p:sp>
      <p:sp>
        <p:nvSpPr>
          <p:cNvPr id="5" name="Footer Placeholder 4"/>
          <p:cNvSpPr>
            <a:spLocks noGrp="1"/>
          </p:cNvSpPr>
          <p:nvPr>
            <p:ph type="ftr" sz="quarter" idx="11"/>
          </p:nvPr>
        </p:nvSpPr>
        <p:spPr>
          <a:xfrm>
            <a:off x="1753831" y="1245534"/>
            <a:ext cx="8684337" cy="250337"/>
          </a:xfrm>
        </p:spPr>
        <p:txBody>
          <a:bodyPr/>
          <a:lstStyle/>
          <a:p>
            <a:r>
              <a:rPr lang="en-US" sz="1400" b="1" dirty="0"/>
              <a:t>All our plans are 2A entry, i.e. you need to have passed a minimum of 10 courses.</a:t>
            </a:r>
          </a:p>
        </p:txBody>
      </p:sp>
      <p:sp>
        <p:nvSpPr>
          <p:cNvPr id="6" name="Slide Number Placeholder 5"/>
          <p:cNvSpPr>
            <a:spLocks noGrp="1"/>
          </p:cNvSpPr>
          <p:nvPr>
            <p:ph type="sldNum" sz="quarter" idx="12"/>
          </p:nvPr>
        </p:nvSpPr>
        <p:spPr/>
        <p:txBody>
          <a:bodyPr/>
          <a:lstStyle/>
          <a:p>
            <a:r>
              <a:rPr lang="en-US" dirty="0"/>
              <a:t>PAGE  </a:t>
            </a:r>
            <a:fld id="{93005692-73BE-493E-93AB-ECD6027A7652}" type="slidenum">
              <a:rPr lang="en-US" smtClean="0"/>
              <a:pPr/>
              <a:t>21</a:t>
            </a:fld>
            <a:endParaRPr lang="en-US" dirty="0"/>
          </a:p>
        </p:txBody>
      </p:sp>
    </p:spTree>
    <p:extLst>
      <p:ext uri="{BB962C8B-B14F-4D97-AF65-F5344CB8AC3E}">
        <p14:creationId xmlns:p14="http://schemas.microsoft.com/office/powerpoint/2010/main" val="180506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F07C6-848C-E4CC-188C-8261FF80F848}"/>
              </a:ext>
            </a:extLst>
          </p:cNvPr>
          <p:cNvSpPr>
            <a:spLocks noGrp="1"/>
          </p:cNvSpPr>
          <p:nvPr>
            <p:ph type="title"/>
          </p:nvPr>
        </p:nvSpPr>
        <p:spPr/>
        <p:txBody>
          <a:bodyPr/>
          <a:lstStyle/>
          <a:p>
            <a:r>
              <a:rPr lang="en-US" dirty="0" err="1"/>
              <a:t>BMath</a:t>
            </a:r>
            <a:r>
              <a:rPr lang="en-US" dirty="0"/>
              <a:t> Data Science FAQs:  APPLICATIONS</a:t>
            </a:r>
          </a:p>
        </p:txBody>
      </p:sp>
      <p:sp>
        <p:nvSpPr>
          <p:cNvPr id="3" name="Content Placeholder 2">
            <a:extLst>
              <a:ext uri="{FF2B5EF4-FFF2-40B4-BE49-F238E27FC236}">
                <a16:creationId xmlns:a16="http://schemas.microsoft.com/office/drawing/2014/main" id="{44475DA3-4874-3A66-BBC1-62EE5DCBA3FB}"/>
              </a:ext>
            </a:extLst>
          </p:cNvPr>
          <p:cNvSpPr>
            <a:spLocks noGrp="1"/>
          </p:cNvSpPr>
          <p:nvPr>
            <p:ph idx="1"/>
          </p:nvPr>
        </p:nvSpPr>
        <p:spPr>
          <a:xfrm>
            <a:off x="259882" y="1152939"/>
            <a:ext cx="11569729" cy="5182370"/>
          </a:xfrm>
        </p:spPr>
        <p:txBody>
          <a:bodyPr>
            <a:normAutofit fontScale="77500" lnSpcReduction="20000"/>
          </a:bodyPr>
          <a:lstStyle/>
          <a:p>
            <a:r>
              <a:rPr lang="en-US" dirty="0"/>
              <a:t>Applications</a:t>
            </a:r>
          </a:p>
          <a:p>
            <a:pPr lvl="1"/>
            <a:r>
              <a:rPr lang="en-US" b="1" dirty="0"/>
              <a:t>When do you apply?  </a:t>
            </a:r>
          </a:p>
          <a:p>
            <a:pPr marL="457200" lvl="1" indent="0">
              <a:buNone/>
            </a:pPr>
            <a:r>
              <a:rPr lang="en-US" dirty="0"/>
              <a:t>Are you taking CS 136 or have you already passed it?  Will you have 10 passed courses by the </a:t>
            </a:r>
          </a:p>
          <a:p>
            <a:pPr marL="457200" lvl="1" indent="0">
              <a:buNone/>
            </a:pPr>
            <a:r>
              <a:rPr lang="en-US" dirty="0"/>
              <a:t>end of term?  Are you currently in lectures?</a:t>
            </a:r>
          </a:p>
          <a:p>
            <a:pPr marL="457200" lvl="1" indent="0">
              <a:buNone/>
            </a:pPr>
            <a:r>
              <a:rPr lang="en-US" dirty="0"/>
              <a:t>Then you can apply by filling out our online form.  It is really quick and only requires you to give your name and IDs.</a:t>
            </a:r>
          </a:p>
          <a:p>
            <a:pPr lvl="1"/>
            <a:r>
              <a:rPr lang="en-US" b="1" dirty="0"/>
              <a:t>When can you not apply?  </a:t>
            </a:r>
          </a:p>
          <a:p>
            <a:pPr marL="457200" lvl="1" indent="0">
              <a:buNone/>
            </a:pPr>
            <a:r>
              <a:rPr lang="en-US" dirty="0"/>
              <a:t>If you do not have CS 136 OR it is during our black out period (from the end of lectures until results are communicated to applicants).</a:t>
            </a:r>
          </a:p>
          <a:p>
            <a:pPr lvl="1"/>
            <a:r>
              <a:rPr lang="en-US" b="1" dirty="0"/>
              <a:t>When do you learn your results?  </a:t>
            </a:r>
          </a:p>
          <a:p>
            <a:pPr marL="457200" lvl="1" indent="0">
              <a:buNone/>
            </a:pPr>
            <a:r>
              <a:rPr lang="en-US" dirty="0"/>
              <a:t>In the first month of the NEXT term.  This </a:t>
            </a:r>
            <a:r>
              <a:rPr lang="en-US" b="1" dirty="0"/>
              <a:t>may</a:t>
            </a:r>
            <a:r>
              <a:rPr lang="en-US" dirty="0"/>
              <a:t> be after the add period of courses.  </a:t>
            </a:r>
          </a:p>
          <a:p>
            <a:pPr marL="457200" lvl="1" indent="0">
              <a:buNone/>
            </a:pPr>
            <a:r>
              <a:rPr lang="en-US" dirty="0"/>
              <a:t> </a:t>
            </a:r>
          </a:p>
          <a:p>
            <a:pPr marL="457200" lvl="1" indent="0">
              <a:buNone/>
            </a:pPr>
            <a:endParaRPr lang="en-US" dirty="0"/>
          </a:p>
          <a:p>
            <a:pPr marL="0" indent="0">
              <a:buNone/>
            </a:pPr>
            <a:r>
              <a:rPr lang="en-US" dirty="0"/>
              <a:t>	</a:t>
            </a:r>
          </a:p>
        </p:txBody>
      </p:sp>
      <p:sp>
        <p:nvSpPr>
          <p:cNvPr id="5" name="Slide Number Placeholder 4">
            <a:extLst>
              <a:ext uri="{FF2B5EF4-FFF2-40B4-BE49-F238E27FC236}">
                <a16:creationId xmlns:a16="http://schemas.microsoft.com/office/drawing/2014/main" id="{3F04038D-7F77-3D27-DEC4-970F8571CE87}"/>
              </a:ext>
            </a:extLst>
          </p:cNvPr>
          <p:cNvSpPr>
            <a:spLocks noGrp="1"/>
          </p:cNvSpPr>
          <p:nvPr>
            <p:ph type="sldNum" sz="quarter" idx="12"/>
          </p:nvPr>
        </p:nvSpPr>
        <p:spPr/>
        <p:txBody>
          <a:bodyPr/>
          <a:lstStyle/>
          <a:p>
            <a:r>
              <a:rPr lang="en-US"/>
              <a:t>PAGE  </a:t>
            </a:r>
            <a:fld id="{93005692-73BE-493E-93AB-ECD6027A7652}" type="slidenum">
              <a:rPr lang="en-US" smtClean="0"/>
              <a:pPr/>
              <a:t>22</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20434627"/>
              </p:ext>
            </p:extLst>
          </p:nvPr>
        </p:nvGraphicFramePr>
        <p:xfrm>
          <a:off x="927651" y="4851949"/>
          <a:ext cx="11065565" cy="1483360"/>
        </p:xfrm>
        <a:graphic>
          <a:graphicData uri="http://schemas.openxmlformats.org/drawingml/2006/table">
            <a:tbl>
              <a:tblPr firstRow="1" bandRow="1">
                <a:tableStyleId>{5C22544A-7EE6-4342-B048-85BDC9FD1C3A}</a:tableStyleId>
              </a:tblPr>
              <a:tblGrid>
                <a:gridCol w="5406888">
                  <a:extLst>
                    <a:ext uri="{9D8B030D-6E8A-4147-A177-3AD203B41FA5}">
                      <a16:colId xmlns:a16="http://schemas.microsoft.com/office/drawing/2014/main" val="20000"/>
                    </a:ext>
                  </a:extLst>
                </a:gridCol>
                <a:gridCol w="5658677">
                  <a:extLst>
                    <a:ext uri="{9D8B030D-6E8A-4147-A177-3AD203B41FA5}">
                      <a16:colId xmlns:a16="http://schemas.microsoft.com/office/drawing/2014/main" val="20001"/>
                    </a:ext>
                  </a:extLst>
                </a:gridCol>
              </a:tblGrid>
              <a:tr h="370840">
                <a:tc>
                  <a:txBody>
                    <a:bodyPr/>
                    <a:lstStyle/>
                    <a:p>
                      <a:r>
                        <a:rPr lang="en-US" dirty="0"/>
                        <a:t>Application Received During Lecture</a:t>
                      </a:r>
                      <a:r>
                        <a:rPr lang="en-US" baseline="0" dirty="0"/>
                        <a:t> Period</a:t>
                      </a:r>
                      <a:endParaRPr lang="en-US" dirty="0"/>
                    </a:p>
                  </a:txBody>
                  <a:tcPr/>
                </a:tc>
                <a:tc>
                  <a:txBody>
                    <a:bodyPr/>
                    <a:lstStyle/>
                    <a:p>
                      <a:r>
                        <a:rPr lang="en-US" dirty="0"/>
                        <a:t>Results Communicated</a:t>
                      </a:r>
                      <a:r>
                        <a:rPr lang="en-US" baseline="0" dirty="0"/>
                        <a:t> to Applicants</a:t>
                      </a:r>
                      <a:endParaRPr lang="en-US" dirty="0"/>
                    </a:p>
                  </a:txBody>
                  <a:tcPr/>
                </a:tc>
                <a:extLst>
                  <a:ext uri="{0D108BD9-81ED-4DB2-BD59-A6C34878D82A}">
                    <a16:rowId xmlns:a16="http://schemas.microsoft.com/office/drawing/2014/main" val="10000"/>
                  </a:ext>
                </a:extLst>
              </a:tr>
              <a:tr h="370840">
                <a:tc>
                  <a:txBody>
                    <a:bodyPr/>
                    <a:lstStyle/>
                    <a:p>
                      <a:r>
                        <a:rPr lang="en-US" dirty="0"/>
                        <a:t>Fall Term</a:t>
                      </a:r>
                    </a:p>
                  </a:txBody>
                  <a:tcPr/>
                </a:tc>
                <a:tc>
                  <a:txBody>
                    <a:bodyPr/>
                    <a:lstStyle/>
                    <a:p>
                      <a:r>
                        <a:rPr lang="en-US" dirty="0"/>
                        <a:t>By end of </a:t>
                      </a:r>
                      <a:r>
                        <a:rPr lang="en-US" baseline="0" dirty="0"/>
                        <a:t>Jan</a:t>
                      </a:r>
                      <a:endParaRPr lang="en-US" dirty="0"/>
                    </a:p>
                  </a:txBody>
                  <a:tcPr/>
                </a:tc>
                <a:extLst>
                  <a:ext uri="{0D108BD9-81ED-4DB2-BD59-A6C34878D82A}">
                    <a16:rowId xmlns:a16="http://schemas.microsoft.com/office/drawing/2014/main" val="10001"/>
                  </a:ext>
                </a:extLst>
              </a:tr>
              <a:tr h="370840">
                <a:tc>
                  <a:txBody>
                    <a:bodyPr/>
                    <a:lstStyle/>
                    <a:p>
                      <a:r>
                        <a:rPr lang="en-US" dirty="0"/>
                        <a:t>Winter</a:t>
                      </a:r>
                      <a:r>
                        <a:rPr lang="en-US" baseline="0" dirty="0"/>
                        <a:t> Term</a:t>
                      </a:r>
                      <a:endParaRPr lang="en-US" dirty="0"/>
                    </a:p>
                  </a:txBody>
                  <a:tcPr/>
                </a:tc>
                <a:tc>
                  <a:txBody>
                    <a:bodyPr/>
                    <a:lstStyle/>
                    <a:p>
                      <a:r>
                        <a:rPr lang="en-US" dirty="0"/>
                        <a:t>By end of </a:t>
                      </a:r>
                      <a:r>
                        <a:rPr lang="en-US" baseline="0" dirty="0"/>
                        <a:t> May</a:t>
                      </a:r>
                      <a:endParaRPr lang="en-US" dirty="0"/>
                    </a:p>
                  </a:txBody>
                  <a:tcPr/>
                </a:tc>
                <a:extLst>
                  <a:ext uri="{0D108BD9-81ED-4DB2-BD59-A6C34878D82A}">
                    <a16:rowId xmlns:a16="http://schemas.microsoft.com/office/drawing/2014/main" val="10002"/>
                  </a:ext>
                </a:extLst>
              </a:tr>
              <a:tr h="370840">
                <a:tc>
                  <a:txBody>
                    <a:bodyPr/>
                    <a:lstStyle/>
                    <a:p>
                      <a:r>
                        <a:rPr lang="en-US" dirty="0"/>
                        <a:t>Spring Term</a:t>
                      </a:r>
                    </a:p>
                  </a:txBody>
                  <a:tcPr/>
                </a:tc>
                <a:tc>
                  <a:txBody>
                    <a:bodyPr/>
                    <a:lstStyle/>
                    <a:p>
                      <a:r>
                        <a:rPr lang="en-US" dirty="0"/>
                        <a:t>By end of </a:t>
                      </a:r>
                      <a:r>
                        <a:rPr lang="en-US" baseline="0" dirty="0"/>
                        <a:t>Sept</a:t>
                      </a:r>
                      <a:endParaRPr lang="en-US" dirty="0"/>
                    </a:p>
                  </a:txBody>
                  <a:tcPr/>
                </a:tc>
                <a:extLst>
                  <a:ext uri="{0D108BD9-81ED-4DB2-BD59-A6C34878D82A}">
                    <a16:rowId xmlns:a16="http://schemas.microsoft.com/office/drawing/2014/main" val="10003"/>
                  </a:ext>
                </a:extLst>
              </a:tr>
            </a:tbl>
          </a:graphicData>
        </a:graphic>
      </p:graphicFrame>
      <p:pic>
        <p:nvPicPr>
          <p:cNvPr id="8" name="Picture 7" descr="A qr code on a white background&#10;&#10;Description automatically generated">
            <a:extLst>
              <a:ext uri="{FF2B5EF4-FFF2-40B4-BE49-F238E27FC236}">
                <a16:creationId xmlns:a16="http://schemas.microsoft.com/office/drawing/2014/main" id="{F3D7E7F8-FA32-35E0-5157-621459B318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2743" y="434108"/>
            <a:ext cx="2279374" cy="2279374"/>
          </a:xfrm>
          <a:prstGeom prst="rect">
            <a:avLst/>
          </a:prstGeom>
        </p:spPr>
      </p:pic>
    </p:spTree>
    <p:extLst>
      <p:ext uri="{BB962C8B-B14F-4D97-AF65-F5344CB8AC3E}">
        <p14:creationId xmlns:p14="http://schemas.microsoft.com/office/powerpoint/2010/main" val="194519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F07C6-848C-E4CC-188C-8261FF80F848}"/>
              </a:ext>
            </a:extLst>
          </p:cNvPr>
          <p:cNvSpPr>
            <a:spLocks noGrp="1"/>
          </p:cNvSpPr>
          <p:nvPr>
            <p:ph type="title"/>
          </p:nvPr>
        </p:nvSpPr>
        <p:spPr/>
        <p:txBody>
          <a:bodyPr/>
          <a:lstStyle/>
          <a:p>
            <a:r>
              <a:rPr lang="en-US" dirty="0" err="1"/>
              <a:t>BMath</a:t>
            </a:r>
            <a:r>
              <a:rPr lang="en-US" dirty="0"/>
              <a:t> Data Science FAQs:  ADMISSION AVERAGES</a:t>
            </a:r>
          </a:p>
        </p:txBody>
      </p:sp>
      <p:sp>
        <p:nvSpPr>
          <p:cNvPr id="3" name="Content Placeholder 2">
            <a:extLst>
              <a:ext uri="{FF2B5EF4-FFF2-40B4-BE49-F238E27FC236}">
                <a16:creationId xmlns:a16="http://schemas.microsoft.com/office/drawing/2014/main" id="{44475DA3-4874-3A66-BBC1-62EE5DCBA3FB}"/>
              </a:ext>
            </a:extLst>
          </p:cNvPr>
          <p:cNvSpPr>
            <a:spLocks noGrp="1"/>
          </p:cNvSpPr>
          <p:nvPr>
            <p:ph idx="1"/>
          </p:nvPr>
        </p:nvSpPr>
        <p:spPr>
          <a:xfrm>
            <a:off x="259882" y="1403276"/>
            <a:ext cx="11569729" cy="5182370"/>
          </a:xfrm>
        </p:spPr>
        <p:txBody>
          <a:bodyPr>
            <a:normAutofit/>
          </a:bodyPr>
          <a:lstStyle/>
          <a:p>
            <a:r>
              <a:rPr lang="en-US" dirty="0"/>
              <a:t>What was the latest admission averages?</a:t>
            </a:r>
          </a:p>
          <a:p>
            <a:pPr lvl="1"/>
            <a:r>
              <a:rPr lang="en-US" dirty="0">
                <a:solidFill>
                  <a:srgbClr val="FF0000"/>
                </a:solidFill>
              </a:rPr>
              <a:t>Each term the admission averages differ</a:t>
            </a:r>
            <a:r>
              <a:rPr lang="en-US" dirty="0"/>
              <a:t> as the plan is competitive.</a:t>
            </a:r>
          </a:p>
          <a:p>
            <a:pPr lvl="1"/>
            <a:r>
              <a:rPr lang="en-US" dirty="0"/>
              <a:t>We look at 3 averages on a minimum of 10 courses:  </a:t>
            </a:r>
          </a:p>
          <a:p>
            <a:pPr lvl="2"/>
            <a:r>
              <a:rPr lang="en-US" dirty="0"/>
              <a:t>CAV (cumulative or overall average).  This is the average of every course you take that has a numeric grade.</a:t>
            </a:r>
          </a:p>
          <a:p>
            <a:pPr lvl="2"/>
            <a:r>
              <a:rPr lang="en-US" dirty="0"/>
              <a:t>Math MAV (Math major average).  This is all of your courses offered by the faculty including CS 115, MATH 135, MATH 137, etc.</a:t>
            </a:r>
          </a:p>
          <a:p>
            <a:pPr lvl="2"/>
            <a:r>
              <a:rPr lang="en-US" dirty="0"/>
              <a:t>CS MAV (CS major average).  This does not include any course below CS 136.  Nor does it include non CS major courses such as CS 231.    </a:t>
            </a:r>
          </a:p>
          <a:p>
            <a:pPr lvl="1"/>
            <a:r>
              <a:rPr lang="en-US" b="1" dirty="0"/>
              <a:t>This past Sept </a:t>
            </a:r>
            <a:r>
              <a:rPr lang="en-US" dirty="0"/>
              <a:t>the CAV was </a:t>
            </a:r>
            <a:r>
              <a:rPr lang="en-US" b="1" dirty="0">
                <a:solidFill>
                  <a:srgbClr val="FF0000"/>
                </a:solidFill>
              </a:rPr>
              <a:t>at least 86 </a:t>
            </a:r>
            <a:r>
              <a:rPr lang="en-US" dirty="0"/>
              <a:t>for incoming students.  We then wanted the other two averages to be “high”.  </a:t>
            </a:r>
          </a:p>
        </p:txBody>
      </p:sp>
      <p:sp>
        <p:nvSpPr>
          <p:cNvPr id="5" name="Slide Number Placeholder 4">
            <a:extLst>
              <a:ext uri="{FF2B5EF4-FFF2-40B4-BE49-F238E27FC236}">
                <a16:creationId xmlns:a16="http://schemas.microsoft.com/office/drawing/2014/main" id="{3F04038D-7F77-3D27-DEC4-970F8571CE87}"/>
              </a:ext>
            </a:extLst>
          </p:cNvPr>
          <p:cNvSpPr>
            <a:spLocks noGrp="1"/>
          </p:cNvSpPr>
          <p:nvPr>
            <p:ph type="sldNum" sz="quarter" idx="12"/>
          </p:nvPr>
        </p:nvSpPr>
        <p:spPr/>
        <p:txBody>
          <a:bodyPr/>
          <a:lstStyle/>
          <a:p>
            <a:r>
              <a:rPr lang="en-US"/>
              <a:t>PAGE  </a:t>
            </a:r>
            <a:fld id="{93005692-73BE-493E-93AB-ECD6027A7652}" type="slidenum">
              <a:rPr lang="en-US" smtClean="0"/>
              <a:pPr/>
              <a:t>23</a:t>
            </a:fld>
            <a:endParaRPr lang="en-US" dirty="0"/>
          </a:p>
        </p:txBody>
      </p:sp>
    </p:spTree>
    <p:extLst>
      <p:ext uri="{BB962C8B-B14F-4D97-AF65-F5344CB8AC3E}">
        <p14:creationId xmlns:p14="http://schemas.microsoft.com/office/powerpoint/2010/main" val="407234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F07C6-848C-E4CC-188C-8261FF80F848}"/>
              </a:ext>
            </a:extLst>
          </p:cNvPr>
          <p:cNvSpPr>
            <a:spLocks noGrp="1"/>
          </p:cNvSpPr>
          <p:nvPr>
            <p:ph type="title"/>
          </p:nvPr>
        </p:nvSpPr>
        <p:spPr/>
        <p:txBody>
          <a:bodyPr/>
          <a:lstStyle/>
          <a:p>
            <a:r>
              <a:rPr lang="en-US" dirty="0" err="1"/>
              <a:t>BMath</a:t>
            </a:r>
            <a:r>
              <a:rPr lang="en-US" dirty="0"/>
              <a:t> Data Science FAQs:  NOT ACCEPTED?</a:t>
            </a:r>
          </a:p>
        </p:txBody>
      </p:sp>
      <p:sp>
        <p:nvSpPr>
          <p:cNvPr id="3" name="Content Placeholder 2">
            <a:extLst>
              <a:ext uri="{FF2B5EF4-FFF2-40B4-BE49-F238E27FC236}">
                <a16:creationId xmlns:a16="http://schemas.microsoft.com/office/drawing/2014/main" id="{44475DA3-4874-3A66-BBC1-62EE5DCBA3FB}"/>
              </a:ext>
            </a:extLst>
          </p:cNvPr>
          <p:cNvSpPr>
            <a:spLocks noGrp="1"/>
          </p:cNvSpPr>
          <p:nvPr>
            <p:ph idx="1"/>
          </p:nvPr>
        </p:nvSpPr>
        <p:spPr>
          <a:xfrm>
            <a:off x="259882" y="1152939"/>
            <a:ext cx="11569729" cy="5182370"/>
          </a:xfrm>
        </p:spPr>
        <p:txBody>
          <a:bodyPr>
            <a:normAutofit/>
          </a:bodyPr>
          <a:lstStyle/>
          <a:p>
            <a:endParaRPr lang="en-US" dirty="0"/>
          </a:p>
          <a:p>
            <a:r>
              <a:rPr lang="en-US" dirty="0"/>
              <a:t>I didn’t get in, can I apply again?</a:t>
            </a:r>
          </a:p>
          <a:p>
            <a:pPr lvl="1"/>
            <a:r>
              <a:rPr lang="en-US" dirty="0"/>
              <a:t>Yes, you can apply again, however it would be wise to have a back-up plan in place.</a:t>
            </a:r>
          </a:p>
          <a:p>
            <a:r>
              <a:rPr lang="en-US" dirty="0"/>
              <a:t>Other Suggestions?</a:t>
            </a:r>
          </a:p>
          <a:p>
            <a:pPr lvl="1"/>
            <a:r>
              <a:rPr lang="en-US" dirty="0"/>
              <a:t>An alternative might be a Statistics Major with a Computing Minor.  Aim to take CS 431.  </a:t>
            </a:r>
          </a:p>
          <a:p>
            <a:pPr lvl="1"/>
            <a:r>
              <a:rPr lang="en-US" dirty="0"/>
              <a:t>Another alternative might be computational math major with a concentration on Statistics and a computing minor.</a:t>
            </a:r>
          </a:p>
        </p:txBody>
      </p:sp>
      <p:sp>
        <p:nvSpPr>
          <p:cNvPr id="5" name="Slide Number Placeholder 4">
            <a:extLst>
              <a:ext uri="{FF2B5EF4-FFF2-40B4-BE49-F238E27FC236}">
                <a16:creationId xmlns:a16="http://schemas.microsoft.com/office/drawing/2014/main" id="{3F04038D-7F77-3D27-DEC4-970F8571CE87}"/>
              </a:ext>
            </a:extLst>
          </p:cNvPr>
          <p:cNvSpPr>
            <a:spLocks noGrp="1"/>
          </p:cNvSpPr>
          <p:nvPr>
            <p:ph type="sldNum" sz="quarter" idx="12"/>
          </p:nvPr>
        </p:nvSpPr>
        <p:spPr/>
        <p:txBody>
          <a:bodyPr/>
          <a:lstStyle/>
          <a:p>
            <a:r>
              <a:rPr lang="en-US"/>
              <a:t>PAGE  </a:t>
            </a:r>
            <a:fld id="{93005692-73BE-493E-93AB-ECD6027A7652}" type="slidenum">
              <a:rPr lang="en-US" smtClean="0"/>
              <a:pPr/>
              <a:t>24</a:t>
            </a:fld>
            <a:endParaRPr lang="en-US" dirty="0"/>
          </a:p>
        </p:txBody>
      </p:sp>
    </p:spTree>
    <p:extLst>
      <p:ext uri="{BB962C8B-B14F-4D97-AF65-F5344CB8AC3E}">
        <p14:creationId xmlns:p14="http://schemas.microsoft.com/office/powerpoint/2010/main" val="453747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F07C6-848C-E4CC-188C-8261FF80F848}"/>
              </a:ext>
            </a:extLst>
          </p:cNvPr>
          <p:cNvSpPr>
            <a:spLocks noGrp="1"/>
          </p:cNvSpPr>
          <p:nvPr>
            <p:ph type="title"/>
          </p:nvPr>
        </p:nvSpPr>
        <p:spPr/>
        <p:txBody>
          <a:bodyPr/>
          <a:lstStyle/>
          <a:p>
            <a:r>
              <a:rPr lang="en-US" dirty="0" err="1"/>
              <a:t>BMath</a:t>
            </a:r>
            <a:r>
              <a:rPr lang="en-US" dirty="0"/>
              <a:t> Data Science FAQs: NOT ACCEPTED?</a:t>
            </a:r>
          </a:p>
        </p:txBody>
      </p:sp>
      <p:sp>
        <p:nvSpPr>
          <p:cNvPr id="3" name="Content Placeholder 2">
            <a:extLst>
              <a:ext uri="{FF2B5EF4-FFF2-40B4-BE49-F238E27FC236}">
                <a16:creationId xmlns:a16="http://schemas.microsoft.com/office/drawing/2014/main" id="{44475DA3-4874-3A66-BBC1-62EE5DCBA3FB}"/>
              </a:ext>
            </a:extLst>
          </p:cNvPr>
          <p:cNvSpPr>
            <a:spLocks noGrp="1"/>
          </p:cNvSpPr>
          <p:nvPr>
            <p:ph idx="1"/>
          </p:nvPr>
        </p:nvSpPr>
        <p:spPr>
          <a:xfrm>
            <a:off x="259882" y="1242087"/>
            <a:ext cx="11569729" cy="5182370"/>
          </a:xfrm>
        </p:spPr>
        <p:txBody>
          <a:bodyPr>
            <a:normAutofit/>
          </a:bodyPr>
          <a:lstStyle/>
          <a:p>
            <a:endParaRPr lang="en-US" dirty="0"/>
          </a:p>
          <a:p>
            <a:r>
              <a:rPr lang="en-US" dirty="0"/>
              <a:t>Can I take less than 5 courses a term and still get into Data Science?  Can I WD a course(s)?</a:t>
            </a:r>
          </a:p>
          <a:p>
            <a:pPr lvl="1"/>
            <a:r>
              <a:rPr lang="en-US" dirty="0"/>
              <a:t>Yes you can.  However we will not accept you into the program until you have at least 10 passed courses.</a:t>
            </a:r>
          </a:p>
          <a:p>
            <a:r>
              <a:rPr lang="en-US" dirty="0"/>
              <a:t>Can I retake courses to increase my grade?</a:t>
            </a:r>
          </a:p>
          <a:p>
            <a:pPr lvl="1"/>
            <a:r>
              <a:rPr lang="en-US" dirty="0"/>
              <a:t>Yes.  However I do not recommend it.  Why?</a:t>
            </a:r>
          </a:p>
          <a:p>
            <a:pPr marL="1257300" lvl="2" indent="-342900">
              <a:buFont typeface="+mj-lt"/>
              <a:buAutoNum type="arabicPeriod"/>
            </a:pPr>
            <a:r>
              <a:rPr lang="en-US" dirty="0"/>
              <a:t>Both the original course and retaken course will be on your record.  Both courses go into your average with equal weighting.  </a:t>
            </a:r>
          </a:p>
          <a:p>
            <a:pPr marL="1257300" lvl="2" indent="-342900">
              <a:buFont typeface="+mj-lt"/>
              <a:buAutoNum type="arabicPeriod"/>
            </a:pPr>
            <a:r>
              <a:rPr lang="en-US" dirty="0"/>
              <a:t>You are allowed at most 3 attempts at any course.</a:t>
            </a:r>
          </a:p>
          <a:p>
            <a:pPr marL="1257300" lvl="2" indent="-342900">
              <a:buFont typeface="+mj-lt"/>
              <a:buAutoNum type="arabicPeriod"/>
            </a:pPr>
            <a:r>
              <a:rPr lang="en-US" dirty="0"/>
              <a:t>You will accumulate an unusable attempt.  You are allowed a maximum of 10 of these.</a:t>
            </a:r>
          </a:p>
          <a:p>
            <a:pPr marL="914400" lvl="2" indent="0">
              <a:buNone/>
            </a:pPr>
            <a:endParaRPr lang="en-US" dirty="0"/>
          </a:p>
        </p:txBody>
      </p:sp>
      <p:sp>
        <p:nvSpPr>
          <p:cNvPr id="5" name="Slide Number Placeholder 4">
            <a:extLst>
              <a:ext uri="{FF2B5EF4-FFF2-40B4-BE49-F238E27FC236}">
                <a16:creationId xmlns:a16="http://schemas.microsoft.com/office/drawing/2014/main" id="{3F04038D-7F77-3D27-DEC4-970F8571CE87}"/>
              </a:ext>
            </a:extLst>
          </p:cNvPr>
          <p:cNvSpPr>
            <a:spLocks noGrp="1"/>
          </p:cNvSpPr>
          <p:nvPr>
            <p:ph type="sldNum" sz="quarter" idx="12"/>
          </p:nvPr>
        </p:nvSpPr>
        <p:spPr/>
        <p:txBody>
          <a:bodyPr/>
          <a:lstStyle/>
          <a:p>
            <a:r>
              <a:rPr lang="en-US"/>
              <a:t>PAGE  </a:t>
            </a:r>
            <a:fld id="{93005692-73BE-493E-93AB-ECD6027A7652}" type="slidenum">
              <a:rPr lang="en-US" smtClean="0"/>
              <a:pPr/>
              <a:t>25</a:t>
            </a:fld>
            <a:endParaRPr lang="en-US" dirty="0"/>
          </a:p>
        </p:txBody>
      </p:sp>
    </p:spTree>
    <p:extLst>
      <p:ext uri="{BB962C8B-B14F-4D97-AF65-F5344CB8AC3E}">
        <p14:creationId xmlns:p14="http://schemas.microsoft.com/office/powerpoint/2010/main" val="344173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1A/1B Courses – </a:t>
            </a:r>
            <a:r>
              <a:rPr lang="en-US" dirty="0" err="1"/>
              <a:t>BMath</a:t>
            </a:r>
            <a:r>
              <a:rPr lang="en-US" dirty="0"/>
              <a:t> Data Science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02870735"/>
              </p:ext>
            </p:extLst>
          </p:nvPr>
        </p:nvGraphicFramePr>
        <p:xfrm>
          <a:off x="260350" y="1412875"/>
          <a:ext cx="11569700" cy="2494280"/>
        </p:xfrm>
        <a:graphic>
          <a:graphicData uri="http://schemas.openxmlformats.org/drawingml/2006/table">
            <a:tbl>
              <a:tblPr firstRow="1" bandRow="1">
                <a:tableStyleId>{5C22544A-7EE6-4342-B048-85BDC9FD1C3A}</a:tableStyleId>
              </a:tblPr>
              <a:tblGrid>
                <a:gridCol w="5784850">
                  <a:extLst>
                    <a:ext uri="{9D8B030D-6E8A-4147-A177-3AD203B41FA5}">
                      <a16:colId xmlns:a16="http://schemas.microsoft.com/office/drawing/2014/main" val="20000"/>
                    </a:ext>
                  </a:extLst>
                </a:gridCol>
                <a:gridCol w="5784850">
                  <a:extLst>
                    <a:ext uri="{9D8B030D-6E8A-4147-A177-3AD203B41FA5}">
                      <a16:colId xmlns:a16="http://schemas.microsoft.com/office/drawing/2014/main" val="20001"/>
                    </a:ext>
                  </a:extLst>
                </a:gridCol>
              </a:tblGrid>
              <a:tr h="370840">
                <a:tc>
                  <a:txBody>
                    <a:bodyPr/>
                    <a:lstStyle/>
                    <a:p>
                      <a:r>
                        <a:rPr lang="en-US" dirty="0"/>
                        <a:t>Fall</a:t>
                      </a:r>
                    </a:p>
                  </a:txBody>
                  <a:tcPr/>
                </a:tc>
                <a:tc>
                  <a:txBody>
                    <a:bodyPr/>
                    <a:lstStyle/>
                    <a:p>
                      <a:r>
                        <a:rPr lang="en-US" dirty="0"/>
                        <a:t>Winter</a:t>
                      </a:r>
                    </a:p>
                  </a:txBody>
                  <a:tcPr/>
                </a:tc>
                <a:extLst>
                  <a:ext uri="{0D108BD9-81ED-4DB2-BD59-A6C34878D82A}">
                    <a16:rowId xmlns:a16="http://schemas.microsoft.com/office/drawing/2014/main" val="10000"/>
                  </a:ext>
                </a:extLst>
              </a:tr>
              <a:tr h="370840">
                <a:tc>
                  <a:txBody>
                    <a:bodyPr/>
                    <a:lstStyle/>
                    <a:p>
                      <a:r>
                        <a:rPr lang="en-US" dirty="0"/>
                        <a:t>CS 115/135</a:t>
                      </a:r>
                    </a:p>
                  </a:txBody>
                  <a:tcPr/>
                </a:tc>
                <a:tc>
                  <a:txBody>
                    <a:bodyPr/>
                    <a:lstStyle/>
                    <a:p>
                      <a:r>
                        <a:rPr lang="en-US" dirty="0"/>
                        <a:t>CS 116/136</a:t>
                      </a:r>
                    </a:p>
                  </a:txBody>
                  <a:tcPr/>
                </a:tc>
                <a:extLst>
                  <a:ext uri="{0D108BD9-81ED-4DB2-BD59-A6C34878D82A}">
                    <a16:rowId xmlns:a16="http://schemas.microsoft.com/office/drawing/2014/main" val="10001"/>
                  </a:ext>
                </a:extLst>
              </a:tr>
              <a:tr h="370840">
                <a:tc>
                  <a:txBody>
                    <a:bodyPr/>
                    <a:lstStyle/>
                    <a:p>
                      <a:r>
                        <a:rPr lang="en-US" dirty="0"/>
                        <a:t>MATH 135</a:t>
                      </a:r>
                    </a:p>
                  </a:txBody>
                  <a:tcPr/>
                </a:tc>
                <a:tc>
                  <a:txBody>
                    <a:bodyPr/>
                    <a:lstStyle/>
                    <a:p>
                      <a:r>
                        <a:rPr lang="en-US" dirty="0"/>
                        <a:t>MATH</a:t>
                      </a:r>
                      <a:r>
                        <a:rPr lang="en-US" baseline="0" dirty="0"/>
                        <a:t> 136</a:t>
                      </a:r>
                      <a:endParaRPr lang="en-US" dirty="0"/>
                    </a:p>
                  </a:txBody>
                  <a:tcPr/>
                </a:tc>
                <a:extLst>
                  <a:ext uri="{0D108BD9-81ED-4DB2-BD59-A6C34878D82A}">
                    <a16:rowId xmlns:a16="http://schemas.microsoft.com/office/drawing/2014/main" val="10002"/>
                  </a:ext>
                </a:extLst>
              </a:tr>
              <a:tr h="370840">
                <a:tc>
                  <a:txBody>
                    <a:bodyPr/>
                    <a:lstStyle/>
                    <a:p>
                      <a:r>
                        <a:rPr lang="en-US" dirty="0"/>
                        <a:t>MATH 137</a:t>
                      </a:r>
                    </a:p>
                  </a:txBody>
                  <a:tcPr/>
                </a:tc>
                <a:tc>
                  <a:txBody>
                    <a:bodyPr/>
                    <a:lstStyle/>
                    <a:p>
                      <a:r>
                        <a:rPr lang="en-US" dirty="0"/>
                        <a:t>MATH 138</a:t>
                      </a:r>
                    </a:p>
                  </a:txBody>
                  <a:tcPr/>
                </a:tc>
                <a:extLst>
                  <a:ext uri="{0D108BD9-81ED-4DB2-BD59-A6C34878D82A}">
                    <a16:rowId xmlns:a16="http://schemas.microsoft.com/office/drawing/2014/main" val="10003"/>
                  </a:ext>
                </a:extLst>
              </a:tr>
              <a:tr h="370840">
                <a:tc>
                  <a:txBody>
                    <a:bodyPr/>
                    <a:lstStyle/>
                    <a:p>
                      <a:r>
                        <a:rPr lang="en-US" dirty="0"/>
                        <a:t>Communication</a:t>
                      </a:r>
                      <a:r>
                        <a:rPr lang="en-US" baseline="0" dirty="0"/>
                        <a:t> List 1 Course</a:t>
                      </a:r>
                      <a:endParaRPr lang="en-US" dirty="0"/>
                    </a:p>
                  </a:txBody>
                  <a:tcPr/>
                </a:tc>
                <a:tc>
                  <a:txBody>
                    <a:bodyPr/>
                    <a:lstStyle/>
                    <a:p>
                      <a:r>
                        <a:rPr lang="en-US" dirty="0"/>
                        <a:t>STAT</a:t>
                      </a:r>
                      <a:r>
                        <a:rPr lang="en-US" baseline="0" dirty="0"/>
                        <a:t> 230 (if you have 80 or more in MATH 137) </a:t>
                      </a:r>
                    </a:p>
                    <a:p>
                      <a:r>
                        <a:rPr lang="en-US" baseline="0" dirty="0"/>
                        <a:t>or a Non Math Elective</a:t>
                      </a:r>
                      <a:endParaRPr lang="en-US" dirty="0"/>
                    </a:p>
                  </a:txBody>
                  <a:tcPr/>
                </a:tc>
                <a:extLst>
                  <a:ext uri="{0D108BD9-81ED-4DB2-BD59-A6C34878D82A}">
                    <a16:rowId xmlns:a16="http://schemas.microsoft.com/office/drawing/2014/main" val="10004"/>
                  </a:ext>
                </a:extLst>
              </a:tr>
              <a:tr h="370840">
                <a:tc>
                  <a:txBody>
                    <a:bodyPr/>
                    <a:lstStyle/>
                    <a:p>
                      <a:r>
                        <a:rPr lang="en-US" dirty="0"/>
                        <a:t>Non Math Elective</a:t>
                      </a:r>
                    </a:p>
                  </a:txBody>
                  <a:tcPr/>
                </a:tc>
                <a:tc>
                  <a:txBody>
                    <a:bodyPr/>
                    <a:lstStyle/>
                    <a:p>
                      <a:r>
                        <a:rPr lang="en-US" dirty="0"/>
                        <a:t>Non Math Elective</a:t>
                      </a:r>
                    </a:p>
                  </a:txBody>
                  <a:tcPr/>
                </a:tc>
                <a:extLst>
                  <a:ext uri="{0D108BD9-81ED-4DB2-BD59-A6C34878D82A}">
                    <a16:rowId xmlns:a16="http://schemas.microsoft.com/office/drawing/2014/main" val="10005"/>
                  </a:ext>
                </a:extLst>
              </a:tr>
            </a:tbl>
          </a:graphicData>
        </a:graphic>
      </p:graphicFrame>
      <p:sp>
        <p:nvSpPr>
          <p:cNvPr id="5" name="Slide Number Placeholder 4"/>
          <p:cNvSpPr>
            <a:spLocks noGrp="1"/>
          </p:cNvSpPr>
          <p:nvPr>
            <p:ph type="sldNum" sz="quarter" idx="12"/>
          </p:nvPr>
        </p:nvSpPr>
        <p:spPr/>
        <p:txBody>
          <a:bodyPr/>
          <a:lstStyle/>
          <a:p>
            <a:r>
              <a:rPr lang="en-US"/>
              <a:t>PAGE  </a:t>
            </a:r>
            <a:fld id="{93005692-73BE-493E-93AB-ECD6027A7652}" type="slidenum">
              <a:rPr lang="en-US" smtClean="0"/>
              <a:pPr/>
              <a:t>26</a:t>
            </a:fld>
            <a:endParaRPr lang="en-US" dirty="0"/>
          </a:p>
        </p:txBody>
      </p:sp>
      <p:sp>
        <p:nvSpPr>
          <p:cNvPr id="7" name="TextBox 6"/>
          <p:cNvSpPr txBox="1"/>
          <p:nvPr/>
        </p:nvSpPr>
        <p:spPr>
          <a:xfrm>
            <a:off x="259882" y="4161183"/>
            <a:ext cx="11569730" cy="646331"/>
          </a:xfrm>
          <a:prstGeom prst="rect">
            <a:avLst/>
          </a:prstGeom>
          <a:noFill/>
        </p:spPr>
        <p:txBody>
          <a:bodyPr wrap="square" rtlCol="0">
            <a:spAutoFit/>
          </a:bodyPr>
          <a:lstStyle/>
          <a:p>
            <a:r>
              <a:rPr lang="en-US" dirty="0"/>
              <a:t>*This is the standard sequence for math students.  If you are having difficulties or you are excelling there are alternative sequences.  Please contact a year 1 math advisor to find out more:  </a:t>
            </a:r>
            <a:r>
              <a:rPr lang="en-US" dirty="0">
                <a:hlinkClick r:id="rId2"/>
              </a:rPr>
              <a:t>MathAdvisors@uwaterloo.ca</a:t>
            </a:r>
            <a:r>
              <a:rPr lang="en-US" dirty="0"/>
              <a:t>.</a:t>
            </a:r>
          </a:p>
        </p:txBody>
      </p:sp>
    </p:spTree>
    <p:extLst>
      <p:ext uri="{BB962C8B-B14F-4D97-AF65-F5344CB8AC3E}">
        <p14:creationId xmlns:p14="http://schemas.microsoft.com/office/powerpoint/2010/main" val="148474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Suggested Non Math Courses</a:t>
            </a:r>
          </a:p>
        </p:txBody>
      </p:sp>
      <p:sp>
        <p:nvSpPr>
          <p:cNvPr id="3" name="Content Placeholder 2"/>
          <p:cNvSpPr>
            <a:spLocks noGrp="1"/>
          </p:cNvSpPr>
          <p:nvPr>
            <p:ph sz="half" idx="1"/>
          </p:nvPr>
        </p:nvSpPr>
        <p:spPr>
          <a:xfrm>
            <a:off x="259882" y="1330035"/>
            <a:ext cx="11569730" cy="4673601"/>
          </a:xfrm>
        </p:spPr>
        <p:txBody>
          <a:bodyPr>
            <a:normAutofit/>
          </a:bodyPr>
          <a:lstStyle/>
          <a:p>
            <a:r>
              <a:rPr lang="en-US" dirty="0"/>
              <a:t>For data science you have a minimum of </a:t>
            </a:r>
          </a:p>
          <a:p>
            <a:pPr lvl="1"/>
            <a:r>
              <a:rPr lang="en-US" dirty="0"/>
              <a:t>29.5 math courses</a:t>
            </a:r>
          </a:p>
          <a:p>
            <a:pPr lvl="1"/>
            <a:r>
              <a:rPr lang="en-US" dirty="0"/>
              <a:t>10 non math courses</a:t>
            </a:r>
          </a:p>
          <a:p>
            <a:pPr lvl="1"/>
            <a:r>
              <a:rPr lang="en-US" dirty="0"/>
              <a:t>0.5 courses that can be anything</a:t>
            </a:r>
          </a:p>
          <a:p>
            <a:r>
              <a:rPr lang="en-US" dirty="0"/>
              <a:t>2 of the non math courses are communication courses.  </a:t>
            </a:r>
          </a:p>
          <a:p>
            <a:pPr marL="0" indent="0">
              <a:buNone/>
            </a:pPr>
            <a:r>
              <a:rPr lang="en-US" dirty="0"/>
              <a:t>However the other 8 can be:</a:t>
            </a:r>
          </a:p>
          <a:p>
            <a:pPr lvl="1"/>
            <a:r>
              <a:rPr lang="en-US" dirty="0"/>
              <a:t>Courses that will help you complete a minor in another field:  Economics, Psychology, Physics etc.</a:t>
            </a:r>
          </a:p>
          <a:p>
            <a:pPr lvl="1"/>
            <a:r>
              <a:rPr lang="en-US" dirty="0"/>
              <a:t>Courses that you find interesting</a:t>
            </a:r>
          </a:p>
        </p:txBody>
      </p:sp>
      <p:sp>
        <p:nvSpPr>
          <p:cNvPr id="6" name="Slide Number Placeholder 5"/>
          <p:cNvSpPr>
            <a:spLocks noGrp="1"/>
          </p:cNvSpPr>
          <p:nvPr>
            <p:ph type="sldNum" sz="quarter" idx="12"/>
          </p:nvPr>
        </p:nvSpPr>
        <p:spPr/>
        <p:txBody>
          <a:bodyPr/>
          <a:lstStyle/>
          <a:p>
            <a:r>
              <a:rPr lang="en-US" dirty="0"/>
              <a:t>PAGE  </a:t>
            </a:r>
            <a:fld id="{93005692-73BE-493E-93AB-ECD6027A7652}" type="slidenum">
              <a:rPr lang="en-US" smtClean="0"/>
              <a:pPr/>
              <a:t>27</a:t>
            </a:fld>
            <a:endParaRPr lang="en-US" dirty="0"/>
          </a:p>
        </p:txBody>
      </p:sp>
    </p:spTree>
    <p:extLst>
      <p:ext uri="{BB962C8B-B14F-4D97-AF65-F5344CB8AC3E}">
        <p14:creationId xmlns:p14="http://schemas.microsoft.com/office/powerpoint/2010/main" val="2326383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EA025-2B96-E578-1BFA-0D1E12FBEA61}"/>
              </a:ext>
            </a:extLst>
          </p:cNvPr>
          <p:cNvSpPr>
            <a:spLocks noGrp="1"/>
          </p:cNvSpPr>
          <p:nvPr>
            <p:ph type="title"/>
          </p:nvPr>
        </p:nvSpPr>
        <p:spPr/>
        <p:txBody>
          <a:bodyPr/>
          <a:lstStyle/>
          <a:p>
            <a:r>
              <a:rPr lang="en-US" dirty="0"/>
              <a:t>What courses should I watch out for?</a:t>
            </a:r>
          </a:p>
        </p:txBody>
      </p:sp>
      <p:sp>
        <p:nvSpPr>
          <p:cNvPr id="3" name="Content Placeholder 2">
            <a:extLst>
              <a:ext uri="{FF2B5EF4-FFF2-40B4-BE49-F238E27FC236}">
                <a16:creationId xmlns:a16="http://schemas.microsoft.com/office/drawing/2014/main" id="{62790399-CE59-BC44-B2F7-25CEFD8EFF65}"/>
              </a:ext>
            </a:extLst>
          </p:cNvPr>
          <p:cNvSpPr>
            <a:spLocks noGrp="1"/>
          </p:cNvSpPr>
          <p:nvPr>
            <p:ph idx="1"/>
          </p:nvPr>
        </p:nvSpPr>
        <p:spPr/>
        <p:txBody>
          <a:bodyPr>
            <a:normAutofit/>
          </a:bodyPr>
          <a:lstStyle/>
          <a:p>
            <a:r>
              <a:rPr lang="en-US" dirty="0"/>
              <a:t>ENGL 378 – requires 70+% in your first communication course (EMLS 101R, 102R, EMLS/ENGL 129R, ENGL 109, COMMST 100, 223)</a:t>
            </a:r>
          </a:p>
          <a:p>
            <a:r>
              <a:rPr lang="en-US" dirty="0"/>
              <a:t>STAT 330, 333, 340, 341 – requires 60+% in STAT 230</a:t>
            </a:r>
          </a:p>
          <a:p>
            <a:r>
              <a:rPr lang="en-US" dirty="0"/>
              <a:t>STAT 331, 332 – requires 60+% in STAT 231</a:t>
            </a:r>
          </a:p>
          <a:p>
            <a:endParaRPr lang="en-US" dirty="0"/>
          </a:p>
        </p:txBody>
      </p:sp>
      <p:sp>
        <p:nvSpPr>
          <p:cNvPr id="5" name="Slide Number Placeholder 4">
            <a:extLst>
              <a:ext uri="{FF2B5EF4-FFF2-40B4-BE49-F238E27FC236}">
                <a16:creationId xmlns:a16="http://schemas.microsoft.com/office/drawing/2014/main" id="{F511D63F-51D1-0E3E-29E2-59B745EC9E4C}"/>
              </a:ext>
            </a:extLst>
          </p:cNvPr>
          <p:cNvSpPr>
            <a:spLocks noGrp="1"/>
          </p:cNvSpPr>
          <p:nvPr>
            <p:ph type="sldNum" sz="quarter" idx="12"/>
          </p:nvPr>
        </p:nvSpPr>
        <p:spPr/>
        <p:txBody>
          <a:bodyPr/>
          <a:lstStyle/>
          <a:p>
            <a:r>
              <a:rPr lang="en-US"/>
              <a:t>PAGE  </a:t>
            </a:r>
            <a:fld id="{93005692-73BE-493E-93AB-ECD6027A7652}" type="slidenum">
              <a:rPr lang="en-US" smtClean="0"/>
              <a:pPr/>
              <a:t>28</a:t>
            </a:fld>
            <a:endParaRPr lang="en-US" dirty="0"/>
          </a:p>
        </p:txBody>
      </p:sp>
    </p:spTree>
    <p:extLst>
      <p:ext uri="{BB962C8B-B14F-4D97-AF65-F5344CB8AC3E}">
        <p14:creationId xmlns:p14="http://schemas.microsoft.com/office/powerpoint/2010/main" val="1857935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1135" y="2745291"/>
            <a:ext cx="11569729" cy="1046019"/>
          </a:xfrm>
        </p:spPr>
        <p:txBody>
          <a:bodyPr/>
          <a:lstStyle/>
          <a:p>
            <a:r>
              <a:rPr lang="en-US" dirty="0"/>
              <a:t>Actuarial Science</a:t>
            </a:r>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pPr/>
              <a:t>29</a:t>
            </a:fld>
            <a:endParaRPr lang="en-US" dirty="0"/>
          </a:p>
        </p:txBody>
      </p:sp>
    </p:spTree>
    <p:extLst>
      <p:ext uri="{BB962C8B-B14F-4D97-AF65-F5344CB8AC3E}">
        <p14:creationId xmlns:p14="http://schemas.microsoft.com/office/powerpoint/2010/main" val="250420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FA39-A461-E126-7521-348DFFA18891}"/>
              </a:ext>
            </a:extLst>
          </p:cNvPr>
          <p:cNvSpPr>
            <a:spLocks noGrp="1"/>
          </p:cNvSpPr>
          <p:nvPr>
            <p:ph type="title"/>
          </p:nvPr>
        </p:nvSpPr>
        <p:spPr/>
        <p:txBody>
          <a:bodyPr/>
          <a:lstStyle/>
          <a:p>
            <a:r>
              <a:rPr lang="en-US" dirty="0"/>
              <a:t>What do the advisors do?</a:t>
            </a:r>
          </a:p>
        </p:txBody>
      </p:sp>
      <p:sp>
        <p:nvSpPr>
          <p:cNvPr id="3" name="Content Placeholder 2">
            <a:extLst>
              <a:ext uri="{FF2B5EF4-FFF2-40B4-BE49-F238E27FC236}">
                <a16:creationId xmlns:a16="http://schemas.microsoft.com/office/drawing/2014/main" id="{EF11EE80-87ED-8215-D634-0FD1C551CEDF}"/>
              </a:ext>
            </a:extLst>
          </p:cNvPr>
          <p:cNvSpPr>
            <a:spLocks noGrp="1"/>
          </p:cNvSpPr>
          <p:nvPr>
            <p:ph idx="1"/>
          </p:nvPr>
        </p:nvSpPr>
        <p:spPr/>
        <p:txBody>
          <a:bodyPr>
            <a:normAutofit lnSpcReduction="10000"/>
          </a:bodyPr>
          <a:lstStyle/>
          <a:p>
            <a:r>
              <a:rPr lang="en-US" dirty="0"/>
              <a:t>Sign course (selection) override forms for all STAT and ACTSC courses (also MTHEL 131 and ENGL 378).</a:t>
            </a:r>
          </a:p>
          <a:p>
            <a:r>
              <a:rPr lang="en-US" dirty="0"/>
              <a:t>Sign plan modification forms (used to declare majors/joints/minors/specializations) for all ACTSC and STAT plans.</a:t>
            </a:r>
          </a:p>
          <a:p>
            <a:r>
              <a:rPr lang="en-US" dirty="0"/>
              <a:t>Answer questions about courses in ACTSC and STAT. Things like pre-req or anti-req questions, substitutions, offerings, order to complete them and so on.</a:t>
            </a:r>
          </a:p>
          <a:p>
            <a:r>
              <a:rPr lang="en-US" dirty="0"/>
              <a:t>Answer questions about the programs in ACTSC and STAT, such as electives needed, average to maintain, average calculation, how to do a double major or a minor with it.</a:t>
            </a:r>
          </a:p>
          <a:p>
            <a:r>
              <a:rPr lang="en-US" dirty="0"/>
              <a:t>Many, many more things!</a:t>
            </a:r>
          </a:p>
          <a:p>
            <a:endParaRPr lang="en-US" dirty="0"/>
          </a:p>
          <a:p>
            <a:endParaRPr lang="en-US" dirty="0"/>
          </a:p>
        </p:txBody>
      </p:sp>
      <p:sp>
        <p:nvSpPr>
          <p:cNvPr id="5" name="Slide Number Placeholder 4">
            <a:extLst>
              <a:ext uri="{FF2B5EF4-FFF2-40B4-BE49-F238E27FC236}">
                <a16:creationId xmlns:a16="http://schemas.microsoft.com/office/drawing/2014/main" id="{1589C2C6-580A-95F4-4297-439DEFF2F017}"/>
              </a:ext>
            </a:extLst>
          </p:cNvPr>
          <p:cNvSpPr>
            <a:spLocks noGrp="1"/>
          </p:cNvSpPr>
          <p:nvPr>
            <p:ph type="sldNum" sz="quarter" idx="12"/>
          </p:nvPr>
        </p:nvSpPr>
        <p:spPr/>
        <p:txBody>
          <a:bodyPr/>
          <a:lstStyle/>
          <a:p>
            <a:r>
              <a:rPr lang="en-US"/>
              <a:t>PAGE  </a:t>
            </a:r>
            <a:fld id="{93005692-73BE-493E-93AB-ECD6027A7652}" type="slidenum">
              <a:rPr lang="en-US" smtClean="0"/>
              <a:pPr/>
              <a:t>3</a:t>
            </a:fld>
            <a:endParaRPr lang="en-US" dirty="0"/>
          </a:p>
        </p:txBody>
      </p:sp>
    </p:spTree>
    <p:extLst>
      <p:ext uri="{BB962C8B-B14F-4D97-AF65-F5344CB8AC3E}">
        <p14:creationId xmlns:p14="http://schemas.microsoft.com/office/powerpoint/2010/main" val="581163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Actuarial Science?</a:t>
            </a:r>
          </a:p>
        </p:txBody>
      </p:sp>
      <p:sp>
        <p:nvSpPr>
          <p:cNvPr id="4" name="Content Placeholder 3"/>
          <p:cNvSpPr>
            <a:spLocks noGrp="1"/>
          </p:cNvSpPr>
          <p:nvPr>
            <p:ph sz="half" idx="2"/>
          </p:nvPr>
        </p:nvSpPr>
        <p:spPr>
          <a:xfrm>
            <a:off x="259882" y="1330035"/>
            <a:ext cx="11569729" cy="4341928"/>
          </a:xfrm>
        </p:spPr>
        <p:txBody>
          <a:bodyPr>
            <a:normAutofit fontScale="92500" lnSpcReduction="10000"/>
          </a:bodyPr>
          <a:lstStyle/>
          <a:p>
            <a:r>
              <a:rPr lang="en-US" altLang="zh-CN" sz="2400" b="1" dirty="0">
                <a:ln>
                  <a:noFill/>
                </a:ln>
                <a:effectLst/>
                <a:ea typeface="SimSun" panose="02010600030101010101" pitchFamily="2" charset="-122"/>
              </a:rPr>
              <a:t>“Actuaries are </a:t>
            </a:r>
            <a:r>
              <a:rPr lang="en-US" altLang="zh-CN" sz="2400" b="1" dirty="0">
                <a:ln>
                  <a:noFill/>
                </a:ln>
                <a:solidFill>
                  <a:schemeClr val="hlink"/>
                </a:solidFill>
                <a:effectLst/>
                <a:ea typeface="SimSun" panose="02010600030101010101" pitchFamily="2" charset="-122"/>
              </a:rPr>
              <a:t>business professionals</a:t>
            </a:r>
            <a:r>
              <a:rPr lang="en-US" altLang="zh-CN" sz="2400" b="1" dirty="0">
                <a:ln>
                  <a:noFill/>
                </a:ln>
                <a:effectLst/>
                <a:ea typeface="SimSun" panose="02010600030101010101" pitchFamily="2" charset="-122"/>
              </a:rPr>
              <a:t> who apply their knowledge of mathematics – particularly of </a:t>
            </a:r>
            <a:r>
              <a:rPr lang="en-US" altLang="zh-CN" sz="2400" b="1" dirty="0">
                <a:ln>
                  <a:noFill/>
                </a:ln>
                <a:solidFill>
                  <a:schemeClr val="hlink"/>
                </a:solidFill>
                <a:effectLst/>
                <a:ea typeface="SimSun" panose="02010600030101010101" pitchFamily="2" charset="-122"/>
              </a:rPr>
              <a:t>probability</a:t>
            </a:r>
            <a:r>
              <a:rPr lang="en-US" altLang="zh-CN" sz="2400" b="1" dirty="0">
                <a:ln>
                  <a:noFill/>
                </a:ln>
                <a:effectLst/>
                <a:ea typeface="SimSun" panose="02010600030101010101" pitchFamily="2" charset="-122"/>
              </a:rPr>
              <a:t>, </a:t>
            </a:r>
            <a:r>
              <a:rPr lang="en-US" altLang="zh-CN" sz="2400" b="1" dirty="0">
                <a:ln>
                  <a:noFill/>
                </a:ln>
                <a:solidFill>
                  <a:schemeClr val="hlink"/>
                </a:solidFill>
                <a:effectLst/>
                <a:ea typeface="SimSun" panose="02010600030101010101" pitchFamily="2" charset="-122"/>
              </a:rPr>
              <a:t>statistics, </a:t>
            </a:r>
            <a:r>
              <a:rPr lang="en-US" altLang="zh-CN" sz="2400" b="1" dirty="0">
                <a:ln>
                  <a:noFill/>
                </a:ln>
                <a:effectLst/>
                <a:ea typeface="SimSun" panose="02010600030101010101" pitchFamily="2" charset="-122"/>
              </a:rPr>
              <a:t>and </a:t>
            </a:r>
            <a:r>
              <a:rPr lang="en-US" altLang="zh-CN" sz="2400" b="1" dirty="0">
                <a:ln>
                  <a:noFill/>
                </a:ln>
                <a:solidFill>
                  <a:schemeClr val="hlink"/>
                </a:solidFill>
                <a:effectLst/>
                <a:ea typeface="SimSun" panose="02010600030101010101" pitchFamily="2" charset="-122"/>
              </a:rPr>
              <a:t>risk theory</a:t>
            </a:r>
            <a:r>
              <a:rPr lang="en-US" altLang="zh-CN" sz="2400" b="1" dirty="0">
                <a:ln>
                  <a:noFill/>
                </a:ln>
                <a:effectLst/>
                <a:ea typeface="SimSun" panose="02010600030101010101" pitchFamily="2" charset="-122"/>
              </a:rPr>
              <a:t> – to real-life financial problems involving future uncertainty.” </a:t>
            </a:r>
          </a:p>
          <a:p>
            <a:r>
              <a:rPr lang="en-US" dirty="0"/>
              <a:t>Actuaries work in:</a:t>
            </a:r>
          </a:p>
          <a:p>
            <a:pPr lvl="1">
              <a:defRPr/>
            </a:pPr>
            <a:r>
              <a:rPr lang="en-US" altLang="en-US" sz="1600" dirty="0"/>
              <a:t>Insurance Companies (Life and P&amp;C)</a:t>
            </a:r>
          </a:p>
          <a:p>
            <a:pPr lvl="1">
              <a:defRPr/>
            </a:pPr>
            <a:r>
              <a:rPr lang="en-US" altLang="en-US" sz="1600" dirty="0"/>
              <a:t>Consulting Firms </a:t>
            </a:r>
          </a:p>
          <a:p>
            <a:pPr lvl="1">
              <a:defRPr/>
            </a:pPr>
            <a:r>
              <a:rPr lang="en-US" altLang="en-US" sz="1600" dirty="0"/>
              <a:t>Investment Banks</a:t>
            </a:r>
          </a:p>
          <a:p>
            <a:pPr lvl="1">
              <a:defRPr/>
            </a:pPr>
            <a:r>
              <a:rPr lang="en-US" altLang="en-US" sz="1600" dirty="0"/>
              <a:t>Governments</a:t>
            </a:r>
          </a:p>
          <a:p>
            <a:pPr lvl="1">
              <a:defRPr/>
            </a:pPr>
            <a:r>
              <a:rPr lang="en-US" altLang="en-US" sz="1600" dirty="0"/>
              <a:t>Regulatory/Financial Oversight Organizations</a:t>
            </a:r>
          </a:p>
          <a:p>
            <a:pPr lvl="1">
              <a:defRPr/>
            </a:pPr>
            <a:r>
              <a:rPr lang="en-US" altLang="en-US" sz="1600" dirty="0"/>
              <a:t>Any company with large volumes of data / financial uncertainties / a desire to manage their risk and capitalize on insights from big data</a:t>
            </a:r>
          </a:p>
          <a:p>
            <a:pPr lvl="1"/>
            <a:endParaRPr lang="en-US" dirty="0"/>
          </a:p>
        </p:txBody>
      </p:sp>
      <p:sp>
        <p:nvSpPr>
          <p:cNvPr id="6" name="Slide Number Placeholder 5"/>
          <p:cNvSpPr>
            <a:spLocks noGrp="1"/>
          </p:cNvSpPr>
          <p:nvPr>
            <p:ph type="sldNum" sz="quarter" idx="12"/>
          </p:nvPr>
        </p:nvSpPr>
        <p:spPr/>
        <p:txBody>
          <a:bodyPr/>
          <a:lstStyle/>
          <a:p>
            <a:r>
              <a:rPr lang="en-US" dirty="0"/>
              <a:t>PAGE  </a:t>
            </a:r>
            <a:fld id="{93005692-73BE-493E-93AB-ECD6027A7652}" type="slidenum">
              <a:rPr lang="en-US" smtClean="0"/>
              <a:pPr/>
              <a:t>30</a:t>
            </a:fld>
            <a:endParaRPr lang="en-US" dirty="0"/>
          </a:p>
        </p:txBody>
      </p:sp>
    </p:spTree>
    <p:extLst>
      <p:ext uri="{BB962C8B-B14F-4D97-AF65-F5344CB8AC3E}">
        <p14:creationId xmlns:p14="http://schemas.microsoft.com/office/powerpoint/2010/main" val="3293031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Become an Actuary?</a:t>
            </a:r>
          </a:p>
        </p:txBody>
      </p:sp>
      <p:sp>
        <p:nvSpPr>
          <p:cNvPr id="4" name="Content Placeholder 3"/>
          <p:cNvSpPr>
            <a:spLocks noGrp="1"/>
          </p:cNvSpPr>
          <p:nvPr>
            <p:ph sz="half" idx="2"/>
          </p:nvPr>
        </p:nvSpPr>
        <p:spPr>
          <a:xfrm>
            <a:off x="259882" y="1330035"/>
            <a:ext cx="11569729" cy="4341928"/>
          </a:xfrm>
        </p:spPr>
        <p:txBody>
          <a:bodyPr>
            <a:normAutofit/>
          </a:bodyPr>
          <a:lstStyle/>
          <a:p>
            <a:pPr>
              <a:lnSpc>
                <a:spcPct val="90000"/>
              </a:lnSpc>
              <a:defRPr/>
            </a:pPr>
            <a:r>
              <a:rPr lang="en-US" altLang="en-US" sz="2000" dirty="0"/>
              <a:t>Unlike data scientists or statisticians, actuaries hold professional designations based on the organization they belong to and their status in the professional examination system.</a:t>
            </a:r>
          </a:p>
          <a:p>
            <a:pPr>
              <a:lnSpc>
                <a:spcPct val="90000"/>
              </a:lnSpc>
              <a:defRPr/>
            </a:pPr>
            <a:r>
              <a:rPr lang="en-US" altLang="en-US" sz="2000" dirty="0"/>
              <a:t>Some of the professional actuarial organizations are:</a:t>
            </a:r>
          </a:p>
          <a:p>
            <a:pPr lvl="1">
              <a:lnSpc>
                <a:spcPct val="90000"/>
              </a:lnSpc>
              <a:buFont typeface="Arial" charset="0"/>
              <a:buChar char="–"/>
              <a:defRPr/>
            </a:pPr>
            <a:r>
              <a:rPr lang="en-US" altLang="en-US" sz="1800" dirty="0"/>
              <a:t>Society of Actuaries, SOA (</a:t>
            </a:r>
            <a:r>
              <a:rPr lang="en-US" altLang="en-US" sz="1800" dirty="0">
                <a:hlinkClick r:id="rId3"/>
              </a:rPr>
              <a:t>www.soa.org</a:t>
            </a:r>
            <a:r>
              <a:rPr lang="en-US" altLang="en-US" sz="1800" dirty="0"/>
              <a:t>), </a:t>
            </a:r>
          </a:p>
          <a:p>
            <a:pPr lvl="1">
              <a:lnSpc>
                <a:spcPct val="90000"/>
              </a:lnSpc>
              <a:buFont typeface="Arial" charset="0"/>
              <a:buChar char="–"/>
              <a:defRPr/>
            </a:pPr>
            <a:r>
              <a:rPr lang="en-US" altLang="en-US" sz="1800" dirty="0"/>
              <a:t>Canadian Institute of Actuaries, CIA (</a:t>
            </a:r>
            <a:r>
              <a:rPr lang="en-US" altLang="en-US" sz="1800" dirty="0">
                <a:hlinkClick r:id="rId4"/>
              </a:rPr>
              <a:t>www.actuaries.ca</a:t>
            </a:r>
            <a:r>
              <a:rPr lang="en-US" altLang="en-US" sz="1800" dirty="0"/>
              <a:t>), </a:t>
            </a:r>
          </a:p>
          <a:p>
            <a:pPr lvl="1">
              <a:lnSpc>
                <a:spcPct val="90000"/>
              </a:lnSpc>
              <a:buFont typeface="Arial" charset="0"/>
              <a:buChar char="–"/>
              <a:defRPr/>
            </a:pPr>
            <a:r>
              <a:rPr lang="en-US" altLang="en-US" sz="1800" dirty="0"/>
              <a:t>Casualty Actuarial Society, CAS (</a:t>
            </a:r>
            <a:r>
              <a:rPr lang="en-US" altLang="en-US" sz="1800" dirty="0">
                <a:hlinkClick r:id="rId5"/>
              </a:rPr>
              <a:t>www.casact.org</a:t>
            </a:r>
            <a:r>
              <a:rPr lang="en-US" altLang="en-US" sz="1800" dirty="0"/>
              <a:t>)</a:t>
            </a:r>
          </a:p>
          <a:p>
            <a:pPr lvl="1">
              <a:lnSpc>
                <a:spcPct val="90000"/>
              </a:lnSpc>
              <a:buFont typeface="Arial" charset="0"/>
              <a:buChar char="–"/>
              <a:defRPr/>
            </a:pPr>
            <a:r>
              <a:rPr lang="en-US" altLang="en-US" sz="1800" dirty="0"/>
              <a:t>Institute and Faculty of Actuaries, </a:t>
            </a:r>
            <a:r>
              <a:rPr lang="en-US" altLang="en-US" sz="1800" dirty="0" err="1"/>
              <a:t>IFoA</a:t>
            </a:r>
            <a:r>
              <a:rPr lang="en-US" altLang="en-US" sz="1800" dirty="0"/>
              <a:t> (</a:t>
            </a:r>
            <a:r>
              <a:rPr lang="en-US" altLang="en-US" sz="1800" dirty="0">
                <a:hlinkClick r:id="rId6"/>
              </a:rPr>
              <a:t>www.actuaries.org.uk</a:t>
            </a:r>
            <a:r>
              <a:rPr lang="en-US" altLang="en-US" sz="1800" dirty="0"/>
              <a:t>)</a:t>
            </a:r>
          </a:p>
          <a:p>
            <a:pPr>
              <a:lnSpc>
                <a:spcPct val="90000"/>
              </a:lnSpc>
              <a:defRPr/>
            </a:pPr>
            <a:endParaRPr lang="en-US" altLang="en-US" sz="2000" dirty="0"/>
          </a:p>
          <a:p>
            <a:pPr>
              <a:lnSpc>
                <a:spcPct val="90000"/>
              </a:lnSpc>
              <a:defRPr/>
            </a:pPr>
            <a:r>
              <a:rPr lang="en-US" altLang="en-US" sz="2000" dirty="0"/>
              <a:t>Students who study Actuarial Science at Waterloo are well on their way to earning associate level designations by the time they graduate.</a:t>
            </a:r>
          </a:p>
          <a:p>
            <a:pPr lvl="1"/>
            <a:endParaRPr lang="en-US" dirty="0"/>
          </a:p>
        </p:txBody>
      </p:sp>
      <p:sp>
        <p:nvSpPr>
          <p:cNvPr id="6" name="Slide Number Placeholder 5"/>
          <p:cNvSpPr>
            <a:spLocks noGrp="1"/>
          </p:cNvSpPr>
          <p:nvPr>
            <p:ph type="sldNum" sz="quarter" idx="12"/>
          </p:nvPr>
        </p:nvSpPr>
        <p:spPr/>
        <p:txBody>
          <a:bodyPr/>
          <a:lstStyle/>
          <a:p>
            <a:r>
              <a:rPr lang="en-US" dirty="0"/>
              <a:t>PAGE  </a:t>
            </a:r>
            <a:fld id="{93005692-73BE-493E-93AB-ECD6027A7652}" type="slidenum">
              <a:rPr lang="en-US" smtClean="0"/>
              <a:pPr/>
              <a:t>31</a:t>
            </a:fld>
            <a:endParaRPr lang="en-US" dirty="0"/>
          </a:p>
        </p:txBody>
      </p:sp>
    </p:spTree>
    <p:extLst>
      <p:ext uri="{BB962C8B-B14F-4D97-AF65-F5344CB8AC3E}">
        <p14:creationId xmlns:p14="http://schemas.microsoft.com/office/powerpoint/2010/main" val="123378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Admission requirements</a:t>
            </a:r>
          </a:p>
        </p:txBody>
      </p:sp>
      <p:sp>
        <p:nvSpPr>
          <p:cNvPr id="4" name="Content Placeholder 3"/>
          <p:cNvSpPr>
            <a:spLocks noGrp="1"/>
          </p:cNvSpPr>
          <p:nvPr>
            <p:ph sz="half" idx="2"/>
          </p:nvPr>
        </p:nvSpPr>
        <p:spPr>
          <a:xfrm>
            <a:off x="259883" y="1661708"/>
            <a:ext cx="11569729" cy="4341928"/>
          </a:xfrm>
        </p:spPr>
        <p:txBody>
          <a:bodyPr>
            <a:normAutofit/>
          </a:bodyPr>
          <a:lstStyle/>
          <a:p>
            <a:pPr marL="0" indent="0">
              <a:buNone/>
            </a:pPr>
            <a:r>
              <a:rPr lang="en-US" dirty="0"/>
              <a:t>To declare Actuarial Science as a major, joint, or minor, students are required to have: </a:t>
            </a:r>
          </a:p>
          <a:p>
            <a:pPr lvl="1"/>
            <a:r>
              <a:rPr lang="en-US" dirty="0"/>
              <a:t>Completed MTHEL131 with a minimum grade of 60.0%; or, for Business Administration and Mathematics Double degree students, a minimum grade of C- in BUS121W. </a:t>
            </a:r>
          </a:p>
          <a:p>
            <a:pPr lvl="1"/>
            <a:r>
              <a:rPr lang="en-US" dirty="0"/>
              <a:t>A minimum special major average of 70.0%; or if a SMAV does not yet exist</a:t>
            </a:r>
          </a:p>
          <a:p>
            <a:pPr lvl="1"/>
            <a:r>
              <a:rPr lang="en-US" dirty="0"/>
              <a:t>A minimum cumulative average of 70.0% on at least 10 courses, and no failed courses (i.e. no &lt; 50 or DNW or WF). </a:t>
            </a:r>
          </a:p>
          <a:p>
            <a:pPr marL="0" indent="0">
              <a:buNone/>
            </a:pPr>
            <a:r>
              <a:rPr lang="en-US" sz="2000" dirty="0"/>
              <a:t>ACTSC SMAV exists once you have 3 courses from: STAT 230/231, ACTSC 231/232, any 300-400 level math courses</a:t>
            </a:r>
          </a:p>
          <a:p>
            <a:pPr lvl="1"/>
            <a:r>
              <a:rPr lang="en-US" dirty="0"/>
              <a:t>No limit to number of students</a:t>
            </a:r>
          </a:p>
        </p:txBody>
      </p:sp>
      <p:sp>
        <p:nvSpPr>
          <p:cNvPr id="5" name="Footer Placeholder 4"/>
          <p:cNvSpPr>
            <a:spLocks noGrp="1"/>
          </p:cNvSpPr>
          <p:nvPr>
            <p:ph type="ftr" sz="quarter" idx="11"/>
          </p:nvPr>
        </p:nvSpPr>
        <p:spPr>
          <a:xfrm>
            <a:off x="1753831" y="1245534"/>
            <a:ext cx="8684337" cy="250337"/>
          </a:xfrm>
        </p:spPr>
        <p:txBody>
          <a:bodyPr/>
          <a:lstStyle/>
          <a:p>
            <a:r>
              <a:rPr lang="en-US" sz="1400" b="1" dirty="0"/>
              <a:t>All our plans are 2A entry, i.e. you need to have passed a minimum of 10 courses.</a:t>
            </a:r>
          </a:p>
        </p:txBody>
      </p:sp>
      <p:sp>
        <p:nvSpPr>
          <p:cNvPr id="6" name="Slide Number Placeholder 5"/>
          <p:cNvSpPr>
            <a:spLocks noGrp="1"/>
          </p:cNvSpPr>
          <p:nvPr>
            <p:ph type="sldNum" sz="quarter" idx="12"/>
          </p:nvPr>
        </p:nvSpPr>
        <p:spPr/>
        <p:txBody>
          <a:bodyPr/>
          <a:lstStyle/>
          <a:p>
            <a:r>
              <a:rPr lang="en-US" dirty="0"/>
              <a:t>PAGE  </a:t>
            </a:r>
            <a:fld id="{93005692-73BE-493E-93AB-ECD6027A7652}" type="slidenum">
              <a:rPr lang="en-US" smtClean="0"/>
              <a:pPr/>
              <a:t>32</a:t>
            </a:fld>
            <a:endParaRPr lang="en-US" dirty="0"/>
          </a:p>
        </p:txBody>
      </p:sp>
    </p:spTree>
    <p:extLst>
      <p:ext uri="{BB962C8B-B14F-4D97-AF65-F5344CB8AC3E}">
        <p14:creationId xmlns:p14="http://schemas.microsoft.com/office/powerpoint/2010/main" val="3556354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36118-F2A0-AACE-A4B6-6197208AC84F}"/>
              </a:ext>
            </a:extLst>
          </p:cNvPr>
          <p:cNvSpPr>
            <a:spLocks noGrp="1"/>
          </p:cNvSpPr>
          <p:nvPr>
            <p:ph type="title"/>
          </p:nvPr>
        </p:nvSpPr>
        <p:spPr/>
        <p:txBody>
          <a:bodyPr/>
          <a:lstStyle/>
          <a:p>
            <a:r>
              <a:rPr lang="en-US" dirty="0"/>
              <a:t>What is MTHEL 131?</a:t>
            </a:r>
          </a:p>
        </p:txBody>
      </p:sp>
      <p:sp>
        <p:nvSpPr>
          <p:cNvPr id="3" name="Content Placeholder 2">
            <a:extLst>
              <a:ext uri="{FF2B5EF4-FFF2-40B4-BE49-F238E27FC236}">
                <a16:creationId xmlns:a16="http://schemas.microsoft.com/office/drawing/2014/main" id="{584310E1-D15A-E1BB-3FDB-ACD0A9483FFD}"/>
              </a:ext>
            </a:extLst>
          </p:cNvPr>
          <p:cNvSpPr>
            <a:spLocks noGrp="1"/>
          </p:cNvSpPr>
          <p:nvPr>
            <p:ph idx="1"/>
          </p:nvPr>
        </p:nvSpPr>
        <p:spPr/>
        <p:txBody>
          <a:bodyPr>
            <a:normAutofit/>
          </a:bodyPr>
          <a:lstStyle/>
          <a:p>
            <a:endParaRPr lang="en-US" dirty="0"/>
          </a:p>
          <a:p>
            <a:r>
              <a:rPr lang="en-US" b="1" dirty="0"/>
              <a:t>Introduction to Actuarial Practice</a:t>
            </a:r>
          </a:p>
          <a:p>
            <a:r>
              <a:rPr lang="en-US" i="1" dirty="0"/>
              <a:t>Individual life insurance products. Introduction to property and casualty insurance. Introductory risk management, insurance pricing and valuation. Pension plan design.</a:t>
            </a:r>
            <a:endParaRPr lang="en-US" dirty="0"/>
          </a:p>
          <a:p>
            <a:r>
              <a:rPr lang="en-US" dirty="0"/>
              <a:t>A broad overview of the actuarial industry without all the math. The course is offered both fall and winter terms, so if you aren’t in it now, make sure you sign up for it in Winter, otherwise you won’t be able to declare Actuarial Science in 2A. </a:t>
            </a:r>
          </a:p>
          <a:p>
            <a:endParaRPr lang="en-US" dirty="0"/>
          </a:p>
        </p:txBody>
      </p:sp>
      <p:sp>
        <p:nvSpPr>
          <p:cNvPr id="5" name="Slide Number Placeholder 4">
            <a:extLst>
              <a:ext uri="{FF2B5EF4-FFF2-40B4-BE49-F238E27FC236}">
                <a16:creationId xmlns:a16="http://schemas.microsoft.com/office/drawing/2014/main" id="{10B8B53C-5677-B80C-9A14-3356029DC1C3}"/>
              </a:ext>
            </a:extLst>
          </p:cNvPr>
          <p:cNvSpPr>
            <a:spLocks noGrp="1"/>
          </p:cNvSpPr>
          <p:nvPr>
            <p:ph type="sldNum" sz="quarter" idx="12"/>
          </p:nvPr>
        </p:nvSpPr>
        <p:spPr/>
        <p:txBody>
          <a:bodyPr/>
          <a:lstStyle/>
          <a:p>
            <a:r>
              <a:rPr lang="en-US"/>
              <a:t>PAGE  </a:t>
            </a:r>
            <a:fld id="{93005692-73BE-493E-93AB-ECD6027A7652}" type="slidenum">
              <a:rPr lang="en-US" smtClean="0"/>
              <a:pPr/>
              <a:t>33</a:t>
            </a:fld>
            <a:endParaRPr lang="en-US" dirty="0"/>
          </a:p>
        </p:txBody>
      </p:sp>
    </p:spTree>
    <p:extLst>
      <p:ext uri="{BB962C8B-B14F-4D97-AF65-F5344CB8AC3E}">
        <p14:creationId xmlns:p14="http://schemas.microsoft.com/office/powerpoint/2010/main" val="103765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2CFB5-B698-387E-CC5C-91C979E91A8F}"/>
              </a:ext>
            </a:extLst>
          </p:cNvPr>
          <p:cNvSpPr>
            <a:spLocks noGrp="1"/>
          </p:cNvSpPr>
          <p:nvPr>
            <p:ph type="title"/>
          </p:nvPr>
        </p:nvSpPr>
        <p:spPr/>
        <p:txBody>
          <a:bodyPr/>
          <a:lstStyle/>
          <a:p>
            <a:r>
              <a:rPr lang="en-US" dirty="0"/>
              <a:t>What if I want to declare BOTH </a:t>
            </a:r>
            <a:r>
              <a:rPr lang="en-US" dirty="0" err="1"/>
              <a:t>ActSci</a:t>
            </a:r>
            <a:r>
              <a:rPr lang="en-US" dirty="0"/>
              <a:t> and Stats?</a:t>
            </a:r>
          </a:p>
        </p:txBody>
      </p:sp>
      <p:sp>
        <p:nvSpPr>
          <p:cNvPr id="3" name="Content Placeholder 2">
            <a:extLst>
              <a:ext uri="{FF2B5EF4-FFF2-40B4-BE49-F238E27FC236}">
                <a16:creationId xmlns:a16="http://schemas.microsoft.com/office/drawing/2014/main" id="{0CBF31B3-4DC8-A47E-EBEB-8BD790A461E0}"/>
              </a:ext>
            </a:extLst>
          </p:cNvPr>
          <p:cNvSpPr>
            <a:spLocks noGrp="1"/>
          </p:cNvSpPr>
          <p:nvPr>
            <p:ph idx="1"/>
          </p:nvPr>
        </p:nvSpPr>
        <p:spPr>
          <a:xfrm>
            <a:off x="259882" y="1413163"/>
            <a:ext cx="11569729" cy="4737471"/>
          </a:xfrm>
        </p:spPr>
        <p:txBody>
          <a:bodyPr>
            <a:normAutofit/>
          </a:bodyPr>
          <a:lstStyle/>
          <a:p>
            <a:r>
              <a:rPr lang="en-US" dirty="0"/>
              <a:t>To declare a double major in Actuarial Science and Statistics you need to have:</a:t>
            </a:r>
          </a:p>
          <a:p>
            <a:pPr lvl="1"/>
            <a:r>
              <a:rPr lang="en-US" dirty="0"/>
              <a:t>a CAV of 70+% (or SMAV of 70%+)</a:t>
            </a:r>
          </a:p>
          <a:p>
            <a:pPr lvl="1"/>
            <a:r>
              <a:rPr lang="en-US" dirty="0"/>
              <a:t>a MAV 65+% (normally satisfied with SMAV of 70%+)</a:t>
            </a:r>
          </a:p>
          <a:p>
            <a:pPr lvl="1"/>
            <a:r>
              <a:rPr lang="en-US" dirty="0"/>
              <a:t>completed 10 courses (no fails in first year if SMAV can’t be calculated yet)</a:t>
            </a:r>
          </a:p>
          <a:p>
            <a:pPr lvl="1"/>
            <a:r>
              <a:rPr lang="en-US" dirty="0"/>
              <a:t>completed MTHEL 131 with 60%+</a:t>
            </a:r>
          </a:p>
          <a:p>
            <a:r>
              <a:rPr lang="en-US" dirty="0"/>
              <a:t>To complete the double major you need to meet all the specific Actuarial Science course requirements PLUS STAT 332 (counted in the one additional 300 or 400 math requirement), and 3* 400-level Statistics courses.</a:t>
            </a:r>
          </a:p>
          <a:p>
            <a:pPr lvl="1"/>
            <a:r>
              <a:rPr lang="en-US" dirty="0"/>
              <a:t>*only 1 if you take two of STAT 431/433/441/443 in the ACTSC additional list.</a:t>
            </a:r>
          </a:p>
        </p:txBody>
      </p:sp>
      <p:sp>
        <p:nvSpPr>
          <p:cNvPr id="5" name="Slide Number Placeholder 4">
            <a:extLst>
              <a:ext uri="{FF2B5EF4-FFF2-40B4-BE49-F238E27FC236}">
                <a16:creationId xmlns:a16="http://schemas.microsoft.com/office/drawing/2014/main" id="{BFE8DA12-908B-7CD4-FF66-CE252DFB0724}"/>
              </a:ext>
            </a:extLst>
          </p:cNvPr>
          <p:cNvSpPr>
            <a:spLocks noGrp="1"/>
          </p:cNvSpPr>
          <p:nvPr>
            <p:ph type="sldNum" sz="quarter" idx="12"/>
          </p:nvPr>
        </p:nvSpPr>
        <p:spPr/>
        <p:txBody>
          <a:bodyPr/>
          <a:lstStyle/>
          <a:p>
            <a:r>
              <a:rPr lang="en-US"/>
              <a:t>PAGE  </a:t>
            </a:r>
            <a:fld id="{93005692-73BE-493E-93AB-ECD6027A7652}" type="slidenum">
              <a:rPr lang="en-US" smtClean="0"/>
              <a:pPr/>
              <a:t>34</a:t>
            </a:fld>
            <a:endParaRPr lang="en-US" dirty="0"/>
          </a:p>
        </p:txBody>
      </p:sp>
    </p:spTree>
    <p:extLst>
      <p:ext uri="{BB962C8B-B14F-4D97-AF65-F5344CB8AC3E}">
        <p14:creationId xmlns:p14="http://schemas.microsoft.com/office/powerpoint/2010/main" val="1257460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1A/1B Courses – Actuarial Science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14520986"/>
              </p:ext>
            </p:extLst>
          </p:nvPr>
        </p:nvGraphicFramePr>
        <p:xfrm>
          <a:off x="260350" y="1412875"/>
          <a:ext cx="11569700" cy="2225040"/>
        </p:xfrm>
        <a:graphic>
          <a:graphicData uri="http://schemas.openxmlformats.org/drawingml/2006/table">
            <a:tbl>
              <a:tblPr firstRow="1" bandRow="1">
                <a:tableStyleId>{5C22544A-7EE6-4342-B048-85BDC9FD1C3A}</a:tableStyleId>
              </a:tblPr>
              <a:tblGrid>
                <a:gridCol w="5784850">
                  <a:extLst>
                    <a:ext uri="{9D8B030D-6E8A-4147-A177-3AD203B41FA5}">
                      <a16:colId xmlns:a16="http://schemas.microsoft.com/office/drawing/2014/main" val="20000"/>
                    </a:ext>
                  </a:extLst>
                </a:gridCol>
                <a:gridCol w="5784850">
                  <a:extLst>
                    <a:ext uri="{9D8B030D-6E8A-4147-A177-3AD203B41FA5}">
                      <a16:colId xmlns:a16="http://schemas.microsoft.com/office/drawing/2014/main" val="20001"/>
                    </a:ext>
                  </a:extLst>
                </a:gridCol>
              </a:tblGrid>
              <a:tr h="370840">
                <a:tc>
                  <a:txBody>
                    <a:bodyPr/>
                    <a:lstStyle/>
                    <a:p>
                      <a:r>
                        <a:rPr lang="en-US" dirty="0"/>
                        <a:t>Fall</a:t>
                      </a:r>
                    </a:p>
                  </a:txBody>
                  <a:tcPr/>
                </a:tc>
                <a:tc>
                  <a:txBody>
                    <a:bodyPr/>
                    <a:lstStyle/>
                    <a:p>
                      <a:r>
                        <a:rPr lang="en-US" dirty="0"/>
                        <a:t>Winter</a:t>
                      </a:r>
                    </a:p>
                  </a:txBody>
                  <a:tcPr/>
                </a:tc>
                <a:extLst>
                  <a:ext uri="{0D108BD9-81ED-4DB2-BD59-A6C34878D82A}">
                    <a16:rowId xmlns:a16="http://schemas.microsoft.com/office/drawing/2014/main" val="10000"/>
                  </a:ext>
                </a:extLst>
              </a:tr>
              <a:tr h="370840">
                <a:tc>
                  <a:txBody>
                    <a:bodyPr/>
                    <a:lstStyle/>
                    <a:p>
                      <a:r>
                        <a:rPr lang="en-US" dirty="0"/>
                        <a:t>CS 115/135</a:t>
                      </a:r>
                    </a:p>
                  </a:txBody>
                  <a:tcPr/>
                </a:tc>
                <a:tc>
                  <a:txBody>
                    <a:bodyPr/>
                    <a:lstStyle/>
                    <a:p>
                      <a:r>
                        <a:rPr lang="en-US" dirty="0"/>
                        <a:t>CS 116/136</a:t>
                      </a:r>
                    </a:p>
                  </a:txBody>
                  <a:tcPr/>
                </a:tc>
                <a:extLst>
                  <a:ext uri="{0D108BD9-81ED-4DB2-BD59-A6C34878D82A}">
                    <a16:rowId xmlns:a16="http://schemas.microsoft.com/office/drawing/2014/main" val="10001"/>
                  </a:ext>
                </a:extLst>
              </a:tr>
              <a:tr h="370840">
                <a:tc>
                  <a:txBody>
                    <a:bodyPr/>
                    <a:lstStyle/>
                    <a:p>
                      <a:r>
                        <a:rPr lang="en-US" dirty="0"/>
                        <a:t>MATH 135</a:t>
                      </a:r>
                    </a:p>
                  </a:txBody>
                  <a:tcPr/>
                </a:tc>
                <a:tc>
                  <a:txBody>
                    <a:bodyPr/>
                    <a:lstStyle/>
                    <a:p>
                      <a:r>
                        <a:rPr lang="en-US" dirty="0"/>
                        <a:t>MATH</a:t>
                      </a:r>
                      <a:r>
                        <a:rPr lang="en-US" baseline="0" dirty="0"/>
                        <a:t> 136</a:t>
                      </a:r>
                      <a:endParaRPr lang="en-US" dirty="0"/>
                    </a:p>
                  </a:txBody>
                  <a:tcPr/>
                </a:tc>
                <a:extLst>
                  <a:ext uri="{0D108BD9-81ED-4DB2-BD59-A6C34878D82A}">
                    <a16:rowId xmlns:a16="http://schemas.microsoft.com/office/drawing/2014/main" val="10002"/>
                  </a:ext>
                </a:extLst>
              </a:tr>
              <a:tr h="370840">
                <a:tc>
                  <a:txBody>
                    <a:bodyPr/>
                    <a:lstStyle/>
                    <a:p>
                      <a:r>
                        <a:rPr lang="en-US" dirty="0"/>
                        <a:t>MATH 137</a:t>
                      </a:r>
                    </a:p>
                  </a:txBody>
                  <a:tcPr/>
                </a:tc>
                <a:tc>
                  <a:txBody>
                    <a:bodyPr/>
                    <a:lstStyle/>
                    <a:p>
                      <a:r>
                        <a:rPr lang="en-US" dirty="0"/>
                        <a:t>MATH 138</a:t>
                      </a:r>
                    </a:p>
                  </a:txBody>
                  <a:tcPr/>
                </a:tc>
                <a:extLst>
                  <a:ext uri="{0D108BD9-81ED-4DB2-BD59-A6C34878D82A}">
                    <a16:rowId xmlns:a16="http://schemas.microsoft.com/office/drawing/2014/main" val="10003"/>
                  </a:ext>
                </a:extLst>
              </a:tr>
              <a:tr h="370840">
                <a:tc>
                  <a:txBody>
                    <a:bodyPr/>
                    <a:lstStyle/>
                    <a:p>
                      <a:r>
                        <a:rPr lang="en-US" dirty="0"/>
                        <a:t>Communication</a:t>
                      </a:r>
                      <a:r>
                        <a:rPr lang="en-US" baseline="0" dirty="0"/>
                        <a:t> List 1 Course</a:t>
                      </a:r>
                      <a:endParaRPr lang="en-US" dirty="0"/>
                    </a:p>
                  </a:txBody>
                  <a:tcPr/>
                </a:tc>
                <a:tc>
                  <a:txBody>
                    <a:bodyPr/>
                    <a:lstStyle/>
                    <a:p>
                      <a:r>
                        <a:rPr lang="en-US" dirty="0"/>
                        <a:t>ECON 101</a:t>
                      </a:r>
                    </a:p>
                  </a:txBody>
                  <a:tcPr/>
                </a:tc>
                <a:extLst>
                  <a:ext uri="{0D108BD9-81ED-4DB2-BD59-A6C34878D82A}">
                    <a16:rowId xmlns:a16="http://schemas.microsoft.com/office/drawing/2014/main" val="10004"/>
                  </a:ext>
                </a:extLst>
              </a:tr>
              <a:tr h="370840">
                <a:tc>
                  <a:txBody>
                    <a:bodyPr/>
                    <a:lstStyle/>
                    <a:p>
                      <a:r>
                        <a:rPr lang="en-US" dirty="0"/>
                        <a:t>MTHEL 131</a:t>
                      </a:r>
                    </a:p>
                  </a:txBody>
                  <a:tcPr/>
                </a:tc>
                <a:tc>
                  <a:txBody>
                    <a:bodyPr/>
                    <a:lstStyle/>
                    <a:p>
                      <a:r>
                        <a:rPr lang="en-US" dirty="0"/>
                        <a:t>AFM 101 (MTHEL 131 if not taken in 1A)</a:t>
                      </a:r>
                    </a:p>
                  </a:txBody>
                  <a:tcPr/>
                </a:tc>
                <a:extLst>
                  <a:ext uri="{0D108BD9-81ED-4DB2-BD59-A6C34878D82A}">
                    <a16:rowId xmlns:a16="http://schemas.microsoft.com/office/drawing/2014/main" val="10005"/>
                  </a:ext>
                </a:extLst>
              </a:tr>
            </a:tbl>
          </a:graphicData>
        </a:graphic>
      </p:graphicFrame>
      <p:sp>
        <p:nvSpPr>
          <p:cNvPr id="5" name="Slide Number Placeholder 4"/>
          <p:cNvSpPr>
            <a:spLocks noGrp="1"/>
          </p:cNvSpPr>
          <p:nvPr>
            <p:ph type="sldNum" sz="quarter" idx="12"/>
          </p:nvPr>
        </p:nvSpPr>
        <p:spPr/>
        <p:txBody>
          <a:bodyPr/>
          <a:lstStyle/>
          <a:p>
            <a:r>
              <a:rPr lang="en-US"/>
              <a:t>PAGE  </a:t>
            </a:r>
            <a:fld id="{93005692-73BE-493E-93AB-ECD6027A7652}" type="slidenum">
              <a:rPr lang="en-US" smtClean="0"/>
              <a:pPr/>
              <a:t>35</a:t>
            </a:fld>
            <a:endParaRPr lang="en-US" dirty="0"/>
          </a:p>
        </p:txBody>
      </p:sp>
      <p:sp>
        <p:nvSpPr>
          <p:cNvPr id="7" name="TextBox 6"/>
          <p:cNvSpPr txBox="1"/>
          <p:nvPr/>
        </p:nvSpPr>
        <p:spPr>
          <a:xfrm>
            <a:off x="259882" y="4161183"/>
            <a:ext cx="11569730" cy="646331"/>
          </a:xfrm>
          <a:prstGeom prst="rect">
            <a:avLst/>
          </a:prstGeom>
          <a:noFill/>
        </p:spPr>
        <p:txBody>
          <a:bodyPr wrap="square" rtlCol="0">
            <a:spAutoFit/>
          </a:bodyPr>
          <a:lstStyle/>
          <a:p>
            <a:r>
              <a:rPr lang="en-US" dirty="0"/>
              <a:t>*There is flexibility when you take ECON 101/102, AFM 101 and the rest of the non-math electives. The most important thing is taking MTHEL 131 in your first year if you want to get into </a:t>
            </a:r>
            <a:r>
              <a:rPr lang="en-US" dirty="0" err="1"/>
              <a:t>ActSci</a:t>
            </a:r>
            <a:r>
              <a:rPr lang="en-US" dirty="0"/>
              <a:t> at the start of year 2.</a:t>
            </a:r>
          </a:p>
        </p:txBody>
      </p:sp>
    </p:spTree>
    <p:extLst>
      <p:ext uri="{BB962C8B-B14F-4D97-AF65-F5344CB8AC3E}">
        <p14:creationId xmlns:p14="http://schemas.microsoft.com/office/powerpoint/2010/main" val="2578499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2A/2B Courses – Actuarial Science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9724173"/>
              </p:ext>
            </p:extLst>
          </p:nvPr>
        </p:nvGraphicFramePr>
        <p:xfrm>
          <a:off x="260350" y="1412875"/>
          <a:ext cx="11569700" cy="2225040"/>
        </p:xfrm>
        <a:graphic>
          <a:graphicData uri="http://schemas.openxmlformats.org/drawingml/2006/table">
            <a:tbl>
              <a:tblPr firstRow="1" bandRow="1">
                <a:tableStyleId>{5C22544A-7EE6-4342-B048-85BDC9FD1C3A}</a:tableStyleId>
              </a:tblPr>
              <a:tblGrid>
                <a:gridCol w="5784850">
                  <a:extLst>
                    <a:ext uri="{9D8B030D-6E8A-4147-A177-3AD203B41FA5}">
                      <a16:colId xmlns:a16="http://schemas.microsoft.com/office/drawing/2014/main" val="20000"/>
                    </a:ext>
                  </a:extLst>
                </a:gridCol>
                <a:gridCol w="5784850">
                  <a:extLst>
                    <a:ext uri="{9D8B030D-6E8A-4147-A177-3AD203B41FA5}">
                      <a16:colId xmlns:a16="http://schemas.microsoft.com/office/drawing/2014/main" val="20001"/>
                    </a:ext>
                  </a:extLst>
                </a:gridCol>
              </a:tblGrid>
              <a:tr h="370840">
                <a:tc>
                  <a:txBody>
                    <a:bodyPr/>
                    <a:lstStyle/>
                    <a:p>
                      <a:r>
                        <a:rPr lang="en-US" dirty="0"/>
                        <a:t>Fall</a:t>
                      </a:r>
                    </a:p>
                  </a:txBody>
                  <a:tcPr/>
                </a:tc>
                <a:tc>
                  <a:txBody>
                    <a:bodyPr/>
                    <a:lstStyle/>
                    <a:p>
                      <a:r>
                        <a:rPr lang="en-US" dirty="0"/>
                        <a:t>Winter</a:t>
                      </a:r>
                    </a:p>
                  </a:txBody>
                  <a:tcPr/>
                </a:tc>
                <a:extLst>
                  <a:ext uri="{0D108BD9-81ED-4DB2-BD59-A6C34878D82A}">
                    <a16:rowId xmlns:a16="http://schemas.microsoft.com/office/drawing/2014/main" val="10000"/>
                  </a:ext>
                </a:extLst>
              </a:tr>
              <a:tr h="370840">
                <a:tc>
                  <a:txBody>
                    <a:bodyPr/>
                    <a:lstStyle/>
                    <a:p>
                      <a:r>
                        <a:rPr lang="en-US" dirty="0"/>
                        <a:t>STAT 230</a:t>
                      </a:r>
                    </a:p>
                  </a:txBody>
                  <a:tcPr/>
                </a:tc>
                <a:tc>
                  <a:txBody>
                    <a:bodyPr/>
                    <a:lstStyle/>
                    <a:p>
                      <a:r>
                        <a:rPr lang="en-US" dirty="0"/>
                        <a:t>Stat 231</a:t>
                      </a:r>
                    </a:p>
                  </a:txBody>
                  <a:tcPr/>
                </a:tc>
                <a:extLst>
                  <a:ext uri="{0D108BD9-81ED-4DB2-BD59-A6C34878D82A}">
                    <a16:rowId xmlns:a16="http://schemas.microsoft.com/office/drawing/2014/main" val="10001"/>
                  </a:ext>
                </a:extLst>
              </a:tr>
              <a:tr h="370840">
                <a:tc>
                  <a:txBody>
                    <a:bodyPr/>
                    <a:lstStyle/>
                    <a:p>
                      <a:r>
                        <a:rPr lang="en-US" dirty="0"/>
                        <a:t>MATH 235</a:t>
                      </a:r>
                    </a:p>
                  </a:txBody>
                  <a:tcPr/>
                </a:tc>
                <a:tc>
                  <a:txBody>
                    <a:bodyPr/>
                    <a:lstStyle/>
                    <a:p>
                      <a:r>
                        <a:rPr lang="en-US" dirty="0"/>
                        <a:t>ACTSC 232</a:t>
                      </a:r>
                    </a:p>
                  </a:txBody>
                  <a:tcPr/>
                </a:tc>
                <a:extLst>
                  <a:ext uri="{0D108BD9-81ED-4DB2-BD59-A6C34878D82A}">
                    <a16:rowId xmlns:a16="http://schemas.microsoft.com/office/drawing/2014/main" val="10002"/>
                  </a:ext>
                </a:extLst>
              </a:tr>
              <a:tr h="370840">
                <a:tc>
                  <a:txBody>
                    <a:bodyPr/>
                    <a:lstStyle/>
                    <a:p>
                      <a:r>
                        <a:rPr lang="en-US" dirty="0"/>
                        <a:t>MATH 237</a:t>
                      </a:r>
                    </a:p>
                  </a:txBody>
                  <a:tcPr/>
                </a:tc>
                <a:tc>
                  <a:txBody>
                    <a:bodyPr/>
                    <a:lstStyle/>
                    <a:p>
                      <a:r>
                        <a:rPr lang="en-US" dirty="0"/>
                        <a:t>ACTSC 372</a:t>
                      </a:r>
                    </a:p>
                  </a:txBody>
                  <a:tcPr/>
                </a:tc>
                <a:extLst>
                  <a:ext uri="{0D108BD9-81ED-4DB2-BD59-A6C34878D82A}">
                    <a16:rowId xmlns:a16="http://schemas.microsoft.com/office/drawing/2014/main" val="10003"/>
                  </a:ext>
                </a:extLst>
              </a:tr>
              <a:tr h="370840">
                <a:tc>
                  <a:txBody>
                    <a:bodyPr/>
                    <a:lstStyle/>
                    <a:p>
                      <a:r>
                        <a:rPr lang="en-US" dirty="0"/>
                        <a:t>ACTSC 231</a:t>
                      </a:r>
                    </a:p>
                  </a:txBody>
                  <a:tcPr/>
                </a:tc>
                <a:tc>
                  <a:txBody>
                    <a:bodyPr/>
                    <a:lstStyle/>
                    <a:p>
                      <a:r>
                        <a:rPr lang="en-US" dirty="0"/>
                        <a:t>Elective or AMATH 250</a:t>
                      </a:r>
                    </a:p>
                  </a:txBody>
                  <a:tcPr/>
                </a:tc>
                <a:extLst>
                  <a:ext uri="{0D108BD9-81ED-4DB2-BD59-A6C34878D82A}">
                    <a16:rowId xmlns:a16="http://schemas.microsoft.com/office/drawing/2014/main" val="10004"/>
                  </a:ext>
                </a:extLst>
              </a:tr>
              <a:tr h="370840">
                <a:tc>
                  <a:txBody>
                    <a:bodyPr/>
                    <a:lstStyle/>
                    <a:p>
                      <a:r>
                        <a:rPr lang="en-US" dirty="0"/>
                        <a:t>ECON 102</a:t>
                      </a:r>
                    </a:p>
                  </a:txBody>
                  <a:tcPr/>
                </a:tc>
                <a:tc>
                  <a:txBody>
                    <a:bodyPr/>
                    <a:lstStyle/>
                    <a:p>
                      <a:r>
                        <a:rPr lang="en-US" dirty="0"/>
                        <a:t>Elective</a:t>
                      </a:r>
                    </a:p>
                  </a:txBody>
                  <a:tcPr/>
                </a:tc>
                <a:extLst>
                  <a:ext uri="{0D108BD9-81ED-4DB2-BD59-A6C34878D82A}">
                    <a16:rowId xmlns:a16="http://schemas.microsoft.com/office/drawing/2014/main" val="10005"/>
                  </a:ext>
                </a:extLst>
              </a:tr>
            </a:tbl>
          </a:graphicData>
        </a:graphic>
      </p:graphicFrame>
      <p:sp>
        <p:nvSpPr>
          <p:cNvPr id="5" name="Slide Number Placeholder 4"/>
          <p:cNvSpPr>
            <a:spLocks noGrp="1"/>
          </p:cNvSpPr>
          <p:nvPr>
            <p:ph type="sldNum" sz="quarter" idx="12"/>
          </p:nvPr>
        </p:nvSpPr>
        <p:spPr/>
        <p:txBody>
          <a:bodyPr/>
          <a:lstStyle/>
          <a:p>
            <a:r>
              <a:rPr lang="en-US"/>
              <a:t>PAGE  </a:t>
            </a:r>
            <a:fld id="{93005692-73BE-493E-93AB-ECD6027A7652}" type="slidenum">
              <a:rPr lang="en-US" smtClean="0"/>
              <a:pPr/>
              <a:t>36</a:t>
            </a:fld>
            <a:endParaRPr lang="en-US" dirty="0"/>
          </a:p>
        </p:txBody>
      </p:sp>
      <p:sp>
        <p:nvSpPr>
          <p:cNvPr id="7" name="TextBox 6"/>
          <p:cNvSpPr txBox="1"/>
          <p:nvPr/>
        </p:nvSpPr>
        <p:spPr>
          <a:xfrm>
            <a:off x="259882" y="4161183"/>
            <a:ext cx="11569730" cy="646331"/>
          </a:xfrm>
          <a:prstGeom prst="rect">
            <a:avLst/>
          </a:prstGeom>
          <a:noFill/>
        </p:spPr>
        <p:txBody>
          <a:bodyPr wrap="square" rtlCol="0">
            <a:spAutoFit/>
          </a:bodyPr>
          <a:lstStyle/>
          <a:p>
            <a:r>
              <a:rPr lang="en-US" dirty="0"/>
              <a:t>*All of ACTSC 231, 232, and 372 open to any math student, other ACTSC 3XX and 4XX only open to ACTSC majors</a:t>
            </a:r>
          </a:p>
        </p:txBody>
      </p:sp>
    </p:spTree>
    <p:extLst>
      <p:ext uri="{BB962C8B-B14F-4D97-AF65-F5344CB8AC3E}">
        <p14:creationId xmlns:p14="http://schemas.microsoft.com/office/powerpoint/2010/main" val="1148709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Suggested Non-Math Courses</a:t>
            </a:r>
          </a:p>
        </p:txBody>
      </p:sp>
      <p:sp>
        <p:nvSpPr>
          <p:cNvPr id="3" name="Content Placeholder 2"/>
          <p:cNvSpPr>
            <a:spLocks noGrp="1"/>
          </p:cNvSpPr>
          <p:nvPr>
            <p:ph sz="half" idx="1"/>
          </p:nvPr>
        </p:nvSpPr>
        <p:spPr>
          <a:xfrm>
            <a:off x="259882" y="1330035"/>
            <a:ext cx="11569730" cy="4673601"/>
          </a:xfrm>
        </p:spPr>
        <p:txBody>
          <a:bodyPr>
            <a:normAutofit fontScale="92500"/>
          </a:bodyPr>
          <a:lstStyle/>
          <a:p>
            <a:r>
              <a:rPr lang="en-US" dirty="0"/>
              <a:t>For actuarial science you have a minimum of </a:t>
            </a:r>
          </a:p>
          <a:p>
            <a:pPr lvl="1"/>
            <a:r>
              <a:rPr lang="en-US" dirty="0"/>
              <a:t>27 math courses </a:t>
            </a:r>
          </a:p>
          <a:p>
            <a:pPr lvl="1"/>
            <a:r>
              <a:rPr lang="en-US" dirty="0"/>
              <a:t>10 non math courses</a:t>
            </a:r>
          </a:p>
          <a:p>
            <a:pPr lvl="1"/>
            <a:r>
              <a:rPr lang="en-US" dirty="0"/>
              <a:t>3 courses that can be anything</a:t>
            </a:r>
          </a:p>
          <a:p>
            <a:r>
              <a:rPr lang="en-US" dirty="0"/>
              <a:t>2 of the non math courses are communication courses.  </a:t>
            </a:r>
          </a:p>
          <a:p>
            <a:r>
              <a:rPr lang="en-US" dirty="0"/>
              <a:t>Another 4 of the non math courses are ECON 101/102, AFM 101, MTHEL 131.  </a:t>
            </a:r>
          </a:p>
          <a:p>
            <a:pPr marL="0" indent="0">
              <a:buNone/>
            </a:pPr>
            <a:r>
              <a:rPr lang="en-US" dirty="0"/>
              <a:t>However, the other 4 can be:</a:t>
            </a:r>
          </a:p>
          <a:p>
            <a:pPr lvl="1"/>
            <a:r>
              <a:rPr lang="en-US" dirty="0"/>
              <a:t>Courses that will help you complete a minor in another field:  Economics, Psychology, Physics etc.</a:t>
            </a:r>
          </a:p>
          <a:p>
            <a:pPr lvl="1"/>
            <a:r>
              <a:rPr lang="en-US" dirty="0"/>
              <a:t>Courses that you find interesting</a:t>
            </a:r>
          </a:p>
        </p:txBody>
      </p:sp>
      <p:sp>
        <p:nvSpPr>
          <p:cNvPr id="6" name="Slide Number Placeholder 5"/>
          <p:cNvSpPr>
            <a:spLocks noGrp="1"/>
          </p:cNvSpPr>
          <p:nvPr>
            <p:ph type="sldNum" sz="quarter" idx="12"/>
          </p:nvPr>
        </p:nvSpPr>
        <p:spPr/>
        <p:txBody>
          <a:bodyPr/>
          <a:lstStyle/>
          <a:p>
            <a:r>
              <a:rPr lang="en-US" dirty="0"/>
              <a:t>PAGE  </a:t>
            </a:r>
            <a:fld id="{93005692-73BE-493E-93AB-ECD6027A7652}" type="slidenum">
              <a:rPr lang="en-US" smtClean="0"/>
              <a:pPr/>
              <a:t>37</a:t>
            </a:fld>
            <a:endParaRPr lang="en-US" dirty="0"/>
          </a:p>
        </p:txBody>
      </p:sp>
    </p:spTree>
    <p:extLst>
      <p:ext uri="{BB962C8B-B14F-4D97-AF65-F5344CB8AC3E}">
        <p14:creationId xmlns:p14="http://schemas.microsoft.com/office/powerpoint/2010/main" val="49901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97220-F92C-C991-4A2A-E8121D08D107}"/>
              </a:ext>
            </a:extLst>
          </p:cNvPr>
          <p:cNvSpPr>
            <a:spLocks noGrp="1"/>
          </p:cNvSpPr>
          <p:nvPr>
            <p:ph type="title"/>
          </p:nvPr>
        </p:nvSpPr>
        <p:spPr/>
        <p:txBody>
          <a:bodyPr/>
          <a:lstStyle/>
          <a:p>
            <a:r>
              <a:rPr lang="en-US" dirty="0"/>
              <a:t>Adding the Predictive Analytics Specialization to ACTSC</a:t>
            </a:r>
          </a:p>
        </p:txBody>
      </p:sp>
      <p:sp>
        <p:nvSpPr>
          <p:cNvPr id="3" name="Content Placeholder 2">
            <a:extLst>
              <a:ext uri="{FF2B5EF4-FFF2-40B4-BE49-F238E27FC236}">
                <a16:creationId xmlns:a16="http://schemas.microsoft.com/office/drawing/2014/main" id="{751A4077-C155-38F7-7BA8-E26B88C1A4EA}"/>
              </a:ext>
            </a:extLst>
          </p:cNvPr>
          <p:cNvSpPr>
            <a:spLocks noGrp="1"/>
          </p:cNvSpPr>
          <p:nvPr>
            <p:ph idx="1"/>
          </p:nvPr>
        </p:nvSpPr>
        <p:spPr/>
        <p:txBody>
          <a:bodyPr/>
          <a:lstStyle/>
          <a:p>
            <a:r>
              <a:rPr lang="en-US" dirty="0"/>
              <a:t>As of the 2023/2024 calendar, to complete Honours Actuarial Science with the Predictive Analytics specialization you must complete the Honours Actuarial Science plan plus the following:</a:t>
            </a:r>
            <a:br>
              <a:rPr lang="en-US" dirty="0"/>
            </a:br>
            <a:endParaRPr lang="en-US" dirty="0"/>
          </a:p>
          <a:p>
            <a:r>
              <a:rPr lang="en-US" dirty="0"/>
              <a:t>1 of ACTSC 454 or STAT 437 – ACTSC 454 will count for the “One additional 400-level ACTSC courses”.</a:t>
            </a:r>
          </a:p>
          <a:p>
            <a:r>
              <a:rPr lang="en-US" dirty="0"/>
              <a:t>1 of STAT 440 or STAT 442 – will count as the “One additional 300- level or 400-level math course”.</a:t>
            </a:r>
          </a:p>
          <a:p>
            <a:r>
              <a:rPr lang="en-US" dirty="0"/>
              <a:t>All of CS 330, STAT 341, STAT 431, STAT 441 and STAT 443 – The 400 level STAT courses can count as your “Two additional courses chosen from” list.</a:t>
            </a:r>
          </a:p>
          <a:p>
            <a:endParaRPr lang="en-US" dirty="0"/>
          </a:p>
        </p:txBody>
      </p:sp>
      <p:sp>
        <p:nvSpPr>
          <p:cNvPr id="5" name="Slide Number Placeholder 4">
            <a:extLst>
              <a:ext uri="{FF2B5EF4-FFF2-40B4-BE49-F238E27FC236}">
                <a16:creationId xmlns:a16="http://schemas.microsoft.com/office/drawing/2014/main" id="{F5968BD3-4C1C-FA97-0BA5-0BA7363B01A4}"/>
              </a:ext>
            </a:extLst>
          </p:cNvPr>
          <p:cNvSpPr>
            <a:spLocks noGrp="1"/>
          </p:cNvSpPr>
          <p:nvPr>
            <p:ph type="sldNum" sz="quarter" idx="12"/>
          </p:nvPr>
        </p:nvSpPr>
        <p:spPr/>
        <p:txBody>
          <a:bodyPr/>
          <a:lstStyle/>
          <a:p>
            <a:r>
              <a:rPr lang="en-US"/>
              <a:t>PAGE  </a:t>
            </a:r>
            <a:fld id="{93005692-73BE-493E-93AB-ECD6027A7652}" type="slidenum">
              <a:rPr lang="en-US" smtClean="0"/>
              <a:pPr/>
              <a:t>38</a:t>
            </a:fld>
            <a:endParaRPr lang="en-US" dirty="0"/>
          </a:p>
        </p:txBody>
      </p:sp>
    </p:spTree>
    <p:extLst>
      <p:ext uri="{BB962C8B-B14F-4D97-AF65-F5344CB8AC3E}">
        <p14:creationId xmlns:p14="http://schemas.microsoft.com/office/powerpoint/2010/main" val="2194868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62F94-D18D-C828-7EEA-BDE6D89978FD}"/>
              </a:ext>
            </a:extLst>
          </p:cNvPr>
          <p:cNvSpPr>
            <a:spLocks noGrp="1"/>
          </p:cNvSpPr>
          <p:nvPr>
            <p:ph type="title"/>
          </p:nvPr>
        </p:nvSpPr>
        <p:spPr/>
        <p:txBody>
          <a:bodyPr/>
          <a:lstStyle/>
          <a:p>
            <a:r>
              <a:rPr lang="en-US" dirty="0"/>
              <a:t>Adding the Finance Specialization to ACTSC</a:t>
            </a:r>
          </a:p>
        </p:txBody>
      </p:sp>
      <p:sp>
        <p:nvSpPr>
          <p:cNvPr id="3" name="Content Placeholder 2">
            <a:extLst>
              <a:ext uri="{FF2B5EF4-FFF2-40B4-BE49-F238E27FC236}">
                <a16:creationId xmlns:a16="http://schemas.microsoft.com/office/drawing/2014/main" id="{122F38F3-10A0-5AB0-4711-D4D41027132E}"/>
              </a:ext>
            </a:extLst>
          </p:cNvPr>
          <p:cNvSpPr>
            <a:spLocks noGrp="1"/>
          </p:cNvSpPr>
          <p:nvPr>
            <p:ph idx="1"/>
          </p:nvPr>
        </p:nvSpPr>
        <p:spPr/>
        <p:txBody>
          <a:bodyPr>
            <a:normAutofit/>
          </a:bodyPr>
          <a:lstStyle/>
          <a:p>
            <a:r>
              <a:rPr lang="en-US" dirty="0"/>
              <a:t>As of the 2023/2024 calendar, to complete Honours Actuarial Science with the Finance specialization you must complete the Honours Actuarial Science plan plus the following:</a:t>
            </a:r>
          </a:p>
          <a:p>
            <a:r>
              <a:rPr lang="en-US" dirty="0"/>
              <a:t>1 of AFM 472/424 or ACTSC 471/AFM 476 (advanced Finance course) – will count on “Two additional courses chosen from” list.</a:t>
            </a:r>
          </a:p>
          <a:p>
            <a:r>
              <a:rPr lang="en-US" dirty="0"/>
              <a:t>1 of CS 370 or CS 371 – will count as the “One additional 300- level or 400-level math course”.</a:t>
            </a:r>
          </a:p>
          <a:p>
            <a:r>
              <a:rPr lang="en-US" dirty="0"/>
              <a:t>All of ACTSC 445, STAT  340, AFM 102 and CS 476 – ACTSC 445 will count for the “One additional 400-level ACTSC courses”.</a:t>
            </a:r>
          </a:p>
        </p:txBody>
      </p:sp>
      <p:sp>
        <p:nvSpPr>
          <p:cNvPr id="5" name="Slide Number Placeholder 4">
            <a:extLst>
              <a:ext uri="{FF2B5EF4-FFF2-40B4-BE49-F238E27FC236}">
                <a16:creationId xmlns:a16="http://schemas.microsoft.com/office/drawing/2014/main" id="{B14384A9-CD50-FC46-29F7-70CA9D0C2FD2}"/>
              </a:ext>
            </a:extLst>
          </p:cNvPr>
          <p:cNvSpPr>
            <a:spLocks noGrp="1"/>
          </p:cNvSpPr>
          <p:nvPr>
            <p:ph type="sldNum" sz="quarter" idx="12"/>
          </p:nvPr>
        </p:nvSpPr>
        <p:spPr/>
        <p:txBody>
          <a:bodyPr/>
          <a:lstStyle/>
          <a:p>
            <a:r>
              <a:rPr lang="en-US"/>
              <a:t>PAGE  </a:t>
            </a:r>
            <a:fld id="{93005692-73BE-493E-93AB-ECD6027A7652}" type="slidenum">
              <a:rPr lang="en-US" smtClean="0"/>
              <a:pPr/>
              <a:t>39</a:t>
            </a:fld>
            <a:endParaRPr lang="en-US" dirty="0"/>
          </a:p>
        </p:txBody>
      </p:sp>
    </p:spTree>
    <p:extLst>
      <p:ext uri="{BB962C8B-B14F-4D97-AF65-F5344CB8AC3E}">
        <p14:creationId xmlns:p14="http://schemas.microsoft.com/office/powerpoint/2010/main" val="756101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65A4D-7B24-3FE4-2BC3-84F51B1CF357}"/>
              </a:ext>
            </a:extLst>
          </p:cNvPr>
          <p:cNvSpPr>
            <a:spLocks noGrp="1"/>
          </p:cNvSpPr>
          <p:nvPr>
            <p:ph type="title"/>
          </p:nvPr>
        </p:nvSpPr>
        <p:spPr/>
        <p:txBody>
          <a:bodyPr/>
          <a:lstStyle/>
          <a:p>
            <a:r>
              <a:rPr lang="en-US" dirty="0"/>
              <a:t>How do I get help from an advisor?</a:t>
            </a:r>
          </a:p>
        </p:txBody>
      </p:sp>
      <p:sp>
        <p:nvSpPr>
          <p:cNvPr id="3" name="Content Placeholder 2">
            <a:extLst>
              <a:ext uri="{FF2B5EF4-FFF2-40B4-BE49-F238E27FC236}">
                <a16:creationId xmlns:a16="http://schemas.microsoft.com/office/drawing/2014/main" id="{9BA704AC-757C-11FC-B195-50686626B350}"/>
              </a:ext>
            </a:extLst>
          </p:cNvPr>
          <p:cNvSpPr>
            <a:spLocks noGrp="1"/>
          </p:cNvSpPr>
          <p:nvPr>
            <p:ph idx="1"/>
          </p:nvPr>
        </p:nvSpPr>
        <p:spPr>
          <a:xfrm>
            <a:off x="259882" y="1413163"/>
            <a:ext cx="11569729" cy="4815109"/>
          </a:xfrm>
        </p:spPr>
        <p:txBody>
          <a:bodyPr>
            <a:normAutofit/>
          </a:bodyPr>
          <a:lstStyle/>
          <a:p>
            <a:r>
              <a:rPr lang="en-US" dirty="0"/>
              <a:t>First check the FAQ and Table of Questions pages on the department website.</a:t>
            </a:r>
          </a:p>
          <a:p>
            <a:r>
              <a:rPr lang="en-US" dirty="0"/>
              <a:t>If you can’t find your question, then you can either email the advisors at </a:t>
            </a:r>
            <a:r>
              <a:rPr lang="en-US" dirty="0">
                <a:hlinkClick r:id="rId3"/>
              </a:rPr>
              <a:t>SASUGradAdv@uwaterloo.ca</a:t>
            </a:r>
            <a:r>
              <a:rPr lang="en-US" dirty="0"/>
              <a:t> or visit us (in-person or virtually) during our regular advising hours. Hours are posted on the department website.</a:t>
            </a:r>
          </a:p>
        </p:txBody>
      </p:sp>
      <p:sp>
        <p:nvSpPr>
          <p:cNvPr id="5" name="Slide Number Placeholder 4">
            <a:extLst>
              <a:ext uri="{FF2B5EF4-FFF2-40B4-BE49-F238E27FC236}">
                <a16:creationId xmlns:a16="http://schemas.microsoft.com/office/drawing/2014/main" id="{4239BEB6-BAB4-D862-F951-C818451B5101}"/>
              </a:ext>
            </a:extLst>
          </p:cNvPr>
          <p:cNvSpPr>
            <a:spLocks noGrp="1"/>
          </p:cNvSpPr>
          <p:nvPr>
            <p:ph type="sldNum" sz="quarter" idx="12"/>
          </p:nvPr>
        </p:nvSpPr>
        <p:spPr/>
        <p:txBody>
          <a:bodyPr/>
          <a:lstStyle/>
          <a:p>
            <a:r>
              <a:rPr lang="en-US"/>
              <a:t>PAGE  </a:t>
            </a:r>
            <a:fld id="{93005692-73BE-493E-93AB-ECD6027A7652}" type="slidenum">
              <a:rPr lang="en-US" smtClean="0"/>
              <a:pPr/>
              <a:t>4</a:t>
            </a:fld>
            <a:endParaRPr lang="en-US" dirty="0"/>
          </a:p>
        </p:txBody>
      </p:sp>
      <p:sp>
        <p:nvSpPr>
          <p:cNvPr id="8" name="TextBox 7">
            <a:extLst>
              <a:ext uri="{FF2B5EF4-FFF2-40B4-BE49-F238E27FC236}">
                <a16:creationId xmlns:a16="http://schemas.microsoft.com/office/drawing/2014/main" id="{130795B0-C9EB-4987-6BFB-C65CDEBDCC4D}"/>
              </a:ext>
            </a:extLst>
          </p:cNvPr>
          <p:cNvSpPr txBox="1"/>
          <p:nvPr/>
        </p:nvSpPr>
        <p:spPr>
          <a:xfrm>
            <a:off x="1431584" y="3429000"/>
            <a:ext cx="704039" cy="369332"/>
          </a:xfrm>
          <a:prstGeom prst="rect">
            <a:avLst/>
          </a:prstGeom>
          <a:noFill/>
        </p:spPr>
        <p:txBody>
          <a:bodyPr wrap="none" rtlCol="0">
            <a:spAutoFit/>
          </a:bodyPr>
          <a:lstStyle/>
          <a:p>
            <a:r>
              <a:rPr lang="en-US" b="1" dirty="0"/>
              <a:t>FAQ</a:t>
            </a:r>
          </a:p>
        </p:txBody>
      </p:sp>
      <p:sp>
        <p:nvSpPr>
          <p:cNvPr id="9" name="TextBox 8">
            <a:extLst>
              <a:ext uri="{FF2B5EF4-FFF2-40B4-BE49-F238E27FC236}">
                <a16:creationId xmlns:a16="http://schemas.microsoft.com/office/drawing/2014/main" id="{1E841BF9-26FE-0501-0218-908CD464024A}"/>
              </a:ext>
            </a:extLst>
          </p:cNvPr>
          <p:cNvSpPr txBox="1"/>
          <p:nvPr/>
        </p:nvSpPr>
        <p:spPr>
          <a:xfrm>
            <a:off x="4698318" y="3429000"/>
            <a:ext cx="2510624" cy="369332"/>
          </a:xfrm>
          <a:prstGeom prst="rect">
            <a:avLst/>
          </a:prstGeom>
          <a:noFill/>
        </p:spPr>
        <p:txBody>
          <a:bodyPr wrap="none" rtlCol="0">
            <a:spAutoFit/>
          </a:bodyPr>
          <a:lstStyle/>
          <a:p>
            <a:r>
              <a:rPr lang="en-US" b="1" dirty="0"/>
              <a:t>Tables of Questions</a:t>
            </a:r>
          </a:p>
        </p:txBody>
      </p:sp>
      <p:sp>
        <p:nvSpPr>
          <p:cNvPr id="10" name="TextBox 9">
            <a:extLst>
              <a:ext uri="{FF2B5EF4-FFF2-40B4-BE49-F238E27FC236}">
                <a16:creationId xmlns:a16="http://schemas.microsoft.com/office/drawing/2014/main" id="{94666B8A-1693-F954-2537-505EA8BBD1B0}"/>
              </a:ext>
            </a:extLst>
          </p:cNvPr>
          <p:cNvSpPr txBox="1"/>
          <p:nvPr/>
        </p:nvSpPr>
        <p:spPr>
          <a:xfrm>
            <a:off x="8955499" y="3429000"/>
            <a:ext cx="1975221" cy="369332"/>
          </a:xfrm>
          <a:prstGeom prst="rect">
            <a:avLst/>
          </a:prstGeom>
          <a:noFill/>
        </p:spPr>
        <p:txBody>
          <a:bodyPr wrap="none" rtlCol="0">
            <a:spAutoFit/>
          </a:bodyPr>
          <a:lstStyle/>
          <a:p>
            <a:r>
              <a:rPr lang="en-US" b="1" dirty="0"/>
              <a:t>Advising hours</a:t>
            </a:r>
          </a:p>
        </p:txBody>
      </p:sp>
      <p:pic>
        <p:nvPicPr>
          <p:cNvPr id="6" name="Picture 5" descr="A qr code on a white background&#10;&#10;Description automatically generated">
            <a:extLst>
              <a:ext uri="{FF2B5EF4-FFF2-40B4-BE49-F238E27FC236}">
                <a16:creationId xmlns:a16="http://schemas.microsoft.com/office/drawing/2014/main" id="{9D2B6E51-96B1-CA1A-DE23-77D45B774D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883" y="3936833"/>
            <a:ext cx="2291439" cy="2291439"/>
          </a:xfrm>
          <a:prstGeom prst="rect">
            <a:avLst/>
          </a:prstGeom>
        </p:spPr>
      </p:pic>
      <p:pic>
        <p:nvPicPr>
          <p:cNvPr id="13" name="Picture 12" descr="A qr code on a white background&#10;&#10;Description automatically generated">
            <a:extLst>
              <a:ext uri="{FF2B5EF4-FFF2-40B4-BE49-F238E27FC236}">
                <a16:creationId xmlns:a16="http://schemas.microsoft.com/office/drawing/2014/main" id="{7DB220FB-1C50-A101-A3D5-2C0AFF6D7B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7910" y="3936833"/>
            <a:ext cx="2291439" cy="2291439"/>
          </a:xfrm>
          <a:prstGeom prst="rect">
            <a:avLst/>
          </a:prstGeom>
        </p:spPr>
      </p:pic>
      <p:pic>
        <p:nvPicPr>
          <p:cNvPr id="16" name="Picture 15" descr="A qr code on a white background&#10;&#10;Description automatically generated">
            <a:extLst>
              <a:ext uri="{FF2B5EF4-FFF2-40B4-BE49-F238E27FC236}">
                <a16:creationId xmlns:a16="http://schemas.microsoft.com/office/drawing/2014/main" id="{5A70FA20-0F16-5322-D9F1-76DA38429E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97389" y="3936832"/>
            <a:ext cx="2291439" cy="2291439"/>
          </a:xfrm>
          <a:prstGeom prst="rect">
            <a:avLst/>
          </a:prstGeom>
        </p:spPr>
      </p:pic>
    </p:spTree>
    <p:extLst>
      <p:ext uri="{BB962C8B-B14F-4D97-AF65-F5344CB8AC3E}">
        <p14:creationId xmlns:p14="http://schemas.microsoft.com/office/powerpoint/2010/main" val="1074338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D3B55-986D-A33A-FD80-AA7EC38A7151}"/>
              </a:ext>
            </a:extLst>
          </p:cNvPr>
          <p:cNvSpPr>
            <a:spLocks noGrp="1"/>
          </p:cNvSpPr>
          <p:nvPr>
            <p:ph type="title"/>
          </p:nvPr>
        </p:nvSpPr>
        <p:spPr/>
        <p:txBody>
          <a:bodyPr>
            <a:normAutofit/>
          </a:bodyPr>
          <a:lstStyle/>
          <a:p>
            <a:r>
              <a:rPr lang="en-US" dirty="0"/>
              <a:t>What is the Canadian Institute of Actuaries (CIA)?</a:t>
            </a:r>
          </a:p>
        </p:txBody>
      </p:sp>
      <p:sp>
        <p:nvSpPr>
          <p:cNvPr id="3" name="Content Placeholder 2">
            <a:extLst>
              <a:ext uri="{FF2B5EF4-FFF2-40B4-BE49-F238E27FC236}">
                <a16:creationId xmlns:a16="http://schemas.microsoft.com/office/drawing/2014/main" id="{3AC7DEC1-DA45-3828-6258-7FFCDC8CF314}"/>
              </a:ext>
            </a:extLst>
          </p:cNvPr>
          <p:cNvSpPr>
            <a:spLocks noGrp="1"/>
          </p:cNvSpPr>
          <p:nvPr>
            <p:ph idx="1"/>
          </p:nvPr>
        </p:nvSpPr>
        <p:spPr/>
        <p:txBody>
          <a:bodyPr>
            <a:normAutofit/>
          </a:bodyPr>
          <a:lstStyle/>
          <a:p>
            <a:r>
              <a:rPr lang="en-US" dirty="0"/>
              <a:t>Professional Actuarial body in Canada</a:t>
            </a:r>
          </a:p>
          <a:p>
            <a:r>
              <a:rPr lang="en-US" dirty="0"/>
              <a:t>Offers the following designations:</a:t>
            </a:r>
          </a:p>
          <a:p>
            <a:pPr lvl="1"/>
            <a:r>
              <a:rPr lang="en-US" dirty="0"/>
              <a:t>ACIA – Associate of the Canadian Institute of Actuaries</a:t>
            </a:r>
          </a:p>
          <a:p>
            <a:pPr lvl="1"/>
            <a:r>
              <a:rPr lang="en-US" dirty="0"/>
              <a:t>FCIA – Fellow of the Canadian Institute of Actuaries (top level)</a:t>
            </a:r>
          </a:p>
          <a:p>
            <a:endParaRPr lang="en-US" dirty="0"/>
          </a:p>
          <a:p>
            <a:endParaRPr lang="en-US" dirty="0"/>
          </a:p>
        </p:txBody>
      </p:sp>
      <p:sp>
        <p:nvSpPr>
          <p:cNvPr id="5" name="Slide Number Placeholder 4">
            <a:extLst>
              <a:ext uri="{FF2B5EF4-FFF2-40B4-BE49-F238E27FC236}">
                <a16:creationId xmlns:a16="http://schemas.microsoft.com/office/drawing/2014/main" id="{4693D8E3-1F0D-D5C2-82D5-881D912F6CA8}"/>
              </a:ext>
            </a:extLst>
          </p:cNvPr>
          <p:cNvSpPr>
            <a:spLocks noGrp="1"/>
          </p:cNvSpPr>
          <p:nvPr>
            <p:ph type="sldNum" sz="quarter" idx="12"/>
          </p:nvPr>
        </p:nvSpPr>
        <p:spPr/>
        <p:txBody>
          <a:bodyPr/>
          <a:lstStyle/>
          <a:p>
            <a:r>
              <a:rPr lang="en-US"/>
              <a:t>PAGE  </a:t>
            </a:r>
            <a:fld id="{93005692-73BE-493E-93AB-ECD6027A7652}" type="slidenum">
              <a:rPr lang="en-US" smtClean="0"/>
              <a:pPr/>
              <a:t>40</a:t>
            </a:fld>
            <a:endParaRPr lang="en-US" dirty="0"/>
          </a:p>
        </p:txBody>
      </p:sp>
    </p:spTree>
    <p:extLst>
      <p:ext uri="{BB962C8B-B14F-4D97-AF65-F5344CB8AC3E}">
        <p14:creationId xmlns:p14="http://schemas.microsoft.com/office/powerpoint/2010/main" val="309034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5993B-F85D-B916-9C3C-98857F6CBE91}"/>
              </a:ext>
            </a:extLst>
          </p:cNvPr>
          <p:cNvSpPr>
            <a:spLocks noGrp="1"/>
          </p:cNvSpPr>
          <p:nvPr>
            <p:ph type="title"/>
          </p:nvPr>
        </p:nvSpPr>
        <p:spPr/>
        <p:txBody>
          <a:bodyPr/>
          <a:lstStyle/>
          <a:p>
            <a:r>
              <a:rPr lang="en-US" dirty="0"/>
              <a:t>What are the SOA/CAS?</a:t>
            </a:r>
          </a:p>
        </p:txBody>
      </p:sp>
      <p:sp>
        <p:nvSpPr>
          <p:cNvPr id="3" name="Content Placeholder 2">
            <a:extLst>
              <a:ext uri="{FF2B5EF4-FFF2-40B4-BE49-F238E27FC236}">
                <a16:creationId xmlns:a16="http://schemas.microsoft.com/office/drawing/2014/main" id="{0989EDD9-5792-0FF0-4CE5-EDDFD3727C3D}"/>
              </a:ext>
            </a:extLst>
          </p:cNvPr>
          <p:cNvSpPr>
            <a:spLocks noGrp="1"/>
          </p:cNvSpPr>
          <p:nvPr>
            <p:ph idx="1"/>
          </p:nvPr>
        </p:nvSpPr>
        <p:spPr/>
        <p:txBody>
          <a:bodyPr>
            <a:normAutofit fontScale="92500" lnSpcReduction="10000"/>
          </a:bodyPr>
          <a:lstStyle/>
          <a:p>
            <a:r>
              <a:rPr lang="en-US" dirty="0"/>
              <a:t>Society of Actuaries (SOA): Professional body in the United States, focused on life/health insurance. </a:t>
            </a:r>
          </a:p>
          <a:p>
            <a:r>
              <a:rPr lang="en-US" dirty="0"/>
              <a:t>Actuaries complete a series of professional exams to earn an actuarial credential:</a:t>
            </a:r>
          </a:p>
          <a:p>
            <a:pPr lvl="1"/>
            <a:r>
              <a:rPr lang="en-US" dirty="0"/>
              <a:t>ASA – Associate of the Society of Actuaries</a:t>
            </a:r>
          </a:p>
          <a:p>
            <a:pPr lvl="1"/>
            <a:r>
              <a:rPr lang="en-US" dirty="0"/>
              <a:t>FSA – Fellow of the Society of Actuaries (top level)</a:t>
            </a:r>
          </a:p>
          <a:p>
            <a:r>
              <a:rPr lang="en-US" dirty="0"/>
              <a:t>Casualty Actuarial Society (CAS): Professional body in the United States, focused on property and casualty (i.e. home and auto) insurance.</a:t>
            </a:r>
          </a:p>
          <a:p>
            <a:r>
              <a:rPr lang="en-US" dirty="0"/>
              <a:t>Actuaries complete a series of professional exams to earn an actuarial credential:</a:t>
            </a:r>
          </a:p>
          <a:p>
            <a:pPr lvl="1"/>
            <a:r>
              <a:rPr lang="en-US" dirty="0"/>
              <a:t>ACAS – Associate of the Casualty Actuarial Society</a:t>
            </a:r>
          </a:p>
          <a:p>
            <a:pPr lvl="1"/>
            <a:r>
              <a:rPr lang="en-US" dirty="0"/>
              <a:t>FCAS – Fellow of the Casualty Actuarial Society (top level)</a:t>
            </a:r>
          </a:p>
          <a:p>
            <a:pPr marL="60325" indent="0">
              <a:buNone/>
            </a:pPr>
            <a:endParaRPr lang="en-US" dirty="0"/>
          </a:p>
          <a:p>
            <a:endParaRPr lang="en-US" dirty="0"/>
          </a:p>
        </p:txBody>
      </p:sp>
      <p:sp>
        <p:nvSpPr>
          <p:cNvPr id="5" name="Slide Number Placeholder 4">
            <a:extLst>
              <a:ext uri="{FF2B5EF4-FFF2-40B4-BE49-F238E27FC236}">
                <a16:creationId xmlns:a16="http://schemas.microsoft.com/office/drawing/2014/main" id="{8FCA1D9F-4FE3-1F67-C5AD-36EDE9BCFEC3}"/>
              </a:ext>
            </a:extLst>
          </p:cNvPr>
          <p:cNvSpPr>
            <a:spLocks noGrp="1"/>
          </p:cNvSpPr>
          <p:nvPr>
            <p:ph type="sldNum" sz="quarter" idx="12"/>
          </p:nvPr>
        </p:nvSpPr>
        <p:spPr/>
        <p:txBody>
          <a:bodyPr/>
          <a:lstStyle/>
          <a:p>
            <a:r>
              <a:rPr lang="en-US"/>
              <a:t>PAGE  </a:t>
            </a:r>
            <a:fld id="{93005692-73BE-493E-93AB-ECD6027A7652}" type="slidenum">
              <a:rPr lang="en-US" smtClean="0"/>
              <a:pPr/>
              <a:t>41</a:t>
            </a:fld>
            <a:endParaRPr lang="en-US" dirty="0"/>
          </a:p>
        </p:txBody>
      </p:sp>
    </p:spTree>
    <p:extLst>
      <p:ext uri="{BB962C8B-B14F-4D97-AF65-F5344CB8AC3E}">
        <p14:creationId xmlns:p14="http://schemas.microsoft.com/office/powerpoint/2010/main" val="961275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FB8F6-F85C-37CD-BCD2-3DF7F943B145}"/>
              </a:ext>
            </a:extLst>
          </p:cNvPr>
          <p:cNvSpPr>
            <a:spLocks noGrp="1"/>
          </p:cNvSpPr>
          <p:nvPr>
            <p:ph type="title"/>
          </p:nvPr>
        </p:nvSpPr>
        <p:spPr/>
        <p:txBody>
          <a:bodyPr/>
          <a:lstStyle/>
          <a:p>
            <a:r>
              <a:rPr lang="en-US" dirty="0"/>
              <a:t>University Accreditation Program and VEEs</a:t>
            </a:r>
          </a:p>
        </p:txBody>
      </p:sp>
      <p:sp>
        <p:nvSpPr>
          <p:cNvPr id="3" name="Content Placeholder 2">
            <a:extLst>
              <a:ext uri="{FF2B5EF4-FFF2-40B4-BE49-F238E27FC236}">
                <a16:creationId xmlns:a16="http://schemas.microsoft.com/office/drawing/2014/main" id="{0B0136C0-B9E1-B1D1-8E51-2AEEDA50A492}"/>
              </a:ext>
            </a:extLst>
          </p:cNvPr>
          <p:cNvSpPr>
            <a:spLocks noGrp="1"/>
          </p:cNvSpPr>
          <p:nvPr>
            <p:ph idx="1"/>
          </p:nvPr>
        </p:nvSpPr>
        <p:spPr/>
        <p:txBody>
          <a:bodyPr/>
          <a:lstStyle/>
          <a:p>
            <a:r>
              <a:rPr lang="en-US" dirty="0"/>
              <a:t>A practicing actuary in Canada needs only an FCIA, and an FCIA is well-recognized internationally.</a:t>
            </a:r>
          </a:p>
          <a:p>
            <a:r>
              <a:rPr lang="en-US" dirty="0"/>
              <a:t>Only in the last few years has the CIA started to offer its own education pathway for designation, having relied on SOA/CAS exams in the past. </a:t>
            </a:r>
          </a:p>
          <a:p>
            <a:r>
              <a:rPr lang="en-US" dirty="0"/>
              <a:t>Thus, most actuaries have held FSA and FCIA, or FCAS and FCIA designations historically.</a:t>
            </a:r>
          </a:p>
        </p:txBody>
      </p:sp>
      <p:sp>
        <p:nvSpPr>
          <p:cNvPr id="5" name="Slide Number Placeholder 4">
            <a:extLst>
              <a:ext uri="{FF2B5EF4-FFF2-40B4-BE49-F238E27FC236}">
                <a16:creationId xmlns:a16="http://schemas.microsoft.com/office/drawing/2014/main" id="{C273ECBE-ED6A-3984-6795-A6C8574E0CB8}"/>
              </a:ext>
            </a:extLst>
          </p:cNvPr>
          <p:cNvSpPr>
            <a:spLocks noGrp="1"/>
          </p:cNvSpPr>
          <p:nvPr>
            <p:ph type="sldNum" sz="quarter" idx="12"/>
          </p:nvPr>
        </p:nvSpPr>
        <p:spPr/>
        <p:txBody>
          <a:bodyPr/>
          <a:lstStyle/>
          <a:p>
            <a:r>
              <a:rPr lang="en-US"/>
              <a:t>PAGE  </a:t>
            </a:r>
            <a:fld id="{93005692-73BE-493E-93AB-ECD6027A7652}" type="slidenum">
              <a:rPr lang="en-US" smtClean="0"/>
              <a:pPr/>
              <a:t>42</a:t>
            </a:fld>
            <a:endParaRPr lang="en-US" dirty="0"/>
          </a:p>
        </p:txBody>
      </p:sp>
    </p:spTree>
    <p:extLst>
      <p:ext uri="{BB962C8B-B14F-4D97-AF65-F5344CB8AC3E}">
        <p14:creationId xmlns:p14="http://schemas.microsoft.com/office/powerpoint/2010/main" val="12141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FB8F6-F85C-37CD-BCD2-3DF7F943B145}"/>
              </a:ext>
            </a:extLst>
          </p:cNvPr>
          <p:cNvSpPr>
            <a:spLocks noGrp="1"/>
          </p:cNvSpPr>
          <p:nvPr>
            <p:ph type="title"/>
          </p:nvPr>
        </p:nvSpPr>
        <p:spPr/>
        <p:txBody>
          <a:bodyPr/>
          <a:lstStyle/>
          <a:p>
            <a:r>
              <a:rPr lang="en-US" dirty="0"/>
              <a:t>University Accreditation Program and VEEs</a:t>
            </a:r>
          </a:p>
        </p:txBody>
      </p:sp>
      <p:sp>
        <p:nvSpPr>
          <p:cNvPr id="3" name="Content Placeholder 2">
            <a:extLst>
              <a:ext uri="{FF2B5EF4-FFF2-40B4-BE49-F238E27FC236}">
                <a16:creationId xmlns:a16="http://schemas.microsoft.com/office/drawing/2014/main" id="{0B0136C0-B9E1-B1D1-8E51-2AEEDA50A492}"/>
              </a:ext>
            </a:extLst>
          </p:cNvPr>
          <p:cNvSpPr>
            <a:spLocks noGrp="1"/>
          </p:cNvSpPr>
          <p:nvPr>
            <p:ph idx="1"/>
          </p:nvPr>
        </p:nvSpPr>
        <p:spPr/>
        <p:txBody>
          <a:bodyPr>
            <a:normAutofit fontScale="92500" lnSpcReduction="20000"/>
          </a:bodyPr>
          <a:lstStyle/>
          <a:p>
            <a:r>
              <a:rPr lang="en-US" dirty="0"/>
              <a:t>The CIA University Accreditation Program (UAP) allows students who have successfully completed the ACTSC program at UW (or other accredited universities) to bypass all preliminary exams from the SOA or CAS and move right to writing the ACIA capstone exam which earns them the ACIA designation.</a:t>
            </a:r>
          </a:p>
          <a:p>
            <a:pPr algn="l"/>
            <a:r>
              <a:rPr lang="en-US" b="0" i="0" dirty="0">
                <a:solidFill>
                  <a:srgbClr val="000000"/>
                </a:solidFill>
                <a:effectLst/>
                <a:latin typeface="georgia" panose="02040502050405020303" pitchFamily="18" charset="0"/>
              </a:rPr>
              <a:t>You need to graduate with an ACTSC major with completion of:</a:t>
            </a:r>
          </a:p>
          <a:p>
            <a:pPr lvl="1">
              <a:buFont typeface="Arial" panose="020B0604020202020204" pitchFamily="34" charset="0"/>
              <a:buChar char="•"/>
            </a:pPr>
            <a:r>
              <a:rPr lang="en-US" b="0" i="0" dirty="0">
                <a:solidFill>
                  <a:srgbClr val="000000"/>
                </a:solidFill>
                <a:effectLst/>
                <a:latin typeface="georgia" panose="02040502050405020303" pitchFamily="18" charset="0"/>
              </a:rPr>
              <a:t>STAT 341; and</a:t>
            </a:r>
          </a:p>
          <a:p>
            <a:pPr lvl="1">
              <a:buFont typeface="Arial" panose="020B0604020202020204" pitchFamily="34" charset="0"/>
              <a:buChar char="•"/>
            </a:pPr>
            <a:r>
              <a:rPr lang="en-US" b="0" i="0" dirty="0">
                <a:solidFill>
                  <a:srgbClr val="000000"/>
                </a:solidFill>
                <a:effectLst/>
                <a:latin typeface="georgia" panose="02040502050405020303" pitchFamily="18" charset="0"/>
              </a:rPr>
              <a:t>Two courses from this list:</a:t>
            </a:r>
          </a:p>
          <a:p>
            <a:pPr marL="1200150" lvl="2" indent="-285750">
              <a:buFont typeface="Arial" panose="020B0604020202020204" pitchFamily="34" charset="0"/>
              <a:buChar char="•"/>
            </a:pPr>
            <a:r>
              <a:rPr lang="en-US" b="0" i="0" dirty="0">
                <a:solidFill>
                  <a:srgbClr val="000000"/>
                </a:solidFill>
                <a:effectLst/>
                <a:latin typeface="georgia" panose="02040502050405020303" pitchFamily="18" charset="0"/>
              </a:rPr>
              <a:t>STAT 431;</a:t>
            </a:r>
          </a:p>
          <a:p>
            <a:pPr marL="1200150" lvl="2" indent="-285750">
              <a:buFont typeface="Arial" panose="020B0604020202020204" pitchFamily="34" charset="0"/>
              <a:buChar char="•"/>
            </a:pPr>
            <a:r>
              <a:rPr lang="en-US" b="0" i="0" dirty="0">
                <a:solidFill>
                  <a:srgbClr val="000000"/>
                </a:solidFill>
                <a:effectLst/>
                <a:latin typeface="georgia" panose="02040502050405020303" pitchFamily="18" charset="0"/>
              </a:rPr>
              <a:t>STAT 441;</a:t>
            </a:r>
          </a:p>
          <a:p>
            <a:pPr marL="1200150" lvl="2" indent="-285750">
              <a:buFont typeface="Arial" panose="020B0604020202020204" pitchFamily="34" charset="0"/>
              <a:buChar char="•"/>
            </a:pPr>
            <a:r>
              <a:rPr lang="en-US" b="0" i="0" dirty="0">
                <a:solidFill>
                  <a:srgbClr val="000000"/>
                </a:solidFill>
                <a:effectLst/>
                <a:latin typeface="georgia" panose="02040502050405020303" pitchFamily="18" charset="0"/>
              </a:rPr>
              <a:t>STAT 443.</a:t>
            </a:r>
            <a:endParaRPr lang="en-US" dirty="0"/>
          </a:p>
          <a:p>
            <a:r>
              <a:rPr lang="en-US" dirty="0">
                <a:hlinkClick r:id="rId3"/>
              </a:rPr>
              <a:t>https://uwaterloo.ca/statistics-and-actuarial-science/current-undergraduate-students/canadian-institute-actuaries-cia-accreditation-society</a:t>
            </a:r>
            <a:r>
              <a:rPr lang="en-US" dirty="0"/>
              <a:t> </a:t>
            </a:r>
          </a:p>
        </p:txBody>
      </p:sp>
      <p:sp>
        <p:nvSpPr>
          <p:cNvPr id="5" name="Slide Number Placeholder 4">
            <a:extLst>
              <a:ext uri="{FF2B5EF4-FFF2-40B4-BE49-F238E27FC236}">
                <a16:creationId xmlns:a16="http://schemas.microsoft.com/office/drawing/2014/main" id="{C273ECBE-ED6A-3984-6795-A6C8574E0CB8}"/>
              </a:ext>
            </a:extLst>
          </p:cNvPr>
          <p:cNvSpPr>
            <a:spLocks noGrp="1"/>
          </p:cNvSpPr>
          <p:nvPr>
            <p:ph type="sldNum" sz="quarter" idx="12"/>
          </p:nvPr>
        </p:nvSpPr>
        <p:spPr/>
        <p:txBody>
          <a:bodyPr/>
          <a:lstStyle/>
          <a:p>
            <a:r>
              <a:rPr lang="en-US"/>
              <a:t>PAGE  </a:t>
            </a:r>
            <a:fld id="{93005692-73BE-493E-93AB-ECD6027A7652}" type="slidenum">
              <a:rPr lang="en-US" smtClean="0"/>
              <a:pPr/>
              <a:t>43</a:t>
            </a:fld>
            <a:endParaRPr lang="en-US" dirty="0"/>
          </a:p>
        </p:txBody>
      </p:sp>
    </p:spTree>
    <p:extLst>
      <p:ext uri="{BB962C8B-B14F-4D97-AF65-F5344CB8AC3E}">
        <p14:creationId xmlns:p14="http://schemas.microsoft.com/office/powerpoint/2010/main" val="43130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FB8F6-F85C-37CD-BCD2-3DF7F943B145}"/>
              </a:ext>
            </a:extLst>
          </p:cNvPr>
          <p:cNvSpPr>
            <a:spLocks noGrp="1"/>
          </p:cNvSpPr>
          <p:nvPr>
            <p:ph type="title"/>
          </p:nvPr>
        </p:nvSpPr>
        <p:spPr/>
        <p:txBody>
          <a:bodyPr/>
          <a:lstStyle/>
          <a:p>
            <a:r>
              <a:rPr lang="en-US" dirty="0"/>
              <a:t>University Accreditation Program and VEEs</a:t>
            </a:r>
          </a:p>
        </p:txBody>
      </p:sp>
      <p:sp>
        <p:nvSpPr>
          <p:cNvPr id="3" name="Content Placeholder 2">
            <a:extLst>
              <a:ext uri="{FF2B5EF4-FFF2-40B4-BE49-F238E27FC236}">
                <a16:creationId xmlns:a16="http://schemas.microsoft.com/office/drawing/2014/main" id="{0B0136C0-B9E1-B1D1-8E51-2AEEDA50A492}"/>
              </a:ext>
            </a:extLst>
          </p:cNvPr>
          <p:cNvSpPr>
            <a:spLocks noGrp="1"/>
          </p:cNvSpPr>
          <p:nvPr>
            <p:ph idx="1"/>
          </p:nvPr>
        </p:nvSpPr>
        <p:spPr/>
        <p:txBody>
          <a:bodyPr>
            <a:normAutofit lnSpcReduction="10000"/>
          </a:bodyPr>
          <a:lstStyle/>
          <a:p>
            <a:r>
              <a:rPr lang="en-US" dirty="0"/>
              <a:t>Students can still pursue SOA/CAS designations by writing their respective exams.</a:t>
            </a:r>
          </a:p>
          <a:p>
            <a:r>
              <a:rPr lang="en-US" dirty="0"/>
              <a:t>For the SOA, they also have Validation by Educational Experience (VEE) Requirements.</a:t>
            </a:r>
          </a:p>
          <a:p>
            <a:r>
              <a:rPr lang="en-US" dirty="0"/>
              <a:t>You earn VEEs by completing the following courses with a grade of </a:t>
            </a:r>
            <a:r>
              <a:rPr lang="en-US" b="1" dirty="0"/>
              <a:t>at least 70%:</a:t>
            </a:r>
          </a:p>
          <a:p>
            <a:endParaRPr lang="en-US" dirty="0">
              <a:hlinkClick r:id="rId3"/>
            </a:endParaRPr>
          </a:p>
          <a:p>
            <a:endParaRPr lang="en-US" dirty="0">
              <a:hlinkClick r:id="rId3"/>
            </a:endParaRPr>
          </a:p>
          <a:p>
            <a:endParaRPr lang="en-US" dirty="0">
              <a:hlinkClick r:id="rId3"/>
            </a:endParaRPr>
          </a:p>
          <a:p>
            <a:r>
              <a:rPr lang="en-US" dirty="0">
                <a:hlinkClick r:id="rId3"/>
              </a:rPr>
              <a:t>https://uwaterloo.ca/statistics-and-actuarial-science/current-undergraduate-students/canadian-institute-actuaries-cia-accreditation-society</a:t>
            </a:r>
            <a:r>
              <a:rPr lang="en-US" dirty="0"/>
              <a:t> </a:t>
            </a:r>
          </a:p>
        </p:txBody>
      </p:sp>
      <p:sp>
        <p:nvSpPr>
          <p:cNvPr id="5" name="Slide Number Placeholder 4">
            <a:extLst>
              <a:ext uri="{FF2B5EF4-FFF2-40B4-BE49-F238E27FC236}">
                <a16:creationId xmlns:a16="http://schemas.microsoft.com/office/drawing/2014/main" id="{C273ECBE-ED6A-3984-6795-A6C8574E0CB8}"/>
              </a:ext>
            </a:extLst>
          </p:cNvPr>
          <p:cNvSpPr>
            <a:spLocks noGrp="1"/>
          </p:cNvSpPr>
          <p:nvPr>
            <p:ph type="sldNum" sz="quarter" idx="12"/>
          </p:nvPr>
        </p:nvSpPr>
        <p:spPr/>
        <p:txBody>
          <a:bodyPr/>
          <a:lstStyle/>
          <a:p>
            <a:r>
              <a:rPr lang="en-US"/>
              <a:t>PAGE  </a:t>
            </a:r>
            <a:fld id="{93005692-73BE-493E-93AB-ECD6027A7652}" type="slidenum">
              <a:rPr lang="en-US" smtClean="0"/>
              <a:pPr/>
              <a:t>44</a:t>
            </a:fld>
            <a:endParaRPr lang="en-US" dirty="0"/>
          </a:p>
        </p:txBody>
      </p:sp>
      <p:graphicFrame>
        <p:nvGraphicFramePr>
          <p:cNvPr id="8" name="Table 7">
            <a:extLst>
              <a:ext uri="{FF2B5EF4-FFF2-40B4-BE49-F238E27FC236}">
                <a16:creationId xmlns:a16="http://schemas.microsoft.com/office/drawing/2014/main" id="{C327E6DD-09C7-DC0D-069B-6F5ADAFE190B}"/>
              </a:ext>
            </a:extLst>
          </p:cNvPr>
          <p:cNvGraphicFramePr>
            <a:graphicFrameLocks noGrp="1"/>
          </p:cNvGraphicFramePr>
          <p:nvPr>
            <p:extLst>
              <p:ext uri="{D42A27DB-BD31-4B8C-83A1-F6EECF244321}">
                <p14:modId xmlns:p14="http://schemas.microsoft.com/office/powerpoint/2010/main" val="3489729887"/>
              </p:ext>
            </p:extLst>
          </p:nvPr>
        </p:nvGraphicFramePr>
        <p:xfrm>
          <a:off x="1263135" y="3199923"/>
          <a:ext cx="9144000" cy="1463040"/>
        </p:xfrm>
        <a:graphic>
          <a:graphicData uri="http://schemas.openxmlformats.org/drawingml/2006/table">
            <a:tbl>
              <a:tblPr/>
              <a:tblGrid>
                <a:gridCol w="4572000">
                  <a:extLst>
                    <a:ext uri="{9D8B030D-6E8A-4147-A177-3AD203B41FA5}">
                      <a16:colId xmlns:a16="http://schemas.microsoft.com/office/drawing/2014/main" val="1489759091"/>
                    </a:ext>
                  </a:extLst>
                </a:gridCol>
                <a:gridCol w="4572000">
                  <a:extLst>
                    <a:ext uri="{9D8B030D-6E8A-4147-A177-3AD203B41FA5}">
                      <a16:colId xmlns:a16="http://schemas.microsoft.com/office/drawing/2014/main" val="1152344582"/>
                    </a:ext>
                  </a:extLst>
                </a:gridCol>
              </a:tblGrid>
              <a:tr h="0">
                <a:tc>
                  <a:txBody>
                    <a:bodyPr/>
                    <a:lstStyle/>
                    <a:p>
                      <a:r>
                        <a:rPr lang="en-CA" b="1">
                          <a:effectLst/>
                        </a:rPr>
                        <a:t>VEE topic</a:t>
                      </a:r>
                      <a:endParaRPr lang="en-CA">
                        <a:effectLst/>
                      </a:endParaRPr>
                    </a:p>
                  </a:txBody>
                  <a:tcPr>
                    <a:lnL>
                      <a:noFill/>
                    </a:lnL>
                    <a:lnR>
                      <a:noFill/>
                    </a:lnR>
                    <a:lnT>
                      <a:noFill/>
                    </a:lnT>
                    <a:lnB>
                      <a:noFill/>
                    </a:lnB>
                    <a:solidFill>
                      <a:srgbClr val="FFFFFF"/>
                    </a:solidFill>
                  </a:tcPr>
                </a:tc>
                <a:tc>
                  <a:txBody>
                    <a:bodyPr/>
                    <a:lstStyle/>
                    <a:p>
                      <a:r>
                        <a:rPr lang="en-CA" b="1">
                          <a:effectLst/>
                        </a:rPr>
                        <a:t>Required courses</a:t>
                      </a:r>
                      <a:endParaRPr lang="en-CA">
                        <a:effectLst/>
                      </a:endParaRPr>
                    </a:p>
                  </a:txBody>
                  <a:tcPr>
                    <a:lnL>
                      <a:noFill/>
                    </a:lnL>
                    <a:lnR>
                      <a:noFill/>
                    </a:lnR>
                    <a:lnT>
                      <a:noFill/>
                    </a:lnT>
                    <a:lnB>
                      <a:noFill/>
                    </a:lnB>
                    <a:solidFill>
                      <a:srgbClr val="FFFFFF"/>
                    </a:solidFill>
                  </a:tcPr>
                </a:tc>
                <a:extLst>
                  <a:ext uri="{0D108BD9-81ED-4DB2-BD59-A6C34878D82A}">
                    <a16:rowId xmlns:a16="http://schemas.microsoft.com/office/drawing/2014/main" val="859513626"/>
                  </a:ext>
                </a:extLst>
              </a:tr>
              <a:tr h="0">
                <a:tc>
                  <a:txBody>
                    <a:bodyPr/>
                    <a:lstStyle/>
                    <a:p>
                      <a:r>
                        <a:rPr lang="en-CA" dirty="0">
                          <a:effectLst/>
                        </a:rPr>
                        <a:t>Economics</a:t>
                      </a:r>
                    </a:p>
                  </a:txBody>
                  <a:tcPr>
                    <a:lnL>
                      <a:noFill/>
                    </a:lnL>
                    <a:lnR>
                      <a:noFill/>
                    </a:lnR>
                    <a:lnT>
                      <a:noFill/>
                    </a:lnT>
                    <a:lnB>
                      <a:noFill/>
                    </a:lnB>
                    <a:solidFill>
                      <a:srgbClr val="FFFFFF"/>
                    </a:solidFill>
                  </a:tcPr>
                </a:tc>
                <a:tc>
                  <a:txBody>
                    <a:bodyPr/>
                    <a:lstStyle/>
                    <a:p>
                      <a:r>
                        <a:rPr lang="en-US">
                          <a:effectLst/>
                        </a:rPr>
                        <a:t>ECON 101 and ECON 102</a:t>
                      </a:r>
                    </a:p>
                  </a:txBody>
                  <a:tcPr>
                    <a:lnL>
                      <a:noFill/>
                    </a:lnL>
                    <a:lnR>
                      <a:noFill/>
                    </a:lnR>
                    <a:lnT>
                      <a:noFill/>
                    </a:lnT>
                    <a:lnB>
                      <a:noFill/>
                    </a:lnB>
                    <a:solidFill>
                      <a:srgbClr val="FFFFFF"/>
                    </a:solidFill>
                  </a:tcPr>
                </a:tc>
                <a:extLst>
                  <a:ext uri="{0D108BD9-81ED-4DB2-BD59-A6C34878D82A}">
                    <a16:rowId xmlns:a16="http://schemas.microsoft.com/office/drawing/2014/main" val="1006740103"/>
                  </a:ext>
                </a:extLst>
              </a:tr>
              <a:tr h="0">
                <a:tc>
                  <a:txBody>
                    <a:bodyPr/>
                    <a:lstStyle/>
                    <a:p>
                      <a:r>
                        <a:rPr lang="en-CA">
                          <a:effectLst/>
                        </a:rPr>
                        <a:t>Accounting and Finance</a:t>
                      </a:r>
                    </a:p>
                  </a:txBody>
                  <a:tcPr>
                    <a:lnL>
                      <a:noFill/>
                    </a:lnL>
                    <a:lnR>
                      <a:noFill/>
                    </a:lnR>
                    <a:lnT>
                      <a:noFill/>
                    </a:lnT>
                    <a:lnB>
                      <a:noFill/>
                    </a:lnB>
                    <a:solidFill>
                      <a:srgbClr val="FFFFFF"/>
                    </a:solidFill>
                  </a:tcPr>
                </a:tc>
                <a:tc>
                  <a:txBody>
                    <a:bodyPr/>
                    <a:lstStyle/>
                    <a:p>
                      <a:r>
                        <a:rPr lang="en-US">
                          <a:effectLst/>
                        </a:rPr>
                        <a:t>ACTSC 372 and AFM 101</a:t>
                      </a:r>
                    </a:p>
                  </a:txBody>
                  <a:tcPr>
                    <a:lnL>
                      <a:noFill/>
                    </a:lnL>
                    <a:lnR>
                      <a:noFill/>
                    </a:lnR>
                    <a:lnT>
                      <a:noFill/>
                    </a:lnT>
                    <a:lnB>
                      <a:noFill/>
                    </a:lnB>
                    <a:solidFill>
                      <a:srgbClr val="FFFFFF"/>
                    </a:solidFill>
                  </a:tcPr>
                </a:tc>
                <a:extLst>
                  <a:ext uri="{0D108BD9-81ED-4DB2-BD59-A6C34878D82A}">
                    <a16:rowId xmlns:a16="http://schemas.microsoft.com/office/drawing/2014/main" val="1163636965"/>
                  </a:ext>
                </a:extLst>
              </a:tr>
              <a:tr h="0">
                <a:tc>
                  <a:txBody>
                    <a:bodyPr/>
                    <a:lstStyle/>
                    <a:p>
                      <a:r>
                        <a:rPr lang="en-CA" dirty="0">
                          <a:effectLst/>
                        </a:rPr>
                        <a:t>Mathematical Statistics</a:t>
                      </a:r>
                    </a:p>
                  </a:txBody>
                  <a:tcPr>
                    <a:lnL>
                      <a:noFill/>
                    </a:lnL>
                    <a:lnR>
                      <a:noFill/>
                    </a:lnR>
                    <a:lnT>
                      <a:noFill/>
                    </a:lnT>
                    <a:lnB>
                      <a:noFill/>
                    </a:lnB>
                    <a:solidFill>
                      <a:srgbClr val="FFFFFF"/>
                    </a:solidFill>
                  </a:tcPr>
                </a:tc>
                <a:tc>
                  <a:txBody>
                    <a:bodyPr/>
                    <a:lstStyle/>
                    <a:p>
                      <a:r>
                        <a:rPr lang="en-CA" dirty="0">
                          <a:effectLst/>
                        </a:rPr>
                        <a:t>STAT 330</a:t>
                      </a:r>
                    </a:p>
                  </a:txBody>
                  <a:tcPr>
                    <a:lnL>
                      <a:noFill/>
                    </a:lnL>
                    <a:lnR>
                      <a:noFill/>
                    </a:lnR>
                    <a:lnT>
                      <a:noFill/>
                    </a:lnT>
                    <a:lnB>
                      <a:noFill/>
                    </a:lnB>
                    <a:solidFill>
                      <a:srgbClr val="FFFFFF"/>
                    </a:solidFill>
                  </a:tcPr>
                </a:tc>
                <a:extLst>
                  <a:ext uri="{0D108BD9-81ED-4DB2-BD59-A6C34878D82A}">
                    <a16:rowId xmlns:a16="http://schemas.microsoft.com/office/drawing/2014/main" val="4026313195"/>
                  </a:ext>
                </a:extLst>
              </a:tr>
            </a:tbl>
          </a:graphicData>
        </a:graphic>
      </p:graphicFrame>
    </p:spTree>
    <p:extLst>
      <p:ext uri="{BB962C8B-B14F-4D97-AF65-F5344CB8AC3E}">
        <p14:creationId xmlns:p14="http://schemas.microsoft.com/office/powerpoint/2010/main" val="2350460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EA025-2B96-E578-1BFA-0D1E12FBEA61}"/>
              </a:ext>
            </a:extLst>
          </p:cNvPr>
          <p:cNvSpPr>
            <a:spLocks noGrp="1"/>
          </p:cNvSpPr>
          <p:nvPr>
            <p:ph type="title"/>
          </p:nvPr>
        </p:nvSpPr>
        <p:spPr/>
        <p:txBody>
          <a:bodyPr/>
          <a:lstStyle/>
          <a:p>
            <a:r>
              <a:rPr lang="en-US" dirty="0"/>
              <a:t>What courses should I watch out for?</a:t>
            </a:r>
          </a:p>
        </p:txBody>
      </p:sp>
      <p:sp>
        <p:nvSpPr>
          <p:cNvPr id="3" name="Content Placeholder 2">
            <a:extLst>
              <a:ext uri="{FF2B5EF4-FFF2-40B4-BE49-F238E27FC236}">
                <a16:creationId xmlns:a16="http://schemas.microsoft.com/office/drawing/2014/main" id="{62790399-CE59-BC44-B2F7-25CEFD8EFF65}"/>
              </a:ext>
            </a:extLst>
          </p:cNvPr>
          <p:cNvSpPr>
            <a:spLocks noGrp="1"/>
          </p:cNvSpPr>
          <p:nvPr>
            <p:ph idx="1"/>
          </p:nvPr>
        </p:nvSpPr>
        <p:spPr/>
        <p:txBody>
          <a:bodyPr>
            <a:normAutofit lnSpcReduction="10000"/>
          </a:bodyPr>
          <a:lstStyle/>
          <a:p>
            <a:r>
              <a:rPr lang="en-US" dirty="0"/>
              <a:t>ACTSC 232 – often taken in 2B, requires 60+% in ACTSC 231 and 60+% in MTHEL 131</a:t>
            </a:r>
          </a:p>
          <a:p>
            <a:r>
              <a:rPr lang="en-US" dirty="0"/>
              <a:t>ACTSC 331 – requires 60+% in ACTSC 232</a:t>
            </a:r>
          </a:p>
          <a:p>
            <a:r>
              <a:rPr lang="en-US" dirty="0"/>
              <a:t>Almost all 300 and 400 level ACTSC – requires you to be declared as </a:t>
            </a:r>
            <a:r>
              <a:rPr lang="en-US" dirty="0" err="1"/>
              <a:t>ActSci</a:t>
            </a:r>
            <a:endParaRPr lang="en-US" dirty="0"/>
          </a:p>
          <a:p>
            <a:r>
              <a:rPr lang="en-US" dirty="0"/>
              <a:t>ACTSC 431 – requires 60+% in ACTSC 363</a:t>
            </a:r>
          </a:p>
          <a:p>
            <a:r>
              <a:rPr lang="en-US" dirty="0"/>
              <a:t>ENGL 378 – requires 70+% in your first communication course (EMLS 101R, 102R, EMLS/ENGL 129R, ENGL 109, COMMST 100, 223)</a:t>
            </a:r>
          </a:p>
          <a:p>
            <a:r>
              <a:rPr lang="en-US" dirty="0"/>
              <a:t>STAT 330, 333, 340, 341 – requires 60+% in STAT 230</a:t>
            </a:r>
          </a:p>
          <a:p>
            <a:r>
              <a:rPr lang="en-US" dirty="0"/>
              <a:t>STAT 331, 332 – requires 60+% in STAT 231</a:t>
            </a:r>
          </a:p>
          <a:p>
            <a:endParaRPr lang="en-US" dirty="0"/>
          </a:p>
        </p:txBody>
      </p:sp>
      <p:sp>
        <p:nvSpPr>
          <p:cNvPr id="5" name="Slide Number Placeholder 4">
            <a:extLst>
              <a:ext uri="{FF2B5EF4-FFF2-40B4-BE49-F238E27FC236}">
                <a16:creationId xmlns:a16="http://schemas.microsoft.com/office/drawing/2014/main" id="{F511D63F-51D1-0E3E-29E2-59B745EC9E4C}"/>
              </a:ext>
            </a:extLst>
          </p:cNvPr>
          <p:cNvSpPr>
            <a:spLocks noGrp="1"/>
          </p:cNvSpPr>
          <p:nvPr>
            <p:ph type="sldNum" sz="quarter" idx="12"/>
          </p:nvPr>
        </p:nvSpPr>
        <p:spPr/>
        <p:txBody>
          <a:bodyPr/>
          <a:lstStyle/>
          <a:p>
            <a:r>
              <a:rPr lang="en-US"/>
              <a:t>PAGE  </a:t>
            </a:r>
            <a:fld id="{93005692-73BE-493E-93AB-ECD6027A7652}" type="slidenum">
              <a:rPr lang="en-US" smtClean="0"/>
              <a:pPr/>
              <a:t>45</a:t>
            </a:fld>
            <a:endParaRPr lang="en-US" dirty="0"/>
          </a:p>
        </p:txBody>
      </p:sp>
    </p:spTree>
    <p:extLst>
      <p:ext uri="{BB962C8B-B14F-4D97-AF65-F5344CB8AC3E}">
        <p14:creationId xmlns:p14="http://schemas.microsoft.com/office/powerpoint/2010/main" val="85636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E6555-D46B-85EE-A6DE-2705E837BA3F}"/>
              </a:ext>
            </a:extLst>
          </p:cNvPr>
          <p:cNvSpPr>
            <a:spLocks noGrp="1"/>
          </p:cNvSpPr>
          <p:nvPr>
            <p:ph type="title"/>
          </p:nvPr>
        </p:nvSpPr>
        <p:spPr/>
        <p:txBody>
          <a:bodyPr/>
          <a:lstStyle/>
          <a:p>
            <a:r>
              <a:rPr lang="en-US" dirty="0"/>
              <a:t>Useful Resources</a:t>
            </a:r>
          </a:p>
        </p:txBody>
      </p:sp>
      <p:sp>
        <p:nvSpPr>
          <p:cNvPr id="3" name="Content Placeholder 2">
            <a:extLst>
              <a:ext uri="{FF2B5EF4-FFF2-40B4-BE49-F238E27FC236}">
                <a16:creationId xmlns:a16="http://schemas.microsoft.com/office/drawing/2014/main" id="{C62FC363-7306-EA2E-1188-9F0998597B2F}"/>
              </a:ext>
            </a:extLst>
          </p:cNvPr>
          <p:cNvSpPr>
            <a:spLocks noGrp="1"/>
          </p:cNvSpPr>
          <p:nvPr>
            <p:ph idx="1"/>
          </p:nvPr>
        </p:nvSpPr>
        <p:spPr/>
        <p:txBody>
          <a:bodyPr>
            <a:normAutofit/>
          </a:bodyPr>
          <a:lstStyle/>
          <a:p>
            <a:pPr marL="0" indent="0">
              <a:buNone/>
            </a:pPr>
            <a:r>
              <a:rPr lang="en-US" dirty="0"/>
              <a:t>On our department website we have:</a:t>
            </a:r>
          </a:p>
          <a:p>
            <a:r>
              <a:rPr lang="en-US" dirty="0"/>
              <a:t>Program sheets to help with your course planning</a:t>
            </a:r>
          </a:p>
          <a:p>
            <a:r>
              <a:rPr lang="en-US" dirty="0"/>
              <a:t>Links to student opportunities: Student </a:t>
            </a:r>
            <a:r>
              <a:rPr lang="en-US" dirty="0" err="1"/>
              <a:t>ActSci</a:t>
            </a:r>
            <a:r>
              <a:rPr lang="en-US" dirty="0"/>
              <a:t> club, Financial Analysis and Risk Management Student Association (FARMSA), Mathematics Society of </a:t>
            </a:r>
            <a:r>
              <a:rPr lang="en-US" dirty="0" err="1"/>
              <a:t>UWaterloo</a:t>
            </a:r>
            <a:r>
              <a:rPr lang="en-US" dirty="0"/>
              <a:t> (</a:t>
            </a:r>
            <a:r>
              <a:rPr lang="en-US" dirty="0" err="1"/>
              <a:t>MathSoc</a:t>
            </a:r>
            <a:r>
              <a:rPr lang="en-US" dirty="0"/>
              <a:t>), Undergraduate Student Research Awards (USRA)</a:t>
            </a:r>
          </a:p>
          <a:p>
            <a:r>
              <a:rPr lang="en-US" dirty="0"/>
              <a:t>Links to various campus services, supports, and important university resources </a:t>
            </a:r>
          </a:p>
          <a:p>
            <a:pPr lvl="1"/>
            <a:r>
              <a:rPr lang="en-US" dirty="0"/>
              <a:t>AccessAbility Services, Student Success Office, Immigration Consulting, and more</a:t>
            </a:r>
          </a:p>
          <a:p>
            <a:pPr lvl="1"/>
            <a:r>
              <a:rPr lang="en-US" dirty="0"/>
              <a:t>schedule of classes, exam schedule, calendar of important dates, and more</a:t>
            </a:r>
          </a:p>
          <a:p>
            <a:endParaRPr lang="en-US" dirty="0"/>
          </a:p>
        </p:txBody>
      </p:sp>
      <p:sp>
        <p:nvSpPr>
          <p:cNvPr id="5" name="Slide Number Placeholder 4">
            <a:extLst>
              <a:ext uri="{FF2B5EF4-FFF2-40B4-BE49-F238E27FC236}">
                <a16:creationId xmlns:a16="http://schemas.microsoft.com/office/drawing/2014/main" id="{42897C27-20A4-2F17-E9E2-B945F28F803B}"/>
              </a:ext>
            </a:extLst>
          </p:cNvPr>
          <p:cNvSpPr>
            <a:spLocks noGrp="1"/>
          </p:cNvSpPr>
          <p:nvPr>
            <p:ph type="sldNum" sz="quarter" idx="12"/>
          </p:nvPr>
        </p:nvSpPr>
        <p:spPr/>
        <p:txBody>
          <a:bodyPr/>
          <a:lstStyle/>
          <a:p>
            <a:r>
              <a:rPr lang="en-US"/>
              <a:t>PAGE  </a:t>
            </a:r>
            <a:fld id="{93005692-73BE-493E-93AB-ECD6027A7652}" type="slidenum">
              <a:rPr lang="en-US" smtClean="0"/>
              <a:pPr/>
              <a:t>46</a:t>
            </a:fld>
            <a:endParaRPr lang="en-US" dirty="0"/>
          </a:p>
        </p:txBody>
      </p:sp>
    </p:spTree>
    <p:extLst>
      <p:ext uri="{BB962C8B-B14F-4D97-AF65-F5344CB8AC3E}">
        <p14:creationId xmlns:p14="http://schemas.microsoft.com/office/powerpoint/2010/main" val="2996827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E6555-D46B-85EE-A6DE-2705E837BA3F}"/>
              </a:ext>
            </a:extLst>
          </p:cNvPr>
          <p:cNvSpPr>
            <a:spLocks noGrp="1"/>
          </p:cNvSpPr>
          <p:nvPr>
            <p:ph type="title"/>
          </p:nvPr>
        </p:nvSpPr>
        <p:spPr/>
        <p:txBody>
          <a:bodyPr/>
          <a:lstStyle/>
          <a:p>
            <a:r>
              <a:rPr lang="en-US" dirty="0"/>
              <a:t>Some Pre-submitted Questions</a:t>
            </a:r>
          </a:p>
        </p:txBody>
      </p:sp>
      <p:sp>
        <p:nvSpPr>
          <p:cNvPr id="3" name="Content Placeholder 2">
            <a:extLst>
              <a:ext uri="{FF2B5EF4-FFF2-40B4-BE49-F238E27FC236}">
                <a16:creationId xmlns:a16="http://schemas.microsoft.com/office/drawing/2014/main" id="{C62FC363-7306-EA2E-1188-9F0998597B2F}"/>
              </a:ext>
            </a:extLst>
          </p:cNvPr>
          <p:cNvSpPr>
            <a:spLocks noGrp="1"/>
          </p:cNvSpPr>
          <p:nvPr>
            <p:ph idx="1"/>
          </p:nvPr>
        </p:nvSpPr>
        <p:spPr/>
        <p:txBody>
          <a:bodyPr>
            <a:normAutofit/>
          </a:bodyPr>
          <a:lstStyle/>
          <a:p>
            <a:pPr lvl="0">
              <a:lnSpc>
                <a:spcPct val="107000"/>
              </a:lnSpc>
              <a:buFont typeface="Wingdings" panose="05000000000000000000" pitchFamily="2" charset="2"/>
              <a:buChar char="§"/>
            </a:pPr>
            <a:r>
              <a:rPr lang="en-US" dirty="0"/>
              <a:t>Should I pursue Actuarial Science if STAT 230 is difficult for me?</a:t>
            </a:r>
            <a:endParaRPr lang="en-CA" dirty="0"/>
          </a:p>
          <a:p>
            <a:pPr lvl="0">
              <a:lnSpc>
                <a:spcPct val="107000"/>
              </a:lnSpc>
              <a:buFont typeface="Wingdings" panose="05000000000000000000" pitchFamily="2" charset="2"/>
              <a:buChar char="§"/>
            </a:pPr>
            <a:r>
              <a:rPr lang="en-US" dirty="0"/>
              <a:t>How do we find co-op for Actuarial Science? When and how do we start writing our exams to become actuaries?</a:t>
            </a:r>
            <a:endParaRPr lang="en-CA" dirty="0"/>
          </a:p>
          <a:p>
            <a:pPr lvl="0">
              <a:lnSpc>
                <a:spcPct val="107000"/>
              </a:lnSpc>
              <a:spcAft>
                <a:spcPts val="800"/>
              </a:spcAft>
              <a:buFont typeface="Wingdings" panose="05000000000000000000" pitchFamily="2" charset="2"/>
              <a:buChar char="§"/>
            </a:pPr>
            <a:r>
              <a:rPr lang="en-US" dirty="0"/>
              <a:t>What threat does AI potentially pose to employment as an actuary in the future?</a:t>
            </a:r>
          </a:p>
          <a:p>
            <a:pPr lvl="0">
              <a:lnSpc>
                <a:spcPct val="107000"/>
              </a:lnSpc>
              <a:spcAft>
                <a:spcPts val="800"/>
              </a:spcAft>
              <a:buFont typeface="Wingdings" panose="05000000000000000000" pitchFamily="2" charset="2"/>
              <a:buChar char="§"/>
            </a:pPr>
            <a:r>
              <a:rPr lang="en-US" dirty="0"/>
              <a:t>Should I get involved in student clubs?</a:t>
            </a:r>
            <a:endParaRPr lang="en-CA" dirty="0"/>
          </a:p>
          <a:p>
            <a:endParaRPr lang="en-US" dirty="0"/>
          </a:p>
        </p:txBody>
      </p:sp>
      <p:sp>
        <p:nvSpPr>
          <p:cNvPr id="5" name="Slide Number Placeholder 4">
            <a:extLst>
              <a:ext uri="{FF2B5EF4-FFF2-40B4-BE49-F238E27FC236}">
                <a16:creationId xmlns:a16="http://schemas.microsoft.com/office/drawing/2014/main" id="{42897C27-20A4-2F17-E9E2-B945F28F803B}"/>
              </a:ext>
            </a:extLst>
          </p:cNvPr>
          <p:cNvSpPr>
            <a:spLocks noGrp="1"/>
          </p:cNvSpPr>
          <p:nvPr>
            <p:ph type="sldNum" sz="quarter" idx="12"/>
          </p:nvPr>
        </p:nvSpPr>
        <p:spPr/>
        <p:txBody>
          <a:bodyPr/>
          <a:lstStyle/>
          <a:p>
            <a:r>
              <a:rPr lang="en-US"/>
              <a:t>PAGE  </a:t>
            </a:r>
            <a:fld id="{93005692-73BE-493E-93AB-ECD6027A7652}" type="slidenum">
              <a:rPr lang="en-US" smtClean="0"/>
              <a:pPr/>
              <a:t>47</a:t>
            </a:fld>
            <a:endParaRPr lang="en-US" dirty="0"/>
          </a:p>
        </p:txBody>
      </p:sp>
    </p:spTree>
    <p:extLst>
      <p:ext uri="{BB962C8B-B14F-4D97-AF65-F5344CB8AC3E}">
        <p14:creationId xmlns:p14="http://schemas.microsoft.com/office/powerpoint/2010/main" val="234082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14394D2F-7DD9-B546-AA0B-A7B7DA528605}"/>
              </a:ext>
            </a:extLst>
          </p:cNvPr>
          <p:cNvGraphicFramePr>
            <a:graphicFrameLocks noGrp="1"/>
          </p:cNvGraphicFramePr>
          <p:nvPr>
            <p:ph sz="half" idx="2"/>
          </p:nvPr>
        </p:nvGraphicFramePr>
        <p:xfrm>
          <a:off x="549217" y="1627928"/>
          <a:ext cx="5181905" cy="3157475"/>
        </p:xfrm>
        <a:graphic>
          <a:graphicData uri="http://schemas.openxmlformats.org/drawingml/2006/table">
            <a:tbl>
              <a:tblPr>
                <a:tableStyleId>{5C22544A-7EE6-4342-B048-85BDC9FD1C3A}</a:tableStyleId>
              </a:tblPr>
              <a:tblGrid>
                <a:gridCol w="2590749">
                  <a:extLst>
                    <a:ext uri="{9D8B030D-6E8A-4147-A177-3AD203B41FA5}">
                      <a16:colId xmlns:a16="http://schemas.microsoft.com/office/drawing/2014/main" val="2379429900"/>
                    </a:ext>
                  </a:extLst>
                </a:gridCol>
                <a:gridCol w="2591156">
                  <a:extLst>
                    <a:ext uri="{9D8B030D-6E8A-4147-A177-3AD203B41FA5}">
                      <a16:colId xmlns:a16="http://schemas.microsoft.com/office/drawing/2014/main" val="2571508256"/>
                    </a:ext>
                  </a:extLst>
                </a:gridCol>
              </a:tblGrid>
              <a:tr h="414275">
                <a:tc>
                  <a:txBody>
                    <a:bodyPr/>
                    <a:lstStyle/>
                    <a:p>
                      <a:r>
                        <a:rPr lang="en-US" sz="1800" b="0" i="0" kern="1200" cap="all" dirty="0">
                          <a:solidFill>
                            <a:schemeClr val="dk1"/>
                          </a:solidFill>
                          <a:effectLst/>
                          <a:latin typeface="+mn-lt"/>
                          <a:ea typeface="+mn-ea"/>
                          <a:cs typeface="+mn-cs"/>
                        </a:rPr>
                        <a:t>SAMPLE CO-OP JOBS</a:t>
                      </a:r>
                      <a:endParaRPr lang="en-US"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solidFill>
                      <a:srgbClr val="C60078"/>
                    </a:solidFill>
                  </a:tcPr>
                </a:tc>
                <a:tc>
                  <a:txBody>
                    <a:bodyPr/>
                    <a:lstStyle/>
                    <a:p>
                      <a:r>
                        <a:rPr lang="en-US" sz="1800" b="0" i="0" kern="1200" cap="all" dirty="0">
                          <a:solidFill>
                            <a:schemeClr val="dk1"/>
                          </a:solidFill>
                          <a:effectLst/>
                          <a:latin typeface="+mn-lt"/>
                          <a:ea typeface="+mn-ea"/>
                          <a:cs typeface="+mn-cs"/>
                        </a:rPr>
                        <a:t>SAMPLE CAREERS</a:t>
                      </a:r>
                      <a:endParaRPr lang="en-US"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solidFill>
                      <a:srgbClr val="C60078"/>
                    </a:solidFill>
                  </a:tcPr>
                </a:tc>
                <a:extLst>
                  <a:ext uri="{0D108BD9-81ED-4DB2-BD59-A6C34878D82A}">
                    <a16:rowId xmlns:a16="http://schemas.microsoft.com/office/drawing/2014/main" val="1164757948"/>
                  </a:ext>
                </a:extLst>
              </a:tr>
              <a:tr h="548268">
                <a:tc>
                  <a:txBody>
                    <a:bodyPr/>
                    <a:lstStyle/>
                    <a:p>
                      <a:r>
                        <a:rPr lang="en-US" sz="1800" b="0" i="0" kern="1200" dirty="0">
                          <a:solidFill>
                            <a:schemeClr val="tx1"/>
                          </a:solidFill>
                          <a:effectLst/>
                          <a:latin typeface="+mn-lt"/>
                          <a:ea typeface="+mn-ea"/>
                          <a:cs typeface="+mn-cs"/>
                        </a:rPr>
                        <a:t>Actuarial Analyst, Intact Financial Corporation</a:t>
                      </a:r>
                    </a:p>
                  </a:txBody>
                  <a:tcPr anchor="ctr">
                    <a:noFill/>
                  </a:tcPr>
                </a:tc>
                <a:tc>
                  <a:txBody>
                    <a:bodyPr/>
                    <a:lstStyle/>
                    <a:p>
                      <a:r>
                        <a:rPr lang="en-US" sz="1800" b="0" i="0" kern="1200" dirty="0">
                          <a:solidFill>
                            <a:schemeClr val="tx1"/>
                          </a:solidFill>
                          <a:effectLst/>
                          <a:latin typeface="+mn-lt"/>
                          <a:ea typeface="+mn-ea"/>
                          <a:cs typeface="+mn-cs"/>
                        </a:rPr>
                        <a:t>Actuarial Analyst, Canadian Media Production Association</a:t>
                      </a:r>
                    </a:p>
                  </a:txBody>
                  <a:tcPr anchor="ctr">
                    <a:noFill/>
                  </a:tcPr>
                </a:tc>
                <a:extLst>
                  <a:ext uri="{0D108BD9-81ED-4DB2-BD59-A6C34878D82A}">
                    <a16:rowId xmlns:a16="http://schemas.microsoft.com/office/drawing/2014/main" val="1827231378"/>
                  </a:ext>
                </a:extLst>
              </a:tr>
              <a:tr h="548268">
                <a:tc>
                  <a:txBody>
                    <a:bodyPr/>
                    <a:lstStyle/>
                    <a:p>
                      <a:r>
                        <a:rPr lang="en-US" sz="1800" b="0" i="0" kern="1200" dirty="0">
                          <a:solidFill>
                            <a:schemeClr val="tx1"/>
                          </a:solidFill>
                          <a:effectLst/>
                          <a:latin typeface="+mn-lt"/>
                          <a:ea typeface="+mn-ea"/>
                          <a:cs typeface="+mn-cs"/>
                        </a:rPr>
                        <a:t>Data Scientist, London Life Insurance Company</a:t>
                      </a:r>
                    </a:p>
                  </a:txBody>
                  <a:tcPr anchor="ctr">
                    <a:noFill/>
                  </a:tcPr>
                </a:tc>
                <a:tc>
                  <a:txBody>
                    <a:bodyPr/>
                    <a:lstStyle/>
                    <a:p>
                      <a:r>
                        <a:rPr lang="en-US" sz="1800" b="0" i="0" kern="1200" dirty="0">
                          <a:solidFill>
                            <a:schemeClr val="tx1"/>
                          </a:solidFill>
                          <a:effectLst/>
                          <a:latin typeface="+mn-lt"/>
                          <a:ea typeface="+mn-ea"/>
                          <a:cs typeface="+mn-cs"/>
                        </a:rPr>
                        <a:t>Actuarial Analyst, Swiss Re Life &amp; Health Canada</a:t>
                      </a:r>
                    </a:p>
                  </a:txBody>
                  <a:tcPr anchor="ctr">
                    <a:noFill/>
                  </a:tcPr>
                </a:tc>
                <a:extLst>
                  <a:ext uri="{0D108BD9-81ED-4DB2-BD59-A6C34878D82A}">
                    <a16:rowId xmlns:a16="http://schemas.microsoft.com/office/drawing/2014/main" val="2056369510"/>
                  </a:ext>
                </a:extLst>
              </a:tr>
              <a:tr h="548268">
                <a:tc>
                  <a:txBody>
                    <a:bodyPr/>
                    <a:lstStyle/>
                    <a:p>
                      <a:r>
                        <a:rPr lang="en-US" sz="1800" b="0" i="0" kern="1200" dirty="0">
                          <a:solidFill>
                            <a:schemeClr val="tx1"/>
                          </a:solidFill>
                          <a:effectLst/>
                          <a:latin typeface="+mn-lt"/>
                          <a:ea typeface="+mn-ea"/>
                          <a:cs typeface="+mn-cs"/>
                        </a:rPr>
                        <a:t>Defined Benefits Pension Administrator, Morneau Shepell</a:t>
                      </a:r>
                    </a:p>
                  </a:txBody>
                  <a:tcPr anchor="ctr">
                    <a:noFill/>
                  </a:tcPr>
                </a:tc>
                <a:tc>
                  <a:txBody>
                    <a:bodyPr/>
                    <a:lstStyle/>
                    <a:p>
                      <a:r>
                        <a:rPr lang="en-US" sz="1800" b="0" i="0" kern="1200" dirty="0">
                          <a:solidFill>
                            <a:schemeClr val="tx1"/>
                          </a:solidFill>
                          <a:effectLst/>
                          <a:latin typeface="+mn-lt"/>
                          <a:ea typeface="+mn-ea"/>
                          <a:cs typeface="+mn-cs"/>
                        </a:rPr>
                        <a:t>Calculation Team Lead, Manulife Financial</a:t>
                      </a:r>
                    </a:p>
                  </a:txBody>
                  <a:tcPr anchor="ctr">
                    <a:noFill/>
                  </a:tcPr>
                </a:tc>
                <a:extLst>
                  <a:ext uri="{0D108BD9-81ED-4DB2-BD59-A6C34878D82A}">
                    <a16:rowId xmlns:a16="http://schemas.microsoft.com/office/drawing/2014/main" val="4047770175"/>
                  </a:ext>
                </a:extLst>
              </a:tr>
            </a:tbl>
          </a:graphicData>
        </a:graphic>
      </p:graphicFrame>
      <p:sp>
        <p:nvSpPr>
          <p:cNvPr id="5" name="Title 1">
            <a:extLst>
              <a:ext uri="{FF2B5EF4-FFF2-40B4-BE49-F238E27FC236}">
                <a16:creationId xmlns:a16="http://schemas.microsoft.com/office/drawing/2014/main" id="{5FDCEB91-4E2B-D249-BEB5-FF7D2088EEB0}"/>
              </a:ext>
            </a:extLst>
          </p:cNvPr>
          <p:cNvSpPr>
            <a:spLocks noGrp="1"/>
          </p:cNvSpPr>
          <p:nvPr>
            <p:ph type="title" hasCustomPrompt="1"/>
          </p:nvPr>
        </p:nvSpPr>
        <p:spPr>
          <a:xfrm>
            <a:off x="901699" y="139985"/>
            <a:ext cx="11080315" cy="895927"/>
          </a:xfrm>
        </p:spPr>
        <p:txBody>
          <a:bodyPr>
            <a:normAutofit/>
          </a:bodyPr>
          <a:lstStyle/>
          <a:p>
            <a:r>
              <a:rPr lang="en-US" dirty="0"/>
              <a:t>What kind of jobs do Statistics and Act Sci students get?</a:t>
            </a:r>
          </a:p>
        </p:txBody>
      </p:sp>
      <p:graphicFrame>
        <p:nvGraphicFramePr>
          <p:cNvPr id="2" name="Table 6">
            <a:extLst>
              <a:ext uri="{FF2B5EF4-FFF2-40B4-BE49-F238E27FC236}">
                <a16:creationId xmlns:a16="http://schemas.microsoft.com/office/drawing/2014/main" id="{47F9A417-B29A-DD1D-7A26-58CFFB67412E}"/>
              </a:ext>
            </a:extLst>
          </p:cNvPr>
          <p:cNvGraphicFramePr>
            <a:graphicFrameLocks/>
          </p:cNvGraphicFramePr>
          <p:nvPr/>
        </p:nvGraphicFramePr>
        <p:xfrm>
          <a:off x="6245526" y="1620873"/>
          <a:ext cx="5397258" cy="3164530"/>
        </p:xfrm>
        <a:graphic>
          <a:graphicData uri="http://schemas.openxmlformats.org/drawingml/2006/table">
            <a:tbl>
              <a:tblPr>
                <a:tableStyleId>{5C22544A-7EE6-4342-B048-85BDC9FD1C3A}</a:tableStyleId>
              </a:tblPr>
              <a:tblGrid>
                <a:gridCol w="2698417">
                  <a:extLst>
                    <a:ext uri="{9D8B030D-6E8A-4147-A177-3AD203B41FA5}">
                      <a16:colId xmlns:a16="http://schemas.microsoft.com/office/drawing/2014/main" val="2379429900"/>
                    </a:ext>
                  </a:extLst>
                </a:gridCol>
                <a:gridCol w="2698841">
                  <a:extLst>
                    <a:ext uri="{9D8B030D-6E8A-4147-A177-3AD203B41FA5}">
                      <a16:colId xmlns:a16="http://schemas.microsoft.com/office/drawing/2014/main" val="2571508256"/>
                    </a:ext>
                  </a:extLst>
                </a:gridCol>
              </a:tblGrid>
              <a:tr h="454705">
                <a:tc>
                  <a:txBody>
                    <a:bodyPr/>
                    <a:lstStyle/>
                    <a:p>
                      <a:r>
                        <a:rPr lang="en-US" sz="1800" b="0" i="0" kern="1200" cap="all" dirty="0">
                          <a:solidFill>
                            <a:schemeClr val="dk1"/>
                          </a:solidFill>
                          <a:effectLst/>
                          <a:latin typeface="+mn-lt"/>
                          <a:ea typeface="+mn-ea"/>
                          <a:cs typeface="+mn-cs"/>
                        </a:rPr>
                        <a:t>SAMPLE CO-OP JOBS</a:t>
                      </a:r>
                      <a:endParaRPr lang="en-US"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solidFill>
                      <a:srgbClr val="C60078"/>
                    </a:solidFill>
                  </a:tcPr>
                </a:tc>
                <a:tc>
                  <a:txBody>
                    <a:bodyPr/>
                    <a:lstStyle/>
                    <a:p>
                      <a:r>
                        <a:rPr lang="en-US" sz="1800" b="0" i="0" kern="1200" cap="all" dirty="0">
                          <a:solidFill>
                            <a:schemeClr val="dk1"/>
                          </a:solidFill>
                          <a:effectLst/>
                          <a:latin typeface="+mn-lt"/>
                          <a:ea typeface="+mn-ea"/>
                          <a:cs typeface="+mn-cs"/>
                        </a:rPr>
                        <a:t>SAMPLE CAREERS</a:t>
                      </a:r>
                      <a:endParaRPr lang="en-US"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solidFill>
                      <a:srgbClr val="C60078"/>
                    </a:solidFill>
                  </a:tcPr>
                </a:tc>
                <a:extLst>
                  <a:ext uri="{0D108BD9-81ED-4DB2-BD59-A6C34878D82A}">
                    <a16:rowId xmlns:a16="http://schemas.microsoft.com/office/drawing/2014/main" val="1164757948"/>
                  </a:ext>
                </a:extLst>
              </a:tr>
              <a:tr h="702547">
                <a:tc>
                  <a:txBody>
                    <a:bodyPr/>
                    <a:lstStyle/>
                    <a:p>
                      <a:r>
                        <a:rPr lang="en-US" sz="1800" b="0" i="0" kern="1200" dirty="0">
                          <a:solidFill>
                            <a:schemeClr val="tx1"/>
                          </a:solidFill>
                          <a:effectLst/>
                          <a:latin typeface="+mn-lt"/>
                          <a:ea typeface="+mn-ea"/>
                          <a:cs typeface="+mn-cs"/>
                        </a:rPr>
                        <a:t>Compensation Data Analyst, Hay Group</a:t>
                      </a:r>
                    </a:p>
                  </a:txBody>
                  <a:tcPr anchor="ctr">
                    <a:noFill/>
                  </a:tcPr>
                </a:tc>
                <a:tc>
                  <a:txBody>
                    <a:bodyPr/>
                    <a:lstStyle/>
                    <a:p>
                      <a:r>
                        <a:rPr lang="en-US" sz="1800" b="0" i="0" kern="1200" dirty="0">
                          <a:solidFill>
                            <a:schemeClr val="tx1"/>
                          </a:solidFill>
                          <a:effectLst/>
                          <a:latin typeface="+mn-lt"/>
                          <a:ea typeface="+mn-ea"/>
                          <a:cs typeface="+mn-cs"/>
                        </a:rPr>
                        <a:t>Statistician, Statistics Canada</a:t>
                      </a:r>
                    </a:p>
                  </a:txBody>
                  <a:tcPr anchor="ctr">
                    <a:noFill/>
                  </a:tcPr>
                </a:tc>
                <a:extLst>
                  <a:ext uri="{0D108BD9-81ED-4DB2-BD59-A6C34878D82A}">
                    <a16:rowId xmlns:a16="http://schemas.microsoft.com/office/drawing/2014/main" val="1827231378"/>
                  </a:ext>
                </a:extLst>
              </a:tr>
              <a:tr h="1003639">
                <a:tc>
                  <a:txBody>
                    <a:bodyPr/>
                    <a:lstStyle/>
                    <a:p>
                      <a:r>
                        <a:rPr lang="en-US" sz="1800" b="0" i="0" kern="1200" dirty="0">
                          <a:solidFill>
                            <a:schemeClr val="tx1"/>
                          </a:solidFill>
                          <a:effectLst/>
                          <a:latin typeface="+mn-lt"/>
                          <a:ea typeface="+mn-ea"/>
                          <a:cs typeface="+mn-cs"/>
                        </a:rPr>
                        <a:t>Metadata Management Consultant, Bank of Montreal</a:t>
                      </a:r>
                    </a:p>
                  </a:txBody>
                  <a:tcPr anchor="ctr">
                    <a:noFill/>
                  </a:tcPr>
                </a:tc>
                <a:tc>
                  <a:txBody>
                    <a:bodyPr/>
                    <a:lstStyle/>
                    <a:p>
                      <a:r>
                        <a:rPr lang="en-US" sz="1800" b="0" i="0" kern="1200" dirty="0">
                          <a:solidFill>
                            <a:schemeClr val="tx1"/>
                          </a:solidFill>
                          <a:effectLst/>
                          <a:latin typeface="+mn-lt"/>
                          <a:ea typeface="+mn-ea"/>
                          <a:cs typeface="+mn-cs"/>
                        </a:rPr>
                        <a:t>Software development analyst, IBM Canada Ltd.</a:t>
                      </a:r>
                    </a:p>
                  </a:txBody>
                  <a:tcPr anchor="ctr">
                    <a:noFill/>
                  </a:tcPr>
                </a:tc>
                <a:extLst>
                  <a:ext uri="{0D108BD9-81ED-4DB2-BD59-A6C34878D82A}">
                    <a16:rowId xmlns:a16="http://schemas.microsoft.com/office/drawing/2014/main" val="2056369510"/>
                  </a:ext>
                </a:extLst>
              </a:tr>
              <a:tr h="1003639">
                <a:tc>
                  <a:txBody>
                    <a:bodyPr/>
                    <a:lstStyle/>
                    <a:p>
                      <a:r>
                        <a:rPr lang="en-US" sz="1800" b="0" i="0" kern="1200" dirty="0">
                          <a:solidFill>
                            <a:schemeClr val="tx1"/>
                          </a:solidFill>
                          <a:effectLst/>
                          <a:latin typeface="+mn-lt"/>
                          <a:ea typeface="+mn-ea"/>
                          <a:cs typeface="+mn-cs"/>
                        </a:rPr>
                        <a:t>Statistician, </a:t>
                      </a:r>
                      <a:r>
                        <a:rPr lang="en-US" sz="1800" b="0" i="0" kern="1200" dirty="0" err="1">
                          <a:solidFill>
                            <a:schemeClr val="tx1"/>
                          </a:solidFill>
                          <a:effectLst/>
                          <a:latin typeface="+mn-lt"/>
                          <a:ea typeface="+mn-ea"/>
                          <a:cs typeface="+mn-cs"/>
                        </a:rPr>
                        <a:t>Labstat</a:t>
                      </a:r>
                      <a:r>
                        <a:rPr lang="en-US" sz="1800" b="0" i="0" kern="1200" dirty="0">
                          <a:solidFill>
                            <a:schemeClr val="tx1"/>
                          </a:solidFill>
                          <a:effectLst/>
                          <a:latin typeface="+mn-lt"/>
                          <a:ea typeface="+mn-ea"/>
                          <a:cs typeface="+mn-cs"/>
                        </a:rPr>
                        <a:t> International ULC</a:t>
                      </a:r>
                    </a:p>
                  </a:txBody>
                  <a:tcPr anchor="ctr">
                    <a:noFill/>
                  </a:tcPr>
                </a:tc>
                <a:tc>
                  <a:txBody>
                    <a:bodyPr/>
                    <a:lstStyle/>
                    <a:p>
                      <a:r>
                        <a:rPr lang="en-US" sz="1800" b="0" i="0" kern="1200" dirty="0">
                          <a:solidFill>
                            <a:schemeClr val="tx1"/>
                          </a:solidFill>
                          <a:effectLst/>
                          <a:latin typeface="+mn-lt"/>
                          <a:ea typeface="+mn-ea"/>
                          <a:cs typeface="+mn-cs"/>
                        </a:rPr>
                        <a:t>Research biostatistician, </a:t>
                      </a:r>
                      <a:r>
                        <a:rPr lang="en-US" sz="1800" b="0" i="0" kern="1200" dirty="0" err="1">
                          <a:solidFill>
                            <a:schemeClr val="tx1"/>
                          </a:solidFill>
                          <a:effectLst/>
                          <a:latin typeface="+mn-lt"/>
                          <a:ea typeface="+mn-ea"/>
                          <a:cs typeface="+mn-cs"/>
                        </a:rPr>
                        <a:t>Chedoke</a:t>
                      </a:r>
                      <a:r>
                        <a:rPr lang="en-US" sz="1800" b="0" i="0" kern="1200" dirty="0">
                          <a:solidFill>
                            <a:schemeClr val="tx1"/>
                          </a:solidFill>
                          <a:effectLst/>
                          <a:latin typeface="+mn-lt"/>
                          <a:ea typeface="+mn-ea"/>
                          <a:cs typeface="+mn-cs"/>
                        </a:rPr>
                        <a:t>-McMaster Hospitals</a:t>
                      </a:r>
                    </a:p>
                  </a:txBody>
                  <a:tcPr anchor="ctr">
                    <a:noFill/>
                  </a:tcPr>
                </a:tc>
                <a:extLst>
                  <a:ext uri="{0D108BD9-81ED-4DB2-BD59-A6C34878D82A}">
                    <a16:rowId xmlns:a16="http://schemas.microsoft.com/office/drawing/2014/main" val="4047770175"/>
                  </a:ext>
                </a:extLst>
              </a:tr>
            </a:tbl>
          </a:graphicData>
        </a:graphic>
      </p:graphicFrame>
      <p:sp>
        <p:nvSpPr>
          <p:cNvPr id="3" name="Title 1">
            <a:extLst>
              <a:ext uri="{FF2B5EF4-FFF2-40B4-BE49-F238E27FC236}">
                <a16:creationId xmlns:a16="http://schemas.microsoft.com/office/drawing/2014/main" id="{77392169-36BF-98E4-DAFE-6120EDC32B9C}"/>
              </a:ext>
            </a:extLst>
          </p:cNvPr>
          <p:cNvSpPr txBox="1">
            <a:spLocks/>
          </p:cNvSpPr>
          <p:nvPr/>
        </p:nvSpPr>
        <p:spPr>
          <a:xfrm>
            <a:off x="2195662" y="948821"/>
            <a:ext cx="11080315" cy="895927"/>
          </a:xfrm>
          <a:prstGeom prst="rect">
            <a:avLst/>
          </a:prstGeom>
        </p:spPr>
        <p:txBody>
          <a:bodyPr vert="horz" lIns="91440" tIns="91440" rIns="91440" bIns="45720" rtlCol="0" anchor="ctr">
            <a:normAutofit/>
          </a:bodyPr>
          <a:lstStyle>
            <a:lvl1pPr algn="l" defTabSz="914377" rtl="0" eaLnBrk="1" latinLnBrk="0" hangingPunct="1">
              <a:lnSpc>
                <a:spcPct val="85000"/>
              </a:lnSpc>
              <a:spcBef>
                <a:spcPct val="0"/>
              </a:spcBef>
              <a:buNone/>
              <a:defRPr sz="3600" b="1" i="0" kern="1200" spc="51" baseline="0">
                <a:solidFill>
                  <a:schemeClr val="tx1"/>
                </a:solidFill>
                <a:latin typeface="Barlow Condensed" pitchFamily="2" charset="77"/>
                <a:ea typeface="+mj-ea"/>
                <a:cs typeface="+mj-cs"/>
              </a:defRPr>
            </a:lvl1pPr>
          </a:lstStyle>
          <a:p>
            <a:r>
              <a:rPr lang="en-US" sz="1800" dirty="0"/>
              <a:t>Actuarial Science</a:t>
            </a:r>
          </a:p>
        </p:txBody>
      </p:sp>
      <p:sp>
        <p:nvSpPr>
          <p:cNvPr id="4" name="Title 1">
            <a:extLst>
              <a:ext uri="{FF2B5EF4-FFF2-40B4-BE49-F238E27FC236}">
                <a16:creationId xmlns:a16="http://schemas.microsoft.com/office/drawing/2014/main" id="{3A871DE4-D5FF-1055-003E-F05952A0C19C}"/>
              </a:ext>
            </a:extLst>
          </p:cNvPr>
          <p:cNvSpPr txBox="1">
            <a:spLocks/>
          </p:cNvSpPr>
          <p:nvPr/>
        </p:nvSpPr>
        <p:spPr>
          <a:xfrm>
            <a:off x="8170892" y="992367"/>
            <a:ext cx="1958529" cy="895927"/>
          </a:xfrm>
          <a:prstGeom prst="rect">
            <a:avLst/>
          </a:prstGeom>
        </p:spPr>
        <p:txBody>
          <a:bodyPr vert="horz" lIns="91440" tIns="91440" rIns="91440" bIns="45720" rtlCol="0" anchor="ctr">
            <a:normAutofit/>
          </a:bodyPr>
          <a:lstStyle>
            <a:lvl1pPr algn="l" defTabSz="914377" rtl="0" eaLnBrk="1" latinLnBrk="0" hangingPunct="1">
              <a:lnSpc>
                <a:spcPct val="85000"/>
              </a:lnSpc>
              <a:spcBef>
                <a:spcPct val="0"/>
              </a:spcBef>
              <a:buNone/>
              <a:defRPr sz="3600" b="1" i="0" kern="1200" spc="51" baseline="0">
                <a:solidFill>
                  <a:schemeClr val="tx1"/>
                </a:solidFill>
                <a:latin typeface="Barlow Condensed" pitchFamily="2" charset="77"/>
                <a:ea typeface="+mj-ea"/>
                <a:cs typeface="+mj-cs"/>
              </a:defRPr>
            </a:lvl1pPr>
          </a:lstStyle>
          <a:p>
            <a:r>
              <a:rPr lang="en-US" sz="1800" dirty="0"/>
              <a:t>Statistics</a:t>
            </a:r>
          </a:p>
        </p:txBody>
      </p:sp>
    </p:spTree>
    <p:extLst>
      <p:ext uri="{BB962C8B-B14F-4D97-AF65-F5344CB8AC3E}">
        <p14:creationId xmlns:p14="http://schemas.microsoft.com/office/powerpoint/2010/main" val="42576654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14394D2F-7DD9-B546-AA0B-A7B7DA528605}"/>
              </a:ext>
            </a:extLst>
          </p:cNvPr>
          <p:cNvGraphicFramePr>
            <a:graphicFrameLocks noGrp="1"/>
          </p:cNvGraphicFramePr>
          <p:nvPr>
            <p:ph sz="half" idx="2"/>
          </p:nvPr>
        </p:nvGraphicFramePr>
        <p:xfrm>
          <a:off x="549217" y="1627928"/>
          <a:ext cx="5181905" cy="3706115"/>
        </p:xfrm>
        <a:graphic>
          <a:graphicData uri="http://schemas.openxmlformats.org/drawingml/2006/table">
            <a:tbl>
              <a:tblPr>
                <a:tableStyleId>{5C22544A-7EE6-4342-B048-85BDC9FD1C3A}</a:tableStyleId>
              </a:tblPr>
              <a:tblGrid>
                <a:gridCol w="2590749">
                  <a:extLst>
                    <a:ext uri="{9D8B030D-6E8A-4147-A177-3AD203B41FA5}">
                      <a16:colId xmlns:a16="http://schemas.microsoft.com/office/drawing/2014/main" val="2379429900"/>
                    </a:ext>
                  </a:extLst>
                </a:gridCol>
                <a:gridCol w="2591156">
                  <a:extLst>
                    <a:ext uri="{9D8B030D-6E8A-4147-A177-3AD203B41FA5}">
                      <a16:colId xmlns:a16="http://schemas.microsoft.com/office/drawing/2014/main" val="2571508256"/>
                    </a:ext>
                  </a:extLst>
                </a:gridCol>
              </a:tblGrid>
              <a:tr h="414275">
                <a:tc>
                  <a:txBody>
                    <a:bodyPr/>
                    <a:lstStyle/>
                    <a:p>
                      <a:r>
                        <a:rPr lang="en-US" sz="1800" b="0" i="0" kern="1200" cap="all" dirty="0">
                          <a:solidFill>
                            <a:schemeClr val="dk1"/>
                          </a:solidFill>
                          <a:effectLst/>
                          <a:latin typeface="+mn-lt"/>
                          <a:ea typeface="+mn-ea"/>
                          <a:cs typeface="+mn-cs"/>
                        </a:rPr>
                        <a:t>SAMPLE CO-OP JOBS</a:t>
                      </a:r>
                      <a:endParaRPr lang="en-US"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solidFill>
                      <a:srgbClr val="C60078"/>
                    </a:solidFill>
                  </a:tcPr>
                </a:tc>
                <a:tc>
                  <a:txBody>
                    <a:bodyPr/>
                    <a:lstStyle/>
                    <a:p>
                      <a:r>
                        <a:rPr lang="en-US" sz="1800" b="0" i="0" kern="1200" cap="all" dirty="0">
                          <a:solidFill>
                            <a:schemeClr val="dk1"/>
                          </a:solidFill>
                          <a:effectLst/>
                          <a:latin typeface="+mn-lt"/>
                          <a:ea typeface="+mn-ea"/>
                          <a:cs typeface="+mn-cs"/>
                        </a:rPr>
                        <a:t>SAMPLE CAREERS</a:t>
                      </a:r>
                      <a:endParaRPr lang="en-US"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solidFill>
                      <a:srgbClr val="C60078"/>
                    </a:solidFill>
                  </a:tcPr>
                </a:tc>
                <a:extLst>
                  <a:ext uri="{0D108BD9-81ED-4DB2-BD59-A6C34878D82A}">
                    <a16:rowId xmlns:a16="http://schemas.microsoft.com/office/drawing/2014/main" val="1164757948"/>
                  </a:ext>
                </a:extLst>
              </a:tr>
              <a:tr h="548268">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Cancer Genome Data Analyst, Ontario Institute for Cancer Research</a:t>
                      </a:r>
                    </a:p>
                  </a:txBody>
                  <a:tcPr anchor="c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Bioinformatician, Peter McCallum Cancer Centre</a:t>
                      </a:r>
                    </a:p>
                  </a:txBody>
                  <a:tcPr anchor="ctr">
                    <a:noFill/>
                  </a:tcPr>
                </a:tc>
                <a:extLst>
                  <a:ext uri="{0D108BD9-81ED-4DB2-BD59-A6C34878D82A}">
                    <a16:rowId xmlns:a16="http://schemas.microsoft.com/office/drawing/2014/main" val="1827231378"/>
                  </a:ext>
                </a:extLst>
              </a:tr>
              <a:tr h="548268">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Medical Research Assistant, London Health Sciences Centre</a:t>
                      </a:r>
                    </a:p>
                  </a:txBody>
                  <a:tcPr anchor="c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Biostatistician, Alberta Health Services</a:t>
                      </a:r>
                    </a:p>
                  </a:txBody>
                  <a:tcPr anchor="ctr">
                    <a:noFill/>
                  </a:tcPr>
                </a:tc>
                <a:extLst>
                  <a:ext uri="{0D108BD9-81ED-4DB2-BD59-A6C34878D82A}">
                    <a16:rowId xmlns:a16="http://schemas.microsoft.com/office/drawing/2014/main" val="2056369510"/>
                  </a:ext>
                </a:extLst>
              </a:tr>
              <a:tr h="548268">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Research Assistant, Development Research Centre of the State Council</a:t>
                      </a:r>
                    </a:p>
                  </a:txBody>
                  <a:tcPr anchor="c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Senior Policy Developer, Workplace Safety and Insurance Board</a:t>
                      </a:r>
                    </a:p>
                  </a:txBody>
                  <a:tcPr anchor="ctr">
                    <a:noFill/>
                  </a:tcPr>
                </a:tc>
                <a:extLst>
                  <a:ext uri="{0D108BD9-81ED-4DB2-BD59-A6C34878D82A}">
                    <a16:rowId xmlns:a16="http://schemas.microsoft.com/office/drawing/2014/main" val="4047770175"/>
                  </a:ext>
                </a:extLst>
              </a:tr>
            </a:tbl>
          </a:graphicData>
        </a:graphic>
      </p:graphicFrame>
      <p:sp>
        <p:nvSpPr>
          <p:cNvPr id="5" name="Title 1">
            <a:extLst>
              <a:ext uri="{FF2B5EF4-FFF2-40B4-BE49-F238E27FC236}">
                <a16:creationId xmlns:a16="http://schemas.microsoft.com/office/drawing/2014/main" id="{5FDCEB91-4E2B-D249-BEB5-FF7D2088EEB0}"/>
              </a:ext>
            </a:extLst>
          </p:cNvPr>
          <p:cNvSpPr>
            <a:spLocks noGrp="1"/>
          </p:cNvSpPr>
          <p:nvPr>
            <p:ph type="title" hasCustomPrompt="1"/>
          </p:nvPr>
        </p:nvSpPr>
        <p:spPr>
          <a:xfrm>
            <a:off x="901699" y="139985"/>
            <a:ext cx="11080315" cy="895927"/>
          </a:xfrm>
        </p:spPr>
        <p:txBody>
          <a:bodyPr>
            <a:normAutofit fontScale="90000"/>
          </a:bodyPr>
          <a:lstStyle/>
          <a:p>
            <a:r>
              <a:rPr lang="en-US" dirty="0"/>
              <a:t>What kind of jobs do Biostatistics and Data Science students get?</a:t>
            </a:r>
          </a:p>
        </p:txBody>
      </p:sp>
      <p:graphicFrame>
        <p:nvGraphicFramePr>
          <p:cNvPr id="2" name="Table 6">
            <a:extLst>
              <a:ext uri="{FF2B5EF4-FFF2-40B4-BE49-F238E27FC236}">
                <a16:creationId xmlns:a16="http://schemas.microsoft.com/office/drawing/2014/main" id="{47F9A417-B29A-DD1D-7A26-58CFFB67412E}"/>
              </a:ext>
            </a:extLst>
          </p:cNvPr>
          <p:cNvGraphicFramePr>
            <a:graphicFrameLocks/>
          </p:cNvGraphicFramePr>
          <p:nvPr/>
        </p:nvGraphicFramePr>
        <p:xfrm>
          <a:off x="6245526" y="1620873"/>
          <a:ext cx="5397258" cy="3164530"/>
        </p:xfrm>
        <a:graphic>
          <a:graphicData uri="http://schemas.openxmlformats.org/drawingml/2006/table">
            <a:tbl>
              <a:tblPr>
                <a:tableStyleId>{5C22544A-7EE6-4342-B048-85BDC9FD1C3A}</a:tableStyleId>
              </a:tblPr>
              <a:tblGrid>
                <a:gridCol w="2698417">
                  <a:extLst>
                    <a:ext uri="{9D8B030D-6E8A-4147-A177-3AD203B41FA5}">
                      <a16:colId xmlns:a16="http://schemas.microsoft.com/office/drawing/2014/main" val="2379429900"/>
                    </a:ext>
                  </a:extLst>
                </a:gridCol>
                <a:gridCol w="2698841">
                  <a:extLst>
                    <a:ext uri="{9D8B030D-6E8A-4147-A177-3AD203B41FA5}">
                      <a16:colId xmlns:a16="http://schemas.microsoft.com/office/drawing/2014/main" val="2571508256"/>
                    </a:ext>
                  </a:extLst>
                </a:gridCol>
              </a:tblGrid>
              <a:tr h="454705">
                <a:tc>
                  <a:txBody>
                    <a:bodyPr/>
                    <a:lstStyle/>
                    <a:p>
                      <a:r>
                        <a:rPr lang="en-US" sz="1800" b="0" i="0" kern="1200" cap="all" dirty="0">
                          <a:solidFill>
                            <a:schemeClr val="dk1"/>
                          </a:solidFill>
                          <a:effectLst/>
                          <a:latin typeface="+mn-lt"/>
                          <a:ea typeface="+mn-ea"/>
                          <a:cs typeface="+mn-cs"/>
                        </a:rPr>
                        <a:t>SAMPLE CO-OP JOBS</a:t>
                      </a:r>
                      <a:endParaRPr lang="en-US"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solidFill>
                      <a:srgbClr val="C60078"/>
                    </a:solidFill>
                  </a:tcPr>
                </a:tc>
                <a:tc>
                  <a:txBody>
                    <a:bodyPr/>
                    <a:lstStyle/>
                    <a:p>
                      <a:r>
                        <a:rPr lang="en-US" sz="1800" b="0" i="0" kern="1200" cap="all" dirty="0">
                          <a:solidFill>
                            <a:schemeClr val="dk1"/>
                          </a:solidFill>
                          <a:effectLst/>
                          <a:latin typeface="+mn-lt"/>
                          <a:ea typeface="+mn-ea"/>
                          <a:cs typeface="+mn-cs"/>
                        </a:rPr>
                        <a:t>SAMPLE CAREERS</a:t>
                      </a:r>
                      <a:endParaRPr lang="en-US"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solidFill>
                      <a:srgbClr val="C60078"/>
                    </a:solidFill>
                  </a:tcPr>
                </a:tc>
                <a:extLst>
                  <a:ext uri="{0D108BD9-81ED-4DB2-BD59-A6C34878D82A}">
                    <a16:rowId xmlns:a16="http://schemas.microsoft.com/office/drawing/2014/main" val="1164757948"/>
                  </a:ext>
                </a:extLst>
              </a:tr>
              <a:tr h="702547">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Computer Vision Researcher, </a:t>
                      </a:r>
                      <a:r>
                        <a:rPr lang="en-US" sz="1800" b="0" i="0" kern="1200" dirty="0" err="1">
                          <a:solidFill>
                            <a:schemeClr val="tx1"/>
                          </a:solidFill>
                          <a:effectLst/>
                          <a:latin typeface="+mn-lt"/>
                          <a:ea typeface="+mn-ea"/>
                          <a:cs typeface="+mn-cs"/>
                        </a:rPr>
                        <a:t>Slyce</a:t>
                      </a:r>
                      <a:endParaRPr lang="en-US" sz="1800" b="0" i="0" kern="1200" dirty="0">
                        <a:solidFill>
                          <a:schemeClr val="tx1"/>
                        </a:solidFill>
                        <a:effectLst/>
                        <a:latin typeface="+mn-lt"/>
                        <a:ea typeface="+mn-ea"/>
                        <a:cs typeface="+mn-cs"/>
                      </a:endParaRPr>
                    </a:p>
                  </a:txBody>
                  <a:tcPr anchor="c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Machine Learning Researcher/Practitioner</a:t>
                      </a:r>
                    </a:p>
                  </a:txBody>
                  <a:tcPr anchor="ctr">
                    <a:noFill/>
                  </a:tcPr>
                </a:tc>
                <a:extLst>
                  <a:ext uri="{0D108BD9-81ED-4DB2-BD59-A6C34878D82A}">
                    <a16:rowId xmlns:a16="http://schemas.microsoft.com/office/drawing/2014/main" val="1827231378"/>
                  </a:ext>
                </a:extLst>
              </a:tr>
              <a:tr h="100363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Data Mining Research Assistant, Simon Fraser University</a:t>
                      </a:r>
                    </a:p>
                  </a:txBody>
                  <a:tcPr anchor="c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Business Analyst</a:t>
                      </a:r>
                    </a:p>
                  </a:txBody>
                  <a:tcPr anchor="ctr">
                    <a:noFill/>
                  </a:tcPr>
                </a:tc>
                <a:extLst>
                  <a:ext uri="{0D108BD9-81ED-4DB2-BD59-A6C34878D82A}">
                    <a16:rowId xmlns:a16="http://schemas.microsoft.com/office/drawing/2014/main" val="2056369510"/>
                  </a:ext>
                </a:extLst>
              </a:tr>
              <a:tr h="100363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Data Scientist Intern, Facebook</a:t>
                      </a:r>
                    </a:p>
                  </a:txBody>
                  <a:tcPr anchor="c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Data Engineer</a:t>
                      </a:r>
                    </a:p>
                  </a:txBody>
                  <a:tcPr anchor="ctr">
                    <a:noFill/>
                  </a:tcPr>
                </a:tc>
                <a:extLst>
                  <a:ext uri="{0D108BD9-81ED-4DB2-BD59-A6C34878D82A}">
                    <a16:rowId xmlns:a16="http://schemas.microsoft.com/office/drawing/2014/main" val="4047770175"/>
                  </a:ext>
                </a:extLst>
              </a:tr>
            </a:tbl>
          </a:graphicData>
        </a:graphic>
      </p:graphicFrame>
      <p:sp>
        <p:nvSpPr>
          <p:cNvPr id="3" name="Title 1">
            <a:extLst>
              <a:ext uri="{FF2B5EF4-FFF2-40B4-BE49-F238E27FC236}">
                <a16:creationId xmlns:a16="http://schemas.microsoft.com/office/drawing/2014/main" id="{77392169-36BF-98E4-DAFE-6120EDC32B9C}"/>
              </a:ext>
            </a:extLst>
          </p:cNvPr>
          <p:cNvSpPr txBox="1">
            <a:spLocks/>
          </p:cNvSpPr>
          <p:nvPr/>
        </p:nvSpPr>
        <p:spPr>
          <a:xfrm>
            <a:off x="2195662" y="948821"/>
            <a:ext cx="11080315" cy="895927"/>
          </a:xfrm>
          <a:prstGeom prst="rect">
            <a:avLst/>
          </a:prstGeom>
        </p:spPr>
        <p:txBody>
          <a:bodyPr vert="horz" lIns="91440" tIns="91440" rIns="91440" bIns="45720" rtlCol="0" anchor="ctr">
            <a:normAutofit/>
          </a:bodyPr>
          <a:lstStyle>
            <a:lvl1pPr algn="l" defTabSz="914377" rtl="0" eaLnBrk="1" latinLnBrk="0" hangingPunct="1">
              <a:lnSpc>
                <a:spcPct val="85000"/>
              </a:lnSpc>
              <a:spcBef>
                <a:spcPct val="0"/>
              </a:spcBef>
              <a:buNone/>
              <a:defRPr sz="3600" b="1" i="0" kern="1200" spc="51" baseline="0">
                <a:solidFill>
                  <a:schemeClr val="tx1"/>
                </a:solidFill>
                <a:latin typeface="Barlow Condensed" pitchFamily="2" charset="77"/>
                <a:ea typeface="+mj-ea"/>
                <a:cs typeface="+mj-cs"/>
              </a:defRPr>
            </a:lvl1pPr>
          </a:lstStyle>
          <a:p>
            <a:r>
              <a:rPr lang="en-US" sz="1800" dirty="0"/>
              <a:t>Biostatistics</a:t>
            </a:r>
          </a:p>
        </p:txBody>
      </p:sp>
      <p:sp>
        <p:nvSpPr>
          <p:cNvPr id="4" name="Title 1">
            <a:extLst>
              <a:ext uri="{FF2B5EF4-FFF2-40B4-BE49-F238E27FC236}">
                <a16:creationId xmlns:a16="http://schemas.microsoft.com/office/drawing/2014/main" id="{3A871DE4-D5FF-1055-003E-F05952A0C19C}"/>
              </a:ext>
            </a:extLst>
          </p:cNvPr>
          <p:cNvSpPr txBox="1">
            <a:spLocks/>
          </p:cNvSpPr>
          <p:nvPr/>
        </p:nvSpPr>
        <p:spPr>
          <a:xfrm>
            <a:off x="8170892" y="992367"/>
            <a:ext cx="1958529" cy="895927"/>
          </a:xfrm>
          <a:prstGeom prst="rect">
            <a:avLst/>
          </a:prstGeom>
        </p:spPr>
        <p:txBody>
          <a:bodyPr vert="horz" lIns="91440" tIns="91440" rIns="91440" bIns="45720" rtlCol="0" anchor="ctr">
            <a:normAutofit/>
          </a:bodyPr>
          <a:lstStyle>
            <a:lvl1pPr algn="l" defTabSz="914377" rtl="0" eaLnBrk="1" latinLnBrk="0" hangingPunct="1">
              <a:lnSpc>
                <a:spcPct val="85000"/>
              </a:lnSpc>
              <a:spcBef>
                <a:spcPct val="0"/>
              </a:spcBef>
              <a:buNone/>
              <a:defRPr sz="3600" b="1" i="0" kern="1200" spc="51" baseline="0">
                <a:solidFill>
                  <a:schemeClr val="tx1"/>
                </a:solidFill>
                <a:latin typeface="Barlow Condensed" pitchFamily="2" charset="77"/>
                <a:ea typeface="+mj-ea"/>
                <a:cs typeface="+mj-cs"/>
              </a:defRPr>
            </a:lvl1pPr>
          </a:lstStyle>
          <a:p>
            <a:r>
              <a:rPr lang="en-US" sz="1800" dirty="0"/>
              <a:t>Data Science</a:t>
            </a:r>
          </a:p>
        </p:txBody>
      </p:sp>
    </p:spTree>
    <p:extLst>
      <p:ext uri="{BB962C8B-B14F-4D97-AF65-F5344CB8AC3E}">
        <p14:creationId xmlns:p14="http://schemas.microsoft.com/office/powerpoint/2010/main" val="2837189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1135" y="2745291"/>
            <a:ext cx="11569729" cy="1046019"/>
          </a:xfrm>
        </p:spPr>
        <p:txBody>
          <a:bodyPr/>
          <a:lstStyle/>
          <a:p>
            <a:r>
              <a:rPr lang="en-US" dirty="0"/>
              <a:t>Statistics</a:t>
            </a:r>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pPr/>
              <a:t>5</a:t>
            </a:fld>
            <a:endParaRPr lang="en-US" dirty="0"/>
          </a:p>
        </p:txBody>
      </p:sp>
    </p:spTree>
    <p:extLst>
      <p:ext uri="{BB962C8B-B14F-4D97-AF65-F5344CB8AC3E}">
        <p14:creationId xmlns:p14="http://schemas.microsoft.com/office/powerpoint/2010/main" val="154339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Thank you for coming!</a:t>
            </a:r>
          </a:p>
        </p:txBody>
      </p:sp>
      <p:sp>
        <p:nvSpPr>
          <p:cNvPr id="3" name="Title 2"/>
          <p:cNvSpPr>
            <a:spLocks noGrp="1"/>
          </p:cNvSpPr>
          <p:nvPr>
            <p:ph type="title"/>
          </p:nvPr>
        </p:nvSpPr>
        <p:spPr/>
        <p:txBody>
          <a:bodyPr/>
          <a:lstStyle/>
          <a:p>
            <a:r>
              <a:rPr lang="en-US" dirty="0"/>
              <a:t>Questions?</a:t>
            </a:r>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pPr/>
              <a:t>50</a:t>
            </a:fld>
            <a:endParaRPr lang="en-US" dirty="0"/>
          </a:p>
        </p:txBody>
      </p:sp>
      <p:sp>
        <p:nvSpPr>
          <p:cNvPr id="6" name="TextBox 5">
            <a:extLst>
              <a:ext uri="{FF2B5EF4-FFF2-40B4-BE49-F238E27FC236}">
                <a16:creationId xmlns:a16="http://schemas.microsoft.com/office/drawing/2014/main" id="{1113CE69-94D8-E5FE-6C2E-B6E64533BD04}"/>
              </a:ext>
            </a:extLst>
          </p:cNvPr>
          <p:cNvSpPr txBox="1"/>
          <p:nvPr/>
        </p:nvSpPr>
        <p:spPr>
          <a:xfrm>
            <a:off x="1690792" y="4772601"/>
            <a:ext cx="8810416" cy="369332"/>
          </a:xfrm>
          <a:prstGeom prst="rect">
            <a:avLst/>
          </a:prstGeom>
          <a:noFill/>
        </p:spPr>
        <p:txBody>
          <a:bodyPr wrap="square">
            <a:spAutoFit/>
          </a:bodyPr>
          <a:lstStyle/>
          <a:p>
            <a:pPr marL="0" indent="0" algn="ctr">
              <a:buNone/>
            </a:pPr>
            <a:r>
              <a:rPr lang="en-US" dirty="0">
                <a:hlinkClick r:id="rId2"/>
              </a:rPr>
              <a:t>https://uwaterloo.ca/statistics-and-actuarial-science/undergraduate-studies</a:t>
            </a:r>
            <a:endParaRPr lang="en-US" dirty="0"/>
          </a:p>
        </p:txBody>
      </p:sp>
      <p:pic>
        <p:nvPicPr>
          <p:cNvPr id="8" name="Picture 7" descr="A qr code on a white background&#10;&#10;Description automatically generated">
            <a:extLst>
              <a:ext uri="{FF2B5EF4-FFF2-40B4-BE49-F238E27FC236}">
                <a16:creationId xmlns:a16="http://schemas.microsoft.com/office/drawing/2014/main" id="{021FDDE8-38B2-7482-B710-80332147F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1885" y="457571"/>
            <a:ext cx="3730116" cy="3730116"/>
          </a:xfrm>
          <a:prstGeom prst="rect">
            <a:avLst/>
          </a:prstGeom>
        </p:spPr>
      </p:pic>
    </p:spTree>
    <p:extLst>
      <p:ext uri="{BB962C8B-B14F-4D97-AF65-F5344CB8AC3E}">
        <p14:creationId xmlns:p14="http://schemas.microsoft.com/office/powerpoint/2010/main" val="389509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9F268B9-FD04-294D-A875-28D7103C0091}"/>
              </a:ext>
            </a:extLst>
          </p:cNvPr>
          <p:cNvSpPr>
            <a:spLocks noGrp="1"/>
          </p:cNvSpPr>
          <p:nvPr>
            <p:ph type="title" hasCustomPrompt="1"/>
          </p:nvPr>
        </p:nvSpPr>
        <p:spPr>
          <a:xfrm>
            <a:off x="412681" y="642152"/>
            <a:ext cx="11080315" cy="895927"/>
          </a:xfrm>
        </p:spPr>
        <p:txBody>
          <a:bodyPr/>
          <a:lstStyle/>
          <a:p>
            <a:r>
              <a:rPr lang="en-US" dirty="0">
                <a:solidFill>
                  <a:schemeClr val="bg1"/>
                </a:solidFill>
              </a:rPr>
              <a:t>Statistics</a:t>
            </a:r>
          </a:p>
        </p:txBody>
      </p:sp>
      <p:sp>
        <p:nvSpPr>
          <p:cNvPr id="2" name="TextBox 1">
            <a:extLst>
              <a:ext uri="{FF2B5EF4-FFF2-40B4-BE49-F238E27FC236}">
                <a16:creationId xmlns:a16="http://schemas.microsoft.com/office/drawing/2014/main" id="{521A8E0E-70E0-3AF6-F27C-7319319466DB}"/>
              </a:ext>
            </a:extLst>
          </p:cNvPr>
          <p:cNvSpPr txBox="1"/>
          <p:nvPr/>
        </p:nvSpPr>
        <p:spPr>
          <a:xfrm>
            <a:off x="412681" y="1538079"/>
            <a:ext cx="11386868" cy="3970318"/>
          </a:xfrm>
          <a:prstGeom prst="rect">
            <a:avLst/>
          </a:prstGeom>
          <a:noFill/>
        </p:spPr>
        <p:txBody>
          <a:bodyPr wrap="square" rtlCol="0">
            <a:spAutoFit/>
          </a:bodyPr>
          <a:lstStyle/>
          <a:p>
            <a:pPr marL="0" marR="0">
              <a:spcBef>
                <a:spcPts val="0"/>
              </a:spcBef>
              <a:spcAft>
                <a:spcPts val="0"/>
              </a:spcAft>
            </a:pPr>
            <a:r>
              <a:rPr lang="en-CA" sz="2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The field of drawing reliable conclusions from data.</a:t>
            </a:r>
            <a:endParaRPr lang="en-US" sz="2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CA" sz="2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 </a:t>
            </a:r>
            <a:endParaRPr lang="en-US" sz="2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p>
            <a:pPr marL="0" marR="0" indent="228600">
              <a:spcBef>
                <a:spcPts val="0"/>
              </a:spcBef>
              <a:spcAft>
                <a:spcPts val="0"/>
              </a:spcAft>
            </a:pPr>
            <a:r>
              <a:rPr lang="en-CA" sz="2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Example Questions: </a:t>
            </a:r>
            <a:endParaRPr lang="en-US" sz="2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sz="2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How do governments and businesses come up with their conclusions about the population or the economy?</a:t>
            </a:r>
            <a:endParaRPr lang="en-US" sz="2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sz="2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How does a company know their marketing campaign has been successful?</a:t>
            </a:r>
            <a:endParaRPr lang="en-US" sz="2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sz="2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In manufacturing, what’s the appropriate amount of defects to have from one machine?</a:t>
            </a:r>
            <a:endParaRPr lang="en-US" sz="2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483814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Admission requirements</a:t>
            </a:r>
          </a:p>
        </p:txBody>
      </p:sp>
      <p:sp>
        <p:nvSpPr>
          <p:cNvPr id="3" name="Content Placeholder 2"/>
          <p:cNvSpPr>
            <a:spLocks noGrp="1"/>
          </p:cNvSpPr>
          <p:nvPr>
            <p:ph sz="half" idx="1"/>
          </p:nvPr>
        </p:nvSpPr>
        <p:spPr>
          <a:xfrm>
            <a:off x="259882" y="1746630"/>
            <a:ext cx="11569730" cy="4257006"/>
          </a:xfrm>
        </p:spPr>
        <p:txBody>
          <a:bodyPr>
            <a:normAutofit/>
          </a:bodyPr>
          <a:lstStyle/>
          <a:p>
            <a:r>
              <a:rPr lang="en-US" dirty="0"/>
              <a:t>Statistics</a:t>
            </a:r>
          </a:p>
          <a:p>
            <a:pPr lvl="1"/>
            <a:r>
              <a:rPr lang="en-US" dirty="0"/>
              <a:t>Cumulative average (CAV) of 60%+ and math average (MAV) of 65%+</a:t>
            </a:r>
          </a:p>
          <a:p>
            <a:pPr lvl="1"/>
            <a:r>
              <a:rPr lang="en-US" dirty="0"/>
              <a:t>No limit to number of students</a:t>
            </a:r>
          </a:p>
        </p:txBody>
      </p:sp>
      <p:sp>
        <p:nvSpPr>
          <p:cNvPr id="5" name="Footer Placeholder 4"/>
          <p:cNvSpPr>
            <a:spLocks noGrp="1"/>
          </p:cNvSpPr>
          <p:nvPr>
            <p:ph type="ftr" sz="quarter" idx="11"/>
          </p:nvPr>
        </p:nvSpPr>
        <p:spPr>
          <a:xfrm>
            <a:off x="1753831" y="1245534"/>
            <a:ext cx="8684337" cy="250337"/>
          </a:xfrm>
        </p:spPr>
        <p:txBody>
          <a:bodyPr/>
          <a:lstStyle/>
          <a:p>
            <a:r>
              <a:rPr lang="en-US" sz="1400" b="1" dirty="0"/>
              <a:t>All our plans are 2A entry, i.e. you need to have passed a minimum of 10 courses.</a:t>
            </a:r>
          </a:p>
        </p:txBody>
      </p:sp>
      <p:sp>
        <p:nvSpPr>
          <p:cNvPr id="6" name="Slide Number Placeholder 5"/>
          <p:cNvSpPr>
            <a:spLocks noGrp="1"/>
          </p:cNvSpPr>
          <p:nvPr>
            <p:ph type="sldNum" sz="quarter" idx="12"/>
          </p:nvPr>
        </p:nvSpPr>
        <p:spPr/>
        <p:txBody>
          <a:bodyPr/>
          <a:lstStyle/>
          <a:p>
            <a:r>
              <a:rPr lang="en-US" dirty="0"/>
              <a:t>PAGE  </a:t>
            </a:r>
            <a:fld id="{93005692-73BE-493E-93AB-ECD6027A7652}" type="slidenum">
              <a:rPr lang="en-US" smtClean="0"/>
              <a:pPr/>
              <a:t>7</a:t>
            </a:fld>
            <a:endParaRPr lang="en-US" dirty="0"/>
          </a:p>
        </p:txBody>
      </p:sp>
    </p:spTree>
    <p:extLst>
      <p:ext uri="{BB962C8B-B14F-4D97-AF65-F5344CB8AC3E}">
        <p14:creationId xmlns:p14="http://schemas.microsoft.com/office/powerpoint/2010/main" val="416881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1A/1B Courses - STATISTICS</a:t>
            </a:r>
          </a:p>
        </p:txBody>
      </p:sp>
      <p:graphicFrame>
        <p:nvGraphicFramePr>
          <p:cNvPr id="6" name="Content Placeholder 5"/>
          <p:cNvGraphicFramePr>
            <a:graphicFrameLocks noGrp="1"/>
          </p:cNvGraphicFramePr>
          <p:nvPr>
            <p:ph idx="1"/>
          </p:nvPr>
        </p:nvGraphicFramePr>
        <p:xfrm>
          <a:off x="260350" y="1412875"/>
          <a:ext cx="11569700" cy="2494280"/>
        </p:xfrm>
        <a:graphic>
          <a:graphicData uri="http://schemas.openxmlformats.org/drawingml/2006/table">
            <a:tbl>
              <a:tblPr firstRow="1" bandRow="1">
                <a:tableStyleId>{5C22544A-7EE6-4342-B048-85BDC9FD1C3A}</a:tableStyleId>
              </a:tblPr>
              <a:tblGrid>
                <a:gridCol w="5784850">
                  <a:extLst>
                    <a:ext uri="{9D8B030D-6E8A-4147-A177-3AD203B41FA5}">
                      <a16:colId xmlns:a16="http://schemas.microsoft.com/office/drawing/2014/main" val="20000"/>
                    </a:ext>
                  </a:extLst>
                </a:gridCol>
                <a:gridCol w="5784850">
                  <a:extLst>
                    <a:ext uri="{9D8B030D-6E8A-4147-A177-3AD203B41FA5}">
                      <a16:colId xmlns:a16="http://schemas.microsoft.com/office/drawing/2014/main" val="20001"/>
                    </a:ext>
                  </a:extLst>
                </a:gridCol>
              </a:tblGrid>
              <a:tr h="370840">
                <a:tc>
                  <a:txBody>
                    <a:bodyPr/>
                    <a:lstStyle/>
                    <a:p>
                      <a:r>
                        <a:rPr lang="en-US" dirty="0"/>
                        <a:t>Fall</a:t>
                      </a:r>
                    </a:p>
                  </a:txBody>
                  <a:tcPr/>
                </a:tc>
                <a:tc>
                  <a:txBody>
                    <a:bodyPr/>
                    <a:lstStyle/>
                    <a:p>
                      <a:r>
                        <a:rPr lang="en-US" dirty="0"/>
                        <a:t>Winter</a:t>
                      </a:r>
                    </a:p>
                  </a:txBody>
                  <a:tcPr/>
                </a:tc>
                <a:extLst>
                  <a:ext uri="{0D108BD9-81ED-4DB2-BD59-A6C34878D82A}">
                    <a16:rowId xmlns:a16="http://schemas.microsoft.com/office/drawing/2014/main" val="10000"/>
                  </a:ext>
                </a:extLst>
              </a:tr>
              <a:tr h="370840">
                <a:tc>
                  <a:txBody>
                    <a:bodyPr/>
                    <a:lstStyle/>
                    <a:p>
                      <a:r>
                        <a:rPr lang="en-US" dirty="0"/>
                        <a:t>CS 115/135</a:t>
                      </a:r>
                    </a:p>
                  </a:txBody>
                  <a:tcPr/>
                </a:tc>
                <a:tc>
                  <a:txBody>
                    <a:bodyPr/>
                    <a:lstStyle/>
                    <a:p>
                      <a:r>
                        <a:rPr lang="en-US" dirty="0"/>
                        <a:t>CS 116/136</a:t>
                      </a:r>
                    </a:p>
                  </a:txBody>
                  <a:tcPr/>
                </a:tc>
                <a:extLst>
                  <a:ext uri="{0D108BD9-81ED-4DB2-BD59-A6C34878D82A}">
                    <a16:rowId xmlns:a16="http://schemas.microsoft.com/office/drawing/2014/main" val="10001"/>
                  </a:ext>
                </a:extLst>
              </a:tr>
              <a:tr h="370840">
                <a:tc>
                  <a:txBody>
                    <a:bodyPr/>
                    <a:lstStyle/>
                    <a:p>
                      <a:r>
                        <a:rPr lang="en-US" dirty="0"/>
                        <a:t>MATH 135</a:t>
                      </a:r>
                    </a:p>
                  </a:txBody>
                  <a:tcPr/>
                </a:tc>
                <a:tc>
                  <a:txBody>
                    <a:bodyPr/>
                    <a:lstStyle/>
                    <a:p>
                      <a:r>
                        <a:rPr lang="en-US" dirty="0"/>
                        <a:t>MATH</a:t>
                      </a:r>
                      <a:r>
                        <a:rPr lang="en-US" baseline="0" dirty="0"/>
                        <a:t> 136</a:t>
                      </a:r>
                      <a:endParaRPr lang="en-US" dirty="0"/>
                    </a:p>
                  </a:txBody>
                  <a:tcPr/>
                </a:tc>
                <a:extLst>
                  <a:ext uri="{0D108BD9-81ED-4DB2-BD59-A6C34878D82A}">
                    <a16:rowId xmlns:a16="http://schemas.microsoft.com/office/drawing/2014/main" val="10002"/>
                  </a:ext>
                </a:extLst>
              </a:tr>
              <a:tr h="370840">
                <a:tc>
                  <a:txBody>
                    <a:bodyPr/>
                    <a:lstStyle/>
                    <a:p>
                      <a:r>
                        <a:rPr lang="en-US" dirty="0"/>
                        <a:t>MATH 137</a:t>
                      </a:r>
                    </a:p>
                  </a:txBody>
                  <a:tcPr/>
                </a:tc>
                <a:tc>
                  <a:txBody>
                    <a:bodyPr/>
                    <a:lstStyle/>
                    <a:p>
                      <a:r>
                        <a:rPr lang="en-US" dirty="0"/>
                        <a:t>MATH 138</a:t>
                      </a:r>
                    </a:p>
                  </a:txBody>
                  <a:tcPr/>
                </a:tc>
                <a:extLst>
                  <a:ext uri="{0D108BD9-81ED-4DB2-BD59-A6C34878D82A}">
                    <a16:rowId xmlns:a16="http://schemas.microsoft.com/office/drawing/2014/main" val="10003"/>
                  </a:ext>
                </a:extLst>
              </a:tr>
              <a:tr h="370840">
                <a:tc>
                  <a:txBody>
                    <a:bodyPr/>
                    <a:lstStyle/>
                    <a:p>
                      <a:r>
                        <a:rPr lang="en-US" dirty="0"/>
                        <a:t>Communication</a:t>
                      </a:r>
                      <a:r>
                        <a:rPr lang="en-US" baseline="0" dirty="0"/>
                        <a:t> List 1 Course</a:t>
                      </a:r>
                      <a:endParaRPr lang="en-US" dirty="0"/>
                    </a:p>
                  </a:txBody>
                  <a:tcPr/>
                </a:tc>
                <a:tc>
                  <a:txBody>
                    <a:bodyPr/>
                    <a:lstStyle/>
                    <a:p>
                      <a:r>
                        <a:rPr lang="en-US" dirty="0"/>
                        <a:t>STAT</a:t>
                      </a:r>
                      <a:r>
                        <a:rPr lang="en-US" baseline="0" dirty="0"/>
                        <a:t> 230 (if you have 80 or more in MATH 137) </a:t>
                      </a:r>
                    </a:p>
                    <a:p>
                      <a:r>
                        <a:rPr lang="en-US" baseline="0" dirty="0"/>
                        <a:t>or a Non Math Elective</a:t>
                      </a:r>
                      <a:endParaRPr lang="en-US" dirty="0"/>
                    </a:p>
                  </a:txBody>
                  <a:tcPr/>
                </a:tc>
                <a:extLst>
                  <a:ext uri="{0D108BD9-81ED-4DB2-BD59-A6C34878D82A}">
                    <a16:rowId xmlns:a16="http://schemas.microsoft.com/office/drawing/2014/main" val="10004"/>
                  </a:ext>
                </a:extLst>
              </a:tr>
              <a:tr h="370840">
                <a:tc>
                  <a:txBody>
                    <a:bodyPr/>
                    <a:lstStyle/>
                    <a:p>
                      <a:r>
                        <a:rPr lang="en-US" dirty="0"/>
                        <a:t>Non Math Elective</a:t>
                      </a:r>
                    </a:p>
                  </a:txBody>
                  <a:tcPr/>
                </a:tc>
                <a:tc>
                  <a:txBody>
                    <a:bodyPr/>
                    <a:lstStyle/>
                    <a:p>
                      <a:r>
                        <a:rPr lang="en-US" dirty="0"/>
                        <a:t>Non Math Elective</a:t>
                      </a:r>
                    </a:p>
                  </a:txBody>
                  <a:tcPr/>
                </a:tc>
                <a:extLst>
                  <a:ext uri="{0D108BD9-81ED-4DB2-BD59-A6C34878D82A}">
                    <a16:rowId xmlns:a16="http://schemas.microsoft.com/office/drawing/2014/main" val="10005"/>
                  </a:ext>
                </a:extLst>
              </a:tr>
            </a:tbl>
          </a:graphicData>
        </a:graphic>
      </p:graphicFrame>
      <p:sp>
        <p:nvSpPr>
          <p:cNvPr id="5" name="Slide Number Placeholder 4"/>
          <p:cNvSpPr>
            <a:spLocks noGrp="1"/>
          </p:cNvSpPr>
          <p:nvPr>
            <p:ph type="sldNum" sz="quarter" idx="12"/>
          </p:nvPr>
        </p:nvSpPr>
        <p:spPr/>
        <p:txBody>
          <a:bodyPr/>
          <a:lstStyle/>
          <a:p>
            <a:r>
              <a:rPr lang="en-US"/>
              <a:t>PAGE  </a:t>
            </a:r>
            <a:fld id="{93005692-73BE-493E-93AB-ECD6027A7652}" type="slidenum">
              <a:rPr lang="en-US" smtClean="0"/>
              <a:pPr/>
              <a:t>8</a:t>
            </a:fld>
            <a:endParaRPr lang="en-US" dirty="0"/>
          </a:p>
        </p:txBody>
      </p:sp>
      <p:sp>
        <p:nvSpPr>
          <p:cNvPr id="7" name="TextBox 6"/>
          <p:cNvSpPr txBox="1"/>
          <p:nvPr/>
        </p:nvSpPr>
        <p:spPr>
          <a:xfrm>
            <a:off x="259882" y="4161183"/>
            <a:ext cx="11569730" cy="646331"/>
          </a:xfrm>
          <a:prstGeom prst="rect">
            <a:avLst/>
          </a:prstGeom>
          <a:noFill/>
        </p:spPr>
        <p:txBody>
          <a:bodyPr wrap="square" rtlCol="0">
            <a:spAutoFit/>
          </a:bodyPr>
          <a:lstStyle/>
          <a:p>
            <a:r>
              <a:rPr lang="en-US" dirty="0"/>
              <a:t>*This is the standard sequence for math students.  If you are having difficulties or you are excelling there are alternative sequences.  Please contact a year 1 math advisor to find out more:  </a:t>
            </a:r>
            <a:r>
              <a:rPr lang="en-US" dirty="0">
                <a:hlinkClick r:id="rId2"/>
              </a:rPr>
              <a:t>MathAdvisors@uwaterloo.ca</a:t>
            </a:r>
            <a:r>
              <a:rPr lang="en-US" dirty="0"/>
              <a:t>.</a:t>
            </a:r>
          </a:p>
        </p:txBody>
      </p:sp>
    </p:spTree>
    <p:extLst>
      <p:ext uri="{BB962C8B-B14F-4D97-AF65-F5344CB8AC3E}">
        <p14:creationId xmlns:p14="http://schemas.microsoft.com/office/powerpoint/2010/main" val="1109147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Suggested Non Math Courses</a:t>
            </a:r>
          </a:p>
        </p:txBody>
      </p:sp>
      <p:sp>
        <p:nvSpPr>
          <p:cNvPr id="3" name="Content Placeholder 2"/>
          <p:cNvSpPr>
            <a:spLocks noGrp="1"/>
          </p:cNvSpPr>
          <p:nvPr>
            <p:ph sz="half" idx="1"/>
          </p:nvPr>
        </p:nvSpPr>
        <p:spPr>
          <a:xfrm>
            <a:off x="259882" y="1746630"/>
            <a:ext cx="11569730" cy="4257006"/>
          </a:xfrm>
        </p:spPr>
        <p:txBody>
          <a:bodyPr>
            <a:normAutofit/>
          </a:bodyPr>
          <a:lstStyle/>
          <a:p>
            <a:r>
              <a:rPr lang="en-US" dirty="0"/>
              <a:t>For statistics you have a minimum of </a:t>
            </a:r>
          </a:p>
          <a:p>
            <a:pPr lvl="1"/>
            <a:r>
              <a:rPr lang="en-US" dirty="0"/>
              <a:t>26 math courses</a:t>
            </a:r>
          </a:p>
          <a:p>
            <a:pPr lvl="1"/>
            <a:r>
              <a:rPr lang="en-US" dirty="0"/>
              <a:t>10 non math courses</a:t>
            </a:r>
          </a:p>
          <a:p>
            <a:pPr lvl="1"/>
            <a:r>
              <a:rPr lang="en-US" dirty="0"/>
              <a:t>4 courses that can be anything</a:t>
            </a:r>
          </a:p>
          <a:p>
            <a:r>
              <a:rPr lang="en-US" dirty="0"/>
              <a:t>2 of the non math courses are communication courses.  However the other 8 can be:</a:t>
            </a:r>
          </a:p>
          <a:p>
            <a:pPr lvl="1"/>
            <a:r>
              <a:rPr lang="en-US" dirty="0"/>
              <a:t>Courses that will help you complete a minor in another field:  Economics, Psychology, Physics etc.</a:t>
            </a:r>
          </a:p>
          <a:p>
            <a:pPr lvl="1"/>
            <a:r>
              <a:rPr lang="en-US" dirty="0"/>
              <a:t>Courses that you find interesting</a:t>
            </a:r>
          </a:p>
        </p:txBody>
      </p:sp>
      <p:sp>
        <p:nvSpPr>
          <p:cNvPr id="6" name="Slide Number Placeholder 5"/>
          <p:cNvSpPr>
            <a:spLocks noGrp="1"/>
          </p:cNvSpPr>
          <p:nvPr>
            <p:ph type="sldNum" sz="quarter" idx="12"/>
          </p:nvPr>
        </p:nvSpPr>
        <p:spPr/>
        <p:txBody>
          <a:bodyPr/>
          <a:lstStyle/>
          <a:p>
            <a:r>
              <a:rPr lang="en-US" dirty="0"/>
              <a:t>PAGE  </a:t>
            </a:r>
            <a:fld id="{93005692-73BE-493E-93AB-ECD6027A7652}" type="slidenum">
              <a:rPr lang="en-US" smtClean="0"/>
              <a:pPr/>
              <a:t>9</a:t>
            </a:fld>
            <a:endParaRPr lang="en-US" dirty="0"/>
          </a:p>
        </p:txBody>
      </p:sp>
    </p:spTree>
    <p:extLst>
      <p:ext uri="{BB962C8B-B14F-4D97-AF65-F5344CB8AC3E}">
        <p14:creationId xmlns:p14="http://schemas.microsoft.com/office/powerpoint/2010/main" val="2722905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UofWaterloo_WhiteBkgrd">
  <a:themeElements>
    <a:clrScheme name="Math">
      <a:dk1>
        <a:srgbClr val="000000"/>
      </a:dk1>
      <a:lt1>
        <a:srgbClr val="FFFFFF"/>
      </a:lt1>
      <a:dk2>
        <a:srgbClr val="757575"/>
      </a:dk2>
      <a:lt2>
        <a:srgbClr val="D6D6D6"/>
      </a:lt2>
      <a:accent1>
        <a:srgbClr val="DE2498"/>
      </a:accent1>
      <a:accent2>
        <a:srgbClr val="0C0C0C"/>
      </a:accent2>
      <a:accent3>
        <a:srgbClr val="FF62AA"/>
      </a:accent3>
      <a:accent4>
        <a:srgbClr val="FFBDEF"/>
      </a:accent4>
      <a:accent5>
        <a:srgbClr val="C50078"/>
      </a:accent5>
      <a:accent6>
        <a:srgbClr val="0073CE"/>
      </a:accent6>
      <a:hlink>
        <a:srgbClr val="C50078"/>
      </a:hlink>
      <a:folHlink>
        <a:srgbClr val="595959"/>
      </a:folHlink>
    </a:clrScheme>
    <a:fontScheme name="Custom 6">
      <a:majorFont>
        <a:latin typeface="Barlow Condensed"/>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culty_of_mathematics_powerpoint_template_16-9_widescreen" id="{3A67D3AE-E7B6-9047-BD69-C458749CDD0A}" vid="{732B3BD8-0955-F34A-A9C8-6A5C97B2E8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dcab6d9-84b9-49cc-8d14-0d10ba6b0ab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F60AFACC8EABB429A452B1DF06F02E9" ma:contentTypeVersion="13" ma:contentTypeDescription="Create a new document." ma:contentTypeScope="" ma:versionID="d5be9cd62dd82665a25deda1c9f1dee8">
  <xsd:schema xmlns:xsd="http://www.w3.org/2001/XMLSchema" xmlns:xs="http://www.w3.org/2001/XMLSchema" xmlns:p="http://schemas.microsoft.com/office/2006/metadata/properties" xmlns:ns2="edcab6d9-84b9-49cc-8d14-0d10ba6b0ab1" xmlns:ns3="58add54c-d3e5-4e09-ab05-f083e865adf2" targetNamespace="http://schemas.microsoft.com/office/2006/metadata/properties" ma:root="true" ma:fieldsID="672a9b6336024408ab4d911bd74b4c0d" ns2:_="" ns3:_="">
    <xsd:import namespace="edcab6d9-84b9-49cc-8d14-0d10ba6b0ab1"/>
    <xsd:import namespace="58add54c-d3e5-4e09-ab05-f083e865adf2"/>
    <xsd:element name="properties">
      <xsd:complexType>
        <xsd:sequence>
          <xsd:element name="documentManagement">
            <xsd:complexType>
              <xsd:all>
                <xsd:element ref="ns2:lcf76f155ced4ddcb4097134ff3c332f" minOccurs="0"/>
                <xsd:element ref="ns2:MediaServiceMetadata" minOccurs="0"/>
                <xsd:element ref="ns2:MediaServiceFastMetadata"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cab6d9-84b9-49cc-8d14-0d10ba6b0ab1"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cbf906fe-3e8e-4b22-a6fd-bde302b9218c" ma:termSetId="09814cd3-568e-fe90-9814-8d621ff8fb84" ma:anchorId="fba54fb3-c3e1-fe81-a776-ca4b69148c4d" ma:open="true" ma:isKeyword="false">
      <xsd:complexType>
        <xsd:sequence>
          <xsd:element ref="pc:Terms" minOccurs="0" maxOccurs="1"/>
        </xsd:sequence>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add54c-d3e5-4e09-ab05-f083e865adf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8FEDD0-754E-477E-8C18-F39BF38C3726}">
  <ds:schemaRefs>
    <ds:schemaRef ds:uri="http://schemas.microsoft.com/office/2006/documentManagement/types"/>
    <ds:schemaRef ds:uri="http://www.w3.org/XML/1998/namespace"/>
    <ds:schemaRef ds:uri="58add54c-d3e5-4e09-ab05-f083e865adf2"/>
    <ds:schemaRef ds:uri="http://schemas.microsoft.com/office/infopath/2007/PartnerControls"/>
    <ds:schemaRef ds:uri="http://schemas.openxmlformats.org/package/2006/metadata/core-properties"/>
    <ds:schemaRef ds:uri="http://purl.org/dc/elements/1.1/"/>
    <ds:schemaRef ds:uri="http://purl.org/dc/terms/"/>
    <ds:schemaRef ds:uri="edcab6d9-84b9-49cc-8d14-0d10ba6b0ab1"/>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E87F759D-80BF-4FEB-9982-BDF43C8B02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cab6d9-84b9-49cc-8d14-0d10ba6b0ab1"/>
    <ds:schemaRef ds:uri="58add54c-d3e5-4e09-ab05-f083e865ad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D17CF7-0A39-432C-91E2-AB56868E983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mathematics_powerpoint_template_16-9_widescreen</Template>
  <TotalTime>552</TotalTime>
  <Words>5031</Words>
  <Application>Microsoft Office PowerPoint</Application>
  <PresentationFormat>Widescreen</PresentationFormat>
  <Paragraphs>510</Paragraphs>
  <Slides>50</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Barlow Condensed</vt:lpstr>
      <vt:lpstr>Calibri</vt:lpstr>
      <vt:lpstr>Cambria</vt:lpstr>
      <vt:lpstr>Georgia</vt:lpstr>
      <vt:lpstr>Georgia</vt:lpstr>
      <vt:lpstr>Symbol</vt:lpstr>
      <vt:lpstr>Verdana</vt:lpstr>
      <vt:lpstr>Wingdings</vt:lpstr>
      <vt:lpstr>UofWaterloo_WhiteBkgrd</vt:lpstr>
      <vt:lpstr>First Year Information night  Statistics and Actuarial Science (SAS)</vt:lpstr>
      <vt:lpstr>Meet (some of) your Statistics and Actuarial Science Advisors</vt:lpstr>
      <vt:lpstr>What do the advisors do?</vt:lpstr>
      <vt:lpstr>How do I get help from an advisor?</vt:lpstr>
      <vt:lpstr>Statistics</vt:lpstr>
      <vt:lpstr>Statistics</vt:lpstr>
      <vt:lpstr>Admission requirements</vt:lpstr>
      <vt:lpstr>1A/1B Courses - STATISTICS</vt:lpstr>
      <vt:lpstr>Suggested Non Math Courses</vt:lpstr>
      <vt:lpstr>Biostatistics</vt:lpstr>
      <vt:lpstr>Biostatistics</vt:lpstr>
      <vt:lpstr>Admission requirements</vt:lpstr>
      <vt:lpstr>1A/1B Courses - BIOSTATISTICS</vt:lpstr>
      <vt:lpstr>Suggested Non Math Courses</vt:lpstr>
      <vt:lpstr>Some of your (BIO) Statistics Questions</vt:lpstr>
      <vt:lpstr>Some of your (BIO) Statistics Questions</vt:lpstr>
      <vt:lpstr>Some of your (BIO) Statistics Questions</vt:lpstr>
      <vt:lpstr>Data SCIENCE</vt:lpstr>
      <vt:lpstr>Data Science</vt:lpstr>
      <vt:lpstr>BMath Data Science FAQs:  BCS vs BMATH</vt:lpstr>
      <vt:lpstr>Admission requirements</vt:lpstr>
      <vt:lpstr>BMath Data Science FAQs:  APPLICATIONS</vt:lpstr>
      <vt:lpstr>BMath Data Science FAQs:  ADMISSION AVERAGES</vt:lpstr>
      <vt:lpstr>BMath Data Science FAQs:  NOT ACCEPTED?</vt:lpstr>
      <vt:lpstr>BMath Data Science FAQs: NOT ACCEPTED?</vt:lpstr>
      <vt:lpstr>1A/1B Courses – BMath Data Science</vt:lpstr>
      <vt:lpstr>Suggested Non Math Courses</vt:lpstr>
      <vt:lpstr>What courses should I watch out for?</vt:lpstr>
      <vt:lpstr>Actuarial Science</vt:lpstr>
      <vt:lpstr>What is Actuarial Science?</vt:lpstr>
      <vt:lpstr>How Do I Become an Actuary?</vt:lpstr>
      <vt:lpstr>Admission requirements</vt:lpstr>
      <vt:lpstr>What is MTHEL 131?</vt:lpstr>
      <vt:lpstr>What if I want to declare BOTH ActSci and Stats?</vt:lpstr>
      <vt:lpstr>1A/1B Courses – Actuarial Science</vt:lpstr>
      <vt:lpstr>2A/2B Courses – Actuarial Science</vt:lpstr>
      <vt:lpstr>Suggested Non-Math Courses</vt:lpstr>
      <vt:lpstr>Adding the Predictive Analytics Specialization to ACTSC</vt:lpstr>
      <vt:lpstr>Adding the Finance Specialization to ACTSC</vt:lpstr>
      <vt:lpstr>What is the Canadian Institute of Actuaries (CIA)?</vt:lpstr>
      <vt:lpstr>What are the SOA/CAS?</vt:lpstr>
      <vt:lpstr>University Accreditation Program and VEEs</vt:lpstr>
      <vt:lpstr>University Accreditation Program and VEEs</vt:lpstr>
      <vt:lpstr>University Accreditation Program and VEEs</vt:lpstr>
      <vt:lpstr>What courses should I watch out for?</vt:lpstr>
      <vt:lpstr>Useful Resources</vt:lpstr>
      <vt:lpstr>Some Pre-submitted Questions</vt:lpstr>
      <vt:lpstr>What kind of jobs do Statistics and Act Sci students get?</vt:lpstr>
      <vt:lpstr>What kind of jobs do Biostatistics and Data Science students get?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Year Information night - Stats and actsci</dc:title>
  <dc:creator>Matthew Babela</dc:creator>
  <cp:lastModifiedBy>Emily Kozlowski</cp:lastModifiedBy>
  <cp:revision>22</cp:revision>
  <dcterms:created xsi:type="dcterms:W3CDTF">2023-10-06T16:45:13Z</dcterms:created>
  <dcterms:modified xsi:type="dcterms:W3CDTF">2023-11-20T17:20:02Z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0x0101009535D3CEC2F76A4CA1EC3507E2D03D36</vt:lpwstr>
  </property>
  <property fmtid="{D5CDD505-2E9C-101B-9397-08002B2CF9AE}" pid="3" name="MediaServiceImageTags">
    <vt:lpwstr/>
  </property>
</Properties>
</file>